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49" r:id="rId2"/>
  </p:sldMasterIdLst>
  <p:notesMasterIdLst>
    <p:notesMasterId r:id="rId164"/>
  </p:notesMasterIdLst>
  <p:handoutMasterIdLst>
    <p:handoutMasterId r:id="rId165"/>
  </p:handoutMasterIdLst>
  <p:sldIdLst>
    <p:sldId id="256" r:id="rId3"/>
    <p:sldId id="41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413" r:id="rId73"/>
    <p:sldId id="414" r:id="rId74"/>
    <p:sldId id="415" r:id="rId75"/>
    <p:sldId id="416" r:id="rId76"/>
    <p:sldId id="418" r:id="rId77"/>
    <p:sldId id="419" r:id="rId78"/>
    <p:sldId id="417"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20" r:id="rId162"/>
    <p:sldId id="328" r:id="rId163"/>
  </p:sldIdLst>
  <p:sldSz cx="13004800" cy="9753600"/>
  <p:notesSz cx="6858000" cy="9144000"/>
  <p:defaultTextStyle>
    <a:defPPr>
      <a:defRPr lang="it-IT"/>
    </a:defPPr>
    <a:lvl1pPr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1pPr>
    <a:lvl2pPr marL="2286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2pPr>
    <a:lvl3pPr marL="4572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3pPr>
    <a:lvl4pPr marL="6858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4pPr>
    <a:lvl5pPr marL="9144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5pPr>
    <a:lvl6pPr marL="2286000" algn="l" defTabSz="914400" rtl="0" eaLnBrk="1" latinLnBrk="0" hangingPunct="1">
      <a:defRPr sz="2400" kern="1200">
        <a:solidFill>
          <a:srgbClr val="414141"/>
        </a:solidFill>
        <a:latin typeface="Palatino" charset="0"/>
        <a:ea typeface="Palatino" charset="0"/>
        <a:cs typeface="Palatino" charset="0"/>
        <a:sym typeface="Palatino" charset="0"/>
      </a:defRPr>
    </a:lvl6pPr>
    <a:lvl7pPr marL="2743200" algn="l" defTabSz="914400" rtl="0" eaLnBrk="1" latinLnBrk="0" hangingPunct="1">
      <a:defRPr sz="2400" kern="1200">
        <a:solidFill>
          <a:srgbClr val="414141"/>
        </a:solidFill>
        <a:latin typeface="Palatino" charset="0"/>
        <a:ea typeface="Palatino" charset="0"/>
        <a:cs typeface="Palatino" charset="0"/>
        <a:sym typeface="Palatino" charset="0"/>
      </a:defRPr>
    </a:lvl7pPr>
    <a:lvl8pPr marL="3200400" algn="l" defTabSz="914400" rtl="0" eaLnBrk="1" latinLnBrk="0" hangingPunct="1">
      <a:defRPr sz="2400" kern="1200">
        <a:solidFill>
          <a:srgbClr val="414141"/>
        </a:solidFill>
        <a:latin typeface="Palatino" charset="0"/>
        <a:ea typeface="Palatino" charset="0"/>
        <a:cs typeface="Palatino" charset="0"/>
        <a:sym typeface="Palatino" charset="0"/>
      </a:defRPr>
    </a:lvl8pPr>
    <a:lvl9pPr marL="3657600" algn="l" defTabSz="914400" rtl="0" eaLnBrk="1" latinLnBrk="0" hangingPunct="1">
      <a:defRPr sz="2400" kern="1200">
        <a:solidFill>
          <a:srgbClr val="414141"/>
        </a:solidFill>
        <a:latin typeface="Palatino" charset="0"/>
        <a:ea typeface="Palatino" charset="0"/>
        <a:cs typeface="Palatino" charset="0"/>
        <a:sym typeface="Palatino"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F7EE"/>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1" autoAdjust="0"/>
    <p:restoredTop sz="94660" autoAdjust="0"/>
  </p:normalViewPr>
  <p:slideViewPr>
    <p:cSldViewPr>
      <p:cViewPr>
        <p:scale>
          <a:sx n="50" d="100"/>
          <a:sy n="50" d="100"/>
        </p:scale>
        <p:origin x="792" y="4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296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handoutMaster" Target="handoutMasters/handout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40E5C-1C91-44DD-9AC9-309863E54319}" type="doc">
      <dgm:prSet loTypeId="urn:microsoft.com/office/officeart/2005/8/layout/pyramid1" loCatId="pyramid" qsTypeId="urn:microsoft.com/office/officeart/2005/8/quickstyle/simple1" qsCatId="simple" csTypeId="urn:microsoft.com/office/officeart/2005/8/colors/accent3_3" csCatId="accent3" phldr="1"/>
      <dgm:spPr/>
    </dgm:pt>
    <dgm:pt modelId="{292A7A33-9F67-4B71-8E04-7C403625532B}">
      <dgm:prSet phldrT="[Text]" custT="1"/>
      <dgm:spPr/>
      <dgm:t>
        <a:bodyPr/>
        <a:lstStyle/>
        <a:p>
          <a:endParaRPr lang="en-GB" sz="2200" dirty="0" smtClean="0">
            <a:solidFill>
              <a:schemeClr val="accent3">
                <a:lumMod val="10000"/>
              </a:schemeClr>
            </a:solidFill>
            <a:latin typeface="Garamond" panose="02020404030301010803" pitchFamily="18" charset="0"/>
          </a:endParaRPr>
        </a:p>
        <a:p>
          <a:endParaRPr lang="en-GB" sz="2200" dirty="0" smtClean="0">
            <a:solidFill>
              <a:schemeClr val="accent3">
                <a:lumMod val="10000"/>
              </a:schemeClr>
            </a:solidFill>
            <a:latin typeface="Garamond" panose="02020404030301010803" pitchFamily="18" charset="0"/>
          </a:endParaRPr>
        </a:p>
        <a:p>
          <a:r>
            <a:rPr lang="en-GB" sz="2200" dirty="0" smtClean="0">
              <a:solidFill>
                <a:schemeClr val="accent3">
                  <a:lumMod val="10000"/>
                </a:schemeClr>
              </a:solidFill>
              <a:latin typeface="Garamond" panose="02020404030301010803" pitchFamily="18" charset="0"/>
            </a:rPr>
            <a:t>3</a:t>
          </a:r>
          <a:r>
            <a:rPr lang="en-GB" sz="2200" baseline="30000" dirty="0" smtClean="0">
              <a:solidFill>
                <a:schemeClr val="accent3">
                  <a:lumMod val="10000"/>
                </a:schemeClr>
              </a:solidFill>
              <a:latin typeface="Garamond" panose="02020404030301010803" pitchFamily="18" charset="0"/>
            </a:rPr>
            <a:t>rd </a:t>
          </a:r>
          <a:r>
            <a:rPr lang="en-GB" sz="2200" dirty="0" smtClean="0">
              <a:solidFill>
                <a:schemeClr val="accent3">
                  <a:lumMod val="10000"/>
                </a:schemeClr>
              </a:solidFill>
              <a:latin typeface="Garamond" panose="02020404030301010803" pitchFamily="18" charset="0"/>
            </a:rPr>
            <a:t>Inputs that </a:t>
          </a:r>
        </a:p>
        <a:p>
          <a:r>
            <a:rPr lang="en-GB" sz="2200" dirty="0" smtClean="0">
              <a:solidFill>
                <a:schemeClr val="accent3">
                  <a:lumMod val="10000"/>
                </a:schemeClr>
              </a:solidFill>
              <a:latin typeface="Garamond" panose="02020404030301010803" pitchFamily="18" charset="0"/>
            </a:rPr>
            <a:t>cannot be observed </a:t>
          </a:r>
        </a:p>
        <a:p>
          <a:r>
            <a:rPr lang="en-GB" sz="2200" dirty="0" smtClean="0">
              <a:solidFill>
                <a:schemeClr val="accent3">
                  <a:lumMod val="10000"/>
                </a:schemeClr>
              </a:solidFill>
              <a:latin typeface="Garamond" panose="02020404030301010803" pitchFamily="18" charset="0"/>
            </a:rPr>
            <a:t>in market activity</a:t>
          </a:r>
          <a:endParaRPr lang="en-GB" sz="2200" dirty="0">
            <a:solidFill>
              <a:schemeClr val="accent3">
                <a:lumMod val="10000"/>
              </a:schemeClr>
            </a:solidFill>
            <a:latin typeface="Garamond" panose="02020404030301010803" pitchFamily="18" charset="0"/>
          </a:endParaRPr>
        </a:p>
      </dgm:t>
    </dgm:pt>
    <dgm:pt modelId="{C7B3B0A3-F91C-4CF6-809F-27FB2E8214D6}" type="parTrans" cxnId="{282FBFC9-8BF3-4054-92D7-8C3B49DE66C9}">
      <dgm:prSet/>
      <dgm:spPr/>
      <dgm:t>
        <a:bodyPr/>
        <a:lstStyle/>
        <a:p>
          <a:endParaRPr lang="en-GB" sz="2200">
            <a:solidFill>
              <a:schemeClr val="accent3">
                <a:lumMod val="10000"/>
              </a:schemeClr>
            </a:solidFill>
            <a:latin typeface="Garamond" panose="02020404030301010803" pitchFamily="18" charset="0"/>
          </a:endParaRPr>
        </a:p>
      </dgm:t>
    </dgm:pt>
    <dgm:pt modelId="{EC40295E-BB34-4752-849D-D1D766FFD971}" type="sibTrans" cxnId="{282FBFC9-8BF3-4054-92D7-8C3B49DE66C9}">
      <dgm:prSet/>
      <dgm:spPr/>
      <dgm:t>
        <a:bodyPr/>
        <a:lstStyle/>
        <a:p>
          <a:endParaRPr lang="en-GB" sz="2200">
            <a:solidFill>
              <a:schemeClr val="accent3">
                <a:lumMod val="10000"/>
              </a:schemeClr>
            </a:solidFill>
            <a:latin typeface="Garamond" panose="02020404030301010803" pitchFamily="18" charset="0"/>
          </a:endParaRPr>
        </a:p>
      </dgm:t>
    </dgm:pt>
    <dgm:pt modelId="{CF6097FA-480B-4397-BE2F-63659A723043}">
      <dgm:prSet phldrT="[Text]" custT="1"/>
      <dgm:spPr/>
      <dgm:t>
        <a:bodyPr/>
        <a:lstStyle/>
        <a:p>
          <a:r>
            <a:rPr lang="en-GB" sz="2200" dirty="0" smtClean="0">
              <a:solidFill>
                <a:schemeClr val="accent3">
                  <a:lumMod val="10000"/>
                </a:schemeClr>
              </a:solidFill>
              <a:latin typeface="Garamond" panose="02020404030301010803" pitchFamily="18" charset="0"/>
            </a:rPr>
            <a:t>1</a:t>
          </a:r>
          <a:r>
            <a:rPr lang="en-GB" sz="2200" baseline="30000" dirty="0" smtClean="0">
              <a:solidFill>
                <a:schemeClr val="accent3">
                  <a:lumMod val="10000"/>
                </a:schemeClr>
              </a:solidFill>
              <a:latin typeface="Garamond" panose="02020404030301010803" pitchFamily="18" charset="0"/>
            </a:rPr>
            <a:t>st</a:t>
          </a:r>
          <a:r>
            <a:rPr lang="en-GB" sz="2200" dirty="0" smtClean="0">
              <a:solidFill>
                <a:schemeClr val="accent3">
                  <a:lumMod val="10000"/>
                </a:schemeClr>
              </a:solidFill>
              <a:latin typeface="Garamond" panose="02020404030301010803" pitchFamily="18" charset="0"/>
            </a:rPr>
            <a:t>  Highest priority to unadjusted quoted prices in active markets for identical assets and liabilities</a:t>
          </a:r>
          <a:endParaRPr lang="en-GB" sz="2200" dirty="0">
            <a:solidFill>
              <a:schemeClr val="accent3">
                <a:lumMod val="10000"/>
              </a:schemeClr>
            </a:solidFill>
            <a:latin typeface="Garamond" panose="02020404030301010803" pitchFamily="18" charset="0"/>
          </a:endParaRPr>
        </a:p>
      </dgm:t>
    </dgm:pt>
    <dgm:pt modelId="{FBBE66B3-2EFB-453A-AB8B-EE5AD9201BB2}" type="parTrans" cxnId="{6492F2D8-7675-4431-9119-ED4AFF378B22}">
      <dgm:prSet/>
      <dgm:spPr/>
      <dgm:t>
        <a:bodyPr/>
        <a:lstStyle/>
        <a:p>
          <a:endParaRPr lang="en-GB" sz="2200">
            <a:solidFill>
              <a:schemeClr val="accent3">
                <a:lumMod val="10000"/>
              </a:schemeClr>
            </a:solidFill>
            <a:latin typeface="Garamond" panose="02020404030301010803" pitchFamily="18" charset="0"/>
          </a:endParaRPr>
        </a:p>
      </dgm:t>
    </dgm:pt>
    <dgm:pt modelId="{3868F52F-E517-4F31-8A7D-769C7B3E338E}" type="sibTrans" cxnId="{6492F2D8-7675-4431-9119-ED4AFF378B22}">
      <dgm:prSet/>
      <dgm:spPr/>
      <dgm:t>
        <a:bodyPr/>
        <a:lstStyle/>
        <a:p>
          <a:endParaRPr lang="en-GB" sz="2200">
            <a:solidFill>
              <a:schemeClr val="accent3">
                <a:lumMod val="10000"/>
              </a:schemeClr>
            </a:solidFill>
            <a:latin typeface="Garamond" panose="02020404030301010803" pitchFamily="18" charset="0"/>
          </a:endParaRPr>
        </a:p>
      </dgm:t>
    </dgm:pt>
    <dgm:pt modelId="{A4C798C9-3ED1-47EA-BA7E-56CC726333C6}">
      <dgm:prSet phldrT="[Text]" custT="1"/>
      <dgm:spPr/>
      <dgm:t>
        <a:bodyPr/>
        <a:lstStyle/>
        <a:p>
          <a:r>
            <a:rPr lang="en-GB" sz="2200" dirty="0" smtClean="0">
              <a:solidFill>
                <a:schemeClr val="accent3">
                  <a:lumMod val="10000"/>
                </a:schemeClr>
              </a:solidFill>
              <a:latin typeface="Garamond" panose="02020404030301010803" pitchFamily="18" charset="0"/>
            </a:rPr>
            <a:t>2</a:t>
          </a:r>
          <a:r>
            <a:rPr lang="en-GB" sz="2200" baseline="30000" dirty="0" smtClean="0">
              <a:solidFill>
                <a:schemeClr val="accent3">
                  <a:lumMod val="10000"/>
                </a:schemeClr>
              </a:solidFill>
              <a:latin typeface="Garamond" panose="02020404030301010803" pitchFamily="18" charset="0"/>
            </a:rPr>
            <a:t>nd </a:t>
          </a:r>
          <a:r>
            <a:rPr lang="en-GB" sz="2200" dirty="0" smtClean="0">
              <a:solidFill>
                <a:schemeClr val="accent3">
                  <a:lumMod val="10000"/>
                </a:schemeClr>
              </a:solidFill>
              <a:latin typeface="Garamond" panose="02020404030301010803" pitchFamily="18" charset="0"/>
            </a:rPr>
            <a:t>Inputs other than level 1 inputs that are observable, either directly or indirectly</a:t>
          </a:r>
          <a:endParaRPr lang="en-GB" sz="2200" dirty="0">
            <a:solidFill>
              <a:schemeClr val="accent3">
                <a:lumMod val="10000"/>
              </a:schemeClr>
            </a:solidFill>
            <a:latin typeface="Garamond" panose="02020404030301010803" pitchFamily="18" charset="0"/>
          </a:endParaRPr>
        </a:p>
      </dgm:t>
    </dgm:pt>
    <dgm:pt modelId="{113C8386-1861-4BF4-A1EE-1B0E9779F53F}" type="parTrans" cxnId="{A0DEE01C-9E24-4FE2-BF8F-07D0BF4FE5A0}">
      <dgm:prSet/>
      <dgm:spPr/>
      <dgm:t>
        <a:bodyPr/>
        <a:lstStyle/>
        <a:p>
          <a:endParaRPr lang="en-GB" sz="2200">
            <a:solidFill>
              <a:schemeClr val="accent3">
                <a:lumMod val="10000"/>
              </a:schemeClr>
            </a:solidFill>
            <a:latin typeface="Garamond" panose="02020404030301010803" pitchFamily="18" charset="0"/>
          </a:endParaRPr>
        </a:p>
      </dgm:t>
    </dgm:pt>
    <dgm:pt modelId="{E3E8BF66-97F7-4410-AB69-BECC18F5DB50}" type="sibTrans" cxnId="{A0DEE01C-9E24-4FE2-BF8F-07D0BF4FE5A0}">
      <dgm:prSet/>
      <dgm:spPr/>
      <dgm:t>
        <a:bodyPr/>
        <a:lstStyle/>
        <a:p>
          <a:endParaRPr lang="en-GB" sz="2200">
            <a:solidFill>
              <a:schemeClr val="accent3">
                <a:lumMod val="10000"/>
              </a:schemeClr>
            </a:solidFill>
            <a:latin typeface="Garamond" panose="02020404030301010803" pitchFamily="18" charset="0"/>
          </a:endParaRPr>
        </a:p>
      </dgm:t>
    </dgm:pt>
    <dgm:pt modelId="{D958D96C-CCD3-429F-973D-5B7573AC8A2B}" type="pres">
      <dgm:prSet presAssocID="{07540E5C-1C91-44DD-9AC9-309863E54319}" presName="Name0" presStyleCnt="0">
        <dgm:presLayoutVars>
          <dgm:dir/>
          <dgm:animLvl val="lvl"/>
          <dgm:resizeHandles val="exact"/>
        </dgm:presLayoutVars>
      </dgm:prSet>
      <dgm:spPr/>
    </dgm:pt>
    <dgm:pt modelId="{0B9C76E4-E529-4A99-9785-6A469CB82E9A}" type="pres">
      <dgm:prSet presAssocID="{292A7A33-9F67-4B71-8E04-7C403625532B}" presName="Name8" presStyleCnt="0"/>
      <dgm:spPr/>
    </dgm:pt>
    <dgm:pt modelId="{B624C6AC-1442-4992-88AD-4BB18FB3E0E3}" type="pres">
      <dgm:prSet presAssocID="{292A7A33-9F67-4B71-8E04-7C403625532B}" presName="level" presStyleLbl="node1" presStyleIdx="0" presStyleCnt="3">
        <dgm:presLayoutVars>
          <dgm:chMax val="1"/>
          <dgm:bulletEnabled val="1"/>
        </dgm:presLayoutVars>
      </dgm:prSet>
      <dgm:spPr/>
      <dgm:t>
        <a:bodyPr/>
        <a:lstStyle/>
        <a:p>
          <a:endParaRPr lang="en-GB"/>
        </a:p>
      </dgm:t>
    </dgm:pt>
    <dgm:pt modelId="{7D7211CD-0B73-49CE-929B-C2F292CEAA7B}" type="pres">
      <dgm:prSet presAssocID="{292A7A33-9F67-4B71-8E04-7C403625532B}" presName="levelTx" presStyleLbl="revTx" presStyleIdx="0" presStyleCnt="0">
        <dgm:presLayoutVars>
          <dgm:chMax val="1"/>
          <dgm:bulletEnabled val="1"/>
        </dgm:presLayoutVars>
      </dgm:prSet>
      <dgm:spPr/>
      <dgm:t>
        <a:bodyPr/>
        <a:lstStyle/>
        <a:p>
          <a:endParaRPr lang="en-GB"/>
        </a:p>
      </dgm:t>
    </dgm:pt>
    <dgm:pt modelId="{DB90F3F9-05C5-4BE5-B23F-4995E1599EB6}" type="pres">
      <dgm:prSet presAssocID="{A4C798C9-3ED1-47EA-BA7E-56CC726333C6}" presName="Name8" presStyleCnt="0"/>
      <dgm:spPr/>
    </dgm:pt>
    <dgm:pt modelId="{98DA553A-5DD7-4F3B-9DEC-D963EC0E67FD}" type="pres">
      <dgm:prSet presAssocID="{A4C798C9-3ED1-47EA-BA7E-56CC726333C6}" presName="level" presStyleLbl="node1" presStyleIdx="1" presStyleCnt="3">
        <dgm:presLayoutVars>
          <dgm:chMax val="1"/>
          <dgm:bulletEnabled val="1"/>
        </dgm:presLayoutVars>
      </dgm:prSet>
      <dgm:spPr/>
      <dgm:t>
        <a:bodyPr/>
        <a:lstStyle/>
        <a:p>
          <a:endParaRPr lang="en-GB"/>
        </a:p>
      </dgm:t>
    </dgm:pt>
    <dgm:pt modelId="{5CB6D725-A6D9-4D4E-AFFA-BFDC0939D981}" type="pres">
      <dgm:prSet presAssocID="{A4C798C9-3ED1-47EA-BA7E-56CC726333C6}" presName="levelTx" presStyleLbl="revTx" presStyleIdx="0" presStyleCnt="0">
        <dgm:presLayoutVars>
          <dgm:chMax val="1"/>
          <dgm:bulletEnabled val="1"/>
        </dgm:presLayoutVars>
      </dgm:prSet>
      <dgm:spPr/>
      <dgm:t>
        <a:bodyPr/>
        <a:lstStyle/>
        <a:p>
          <a:endParaRPr lang="en-GB"/>
        </a:p>
      </dgm:t>
    </dgm:pt>
    <dgm:pt modelId="{1ACEBC55-5E2E-4A18-A0D0-E2FA1AB4C7B0}" type="pres">
      <dgm:prSet presAssocID="{CF6097FA-480B-4397-BE2F-63659A723043}" presName="Name8" presStyleCnt="0"/>
      <dgm:spPr/>
    </dgm:pt>
    <dgm:pt modelId="{FC8AAAA7-CF66-4308-83D1-53C314CC1A1B}" type="pres">
      <dgm:prSet presAssocID="{CF6097FA-480B-4397-BE2F-63659A723043}" presName="level" presStyleLbl="node1" presStyleIdx="2" presStyleCnt="3">
        <dgm:presLayoutVars>
          <dgm:chMax val="1"/>
          <dgm:bulletEnabled val="1"/>
        </dgm:presLayoutVars>
      </dgm:prSet>
      <dgm:spPr/>
      <dgm:t>
        <a:bodyPr/>
        <a:lstStyle/>
        <a:p>
          <a:endParaRPr lang="en-GB"/>
        </a:p>
      </dgm:t>
    </dgm:pt>
    <dgm:pt modelId="{FB5F9F18-BF2A-479F-8629-1E1E8E582C0B}" type="pres">
      <dgm:prSet presAssocID="{CF6097FA-480B-4397-BE2F-63659A723043}" presName="levelTx" presStyleLbl="revTx" presStyleIdx="0" presStyleCnt="0">
        <dgm:presLayoutVars>
          <dgm:chMax val="1"/>
          <dgm:bulletEnabled val="1"/>
        </dgm:presLayoutVars>
      </dgm:prSet>
      <dgm:spPr/>
      <dgm:t>
        <a:bodyPr/>
        <a:lstStyle/>
        <a:p>
          <a:endParaRPr lang="en-GB"/>
        </a:p>
      </dgm:t>
    </dgm:pt>
  </dgm:ptLst>
  <dgm:cxnLst>
    <dgm:cxn modelId="{B221EA57-7CC7-4EF8-989C-737CC65FD7E9}" type="presOf" srcId="{CF6097FA-480B-4397-BE2F-63659A723043}" destId="{FC8AAAA7-CF66-4308-83D1-53C314CC1A1B}" srcOrd="0" destOrd="0" presId="urn:microsoft.com/office/officeart/2005/8/layout/pyramid1"/>
    <dgm:cxn modelId="{A0DEE01C-9E24-4FE2-BF8F-07D0BF4FE5A0}" srcId="{07540E5C-1C91-44DD-9AC9-309863E54319}" destId="{A4C798C9-3ED1-47EA-BA7E-56CC726333C6}" srcOrd="1" destOrd="0" parTransId="{113C8386-1861-4BF4-A1EE-1B0E9779F53F}" sibTransId="{E3E8BF66-97F7-4410-AB69-BECC18F5DB50}"/>
    <dgm:cxn modelId="{EE64FE29-8338-4934-9956-6FF7B3A3356C}" type="presOf" srcId="{A4C798C9-3ED1-47EA-BA7E-56CC726333C6}" destId="{5CB6D725-A6D9-4D4E-AFFA-BFDC0939D981}" srcOrd="1" destOrd="0" presId="urn:microsoft.com/office/officeart/2005/8/layout/pyramid1"/>
    <dgm:cxn modelId="{F641C962-1CDA-49BE-B3B6-F95C3540EDBF}" type="presOf" srcId="{292A7A33-9F67-4B71-8E04-7C403625532B}" destId="{7D7211CD-0B73-49CE-929B-C2F292CEAA7B}" srcOrd="1" destOrd="0" presId="urn:microsoft.com/office/officeart/2005/8/layout/pyramid1"/>
    <dgm:cxn modelId="{190B8C77-72F8-4AE6-8FB4-07828B45C169}" type="presOf" srcId="{CF6097FA-480B-4397-BE2F-63659A723043}" destId="{FB5F9F18-BF2A-479F-8629-1E1E8E582C0B}" srcOrd="1" destOrd="0" presId="urn:microsoft.com/office/officeart/2005/8/layout/pyramid1"/>
    <dgm:cxn modelId="{B1C9804F-ABCF-4101-8085-9D0CFDD3680F}" type="presOf" srcId="{292A7A33-9F67-4B71-8E04-7C403625532B}" destId="{B624C6AC-1442-4992-88AD-4BB18FB3E0E3}" srcOrd="0" destOrd="0" presId="urn:microsoft.com/office/officeart/2005/8/layout/pyramid1"/>
    <dgm:cxn modelId="{282FBFC9-8BF3-4054-92D7-8C3B49DE66C9}" srcId="{07540E5C-1C91-44DD-9AC9-309863E54319}" destId="{292A7A33-9F67-4B71-8E04-7C403625532B}" srcOrd="0" destOrd="0" parTransId="{C7B3B0A3-F91C-4CF6-809F-27FB2E8214D6}" sibTransId="{EC40295E-BB34-4752-849D-D1D766FFD971}"/>
    <dgm:cxn modelId="{6492F2D8-7675-4431-9119-ED4AFF378B22}" srcId="{07540E5C-1C91-44DD-9AC9-309863E54319}" destId="{CF6097FA-480B-4397-BE2F-63659A723043}" srcOrd="2" destOrd="0" parTransId="{FBBE66B3-2EFB-453A-AB8B-EE5AD9201BB2}" sibTransId="{3868F52F-E517-4F31-8A7D-769C7B3E338E}"/>
    <dgm:cxn modelId="{756E38AC-CD96-4824-8378-3879A9F6542C}" type="presOf" srcId="{07540E5C-1C91-44DD-9AC9-309863E54319}" destId="{D958D96C-CCD3-429F-973D-5B7573AC8A2B}" srcOrd="0" destOrd="0" presId="urn:microsoft.com/office/officeart/2005/8/layout/pyramid1"/>
    <dgm:cxn modelId="{A5AD579C-7DE3-47D9-A049-E08998C6B889}" type="presOf" srcId="{A4C798C9-3ED1-47EA-BA7E-56CC726333C6}" destId="{98DA553A-5DD7-4F3B-9DEC-D963EC0E67FD}" srcOrd="0" destOrd="0" presId="urn:microsoft.com/office/officeart/2005/8/layout/pyramid1"/>
    <dgm:cxn modelId="{8C88AE2E-C96E-47F8-8F8F-6087A192ADD4}" type="presParOf" srcId="{D958D96C-CCD3-429F-973D-5B7573AC8A2B}" destId="{0B9C76E4-E529-4A99-9785-6A469CB82E9A}" srcOrd="0" destOrd="0" presId="urn:microsoft.com/office/officeart/2005/8/layout/pyramid1"/>
    <dgm:cxn modelId="{4504005A-49E9-4696-8123-4E27FD28E665}" type="presParOf" srcId="{0B9C76E4-E529-4A99-9785-6A469CB82E9A}" destId="{B624C6AC-1442-4992-88AD-4BB18FB3E0E3}" srcOrd="0" destOrd="0" presId="urn:microsoft.com/office/officeart/2005/8/layout/pyramid1"/>
    <dgm:cxn modelId="{5687BD6F-88DE-4A2E-BFEA-4504A2DD4B70}" type="presParOf" srcId="{0B9C76E4-E529-4A99-9785-6A469CB82E9A}" destId="{7D7211CD-0B73-49CE-929B-C2F292CEAA7B}" srcOrd="1" destOrd="0" presId="urn:microsoft.com/office/officeart/2005/8/layout/pyramid1"/>
    <dgm:cxn modelId="{29A2BA8C-0161-48E9-82CE-212EA89001CD}" type="presParOf" srcId="{D958D96C-CCD3-429F-973D-5B7573AC8A2B}" destId="{DB90F3F9-05C5-4BE5-B23F-4995E1599EB6}" srcOrd="1" destOrd="0" presId="urn:microsoft.com/office/officeart/2005/8/layout/pyramid1"/>
    <dgm:cxn modelId="{636A1517-A61A-4F69-9655-D20AC5D3FA3D}" type="presParOf" srcId="{DB90F3F9-05C5-4BE5-B23F-4995E1599EB6}" destId="{98DA553A-5DD7-4F3B-9DEC-D963EC0E67FD}" srcOrd="0" destOrd="0" presId="urn:microsoft.com/office/officeart/2005/8/layout/pyramid1"/>
    <dgm:cxn modelId="{2560540A-F431-483F-A440-B5791C79F611}" type="presParOf" srcId="{DB90F3F9-05C5-4BE5-B23F-4995E1599EB6}" destId="{5CB6D725-A6D9-4D4E-AFFA-BFDC0939D981}" srcOrd="1" destOrd="0" presId="urn:microsoft.com/office/officeart/2005/8/layout/pyramid1"/>
    <dgm:cxn modelId="{AABB5755-7A8F-4B8E-B78C-595B987B5F46}" type="presParOf" srcId="{D958D96C-CCD3-429F-973D-5B7573AC8A2B}" destId="{1ACEBC55-5E2E-4A18-A0D0-E2FA1AB4C7B0}" srcOrd="2" destOrd="0" presId="urn:microsoft.com/office/officeart/2005/8/layout/pyramid1"/>
    <dgm:cxn modelId="{F5768340-6AAC-43EF-812D-9EE4A4B3282A}" type="presParOf" srcId="{1ACEBC55-5E2E-4A18-A0D0-E2FA1AB4C7B0}" destId="{FC8AAAA7-CF66-4308-83D1-53C314CC1A1B}" srcOrd="0" destOrd="0" presId="urn:microsoft.com/office/officeart/2005/8/layout/pyramid1"/>
    <dgm:cxn modelId="{D6BE2EF2-D6C7-4705-BA27-5A02B0C08B4D}" type="presParOf" srcId="{1ACEBC55-5E2E-4A18-A0D0-E2FA1AB4C7B0}" destId="{FB5F9F18-BF2A-479F-8629-1E1E8E582C0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22EAA0-0E86-45A5-89D6-28F5B6E95FA8}"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en-GB"/>
        </a:p>
      </dgm:t>
    </dgm:pt>
    <dgm:pt modelId="{1DB28F01-0E10-4C0D-BEDC-26B96E71E796}">
      <dgm:prSet phldrT="[Text]" custT="1"/>
      <dgm:spPr/>
      <dgm:t>
        <a:bodyPr/>
        <a:lstStyle/>
        <a:p>
          <a:r>
            <a:rPr lang="en-GB" sz="3200" b="1" dirty="0" smtClean="0">
              <a:solidFill>
                <a:schemeClr val="accent3">
                  <a:lumMod val="10000"/>
                </a:schemeClr>
              </a:solidFill>
              <a:latin typeface="Garamond" panose="02020404030301010803" pitchFamily="18" charset="0"/>
            </a:rPr>
            <a:t>Excess liquidity</a:t>
          </a:r>
          <a:endParaRPr lang="en-GB" sz="3200" b="1" dirty="0">
            <a:solidFill>
              <a:schemeClr val="accent3">
                <a:lumMod val="10000"/>
              </a:schemeClr>
            </a:solidFill>
            <a:latin typeface="Garamond" panose="02020404030301010803" pitchFamily="18" charset="0"/>
          </a:endParaRPr>
        </a:p>
      </dgm:t>
    </dgm:pt>
    <dgm:pt modelId="{42DE2C78-78B0-4E03-8D6E-9CED5C603847}" type="parTrans" cxnId="{A818FB0F-716C-45DE-B307-E4956E30C89E}">
      <dgm:prSet/>
      <dgm:spPr/>
      <dgm:t>
        <a:bodyPr/>
        <a:lstStyle/>
        <a:p>
          <a:endParaRPr lang="en-GB" sz="2400">
            <a:solidFill>
              <a:schemeClr val="accent3">
                <a:lumMod val="10000"/>
              </a:schemeClr>
            </a:solidFill>
            <a:latin typeface="Garamond" panose="02020404030301010803" pitchFamily="18" charset="0"/>
          </a:endParaRPr>
        </a:p>
      </dgm:t>
    </dgm:pt>
    <dgm:pt modelId="{DDD3699B-D7D0-4656-9517-5C482CBD1768}" type="sibTrans" cxnId="{A818FB0F-716C-45DE-B307-E4956E30C89E}">
      <dgm:prSet/>
      <dgm:spPr/>
      <dgm:t>
        <a:bodyPr/>
        <a:lstStyle/>
        <a:p>
          <a:endParaRPr lang="en-GB" sz="2400">
            <a:solidFill>
              <a:schemeClr val="accent3">
                <a:lumMod val="10000"/>
              </a:schemeClr>
            </a:solidFill>
            <a:latin typeface="Garamond" panose="02020404030301010803" pitchFamily="18" charset="0"/>
          </a:endParaRPr>
        </a:p>
      </dgm:t>
    </dgm:pt>
    <dgm:pt modelId="{1BE01120-E419-4900-B9CF-156CEE01F9BE}">
      <dgm:prSet phldrT="[Text]" custT="1"/>
      <dgm:spPr/>
      <dgm:t>
        <a:bodyPr/>
        <a:lstStyle/>
        <a:p>
          <a:r>
            <a:rPr lang="en-GB" sz="3200" dirty="0" smtClean="0">
              <a:solidFill>
                <a:schemeClr val="accent3">
                  <a:lumMod val="10000"/>
                </a:schemeClr>
              </a:solidFill>
              <a:latin typeface="Garamond" panose="02020404030301010803" pitchFamily="18" charset="0"/>
            </a:rPr>
            <a:t>Maintaining substantial excess liquidity allows  to meet a broad range of potential cash outflows and collateral needs in a stressed environment.</a:t>
          </a:r>
          <a:endParaRPr lang="en-GB" sz="3200" dirty="0">
            <a:solidFill>
              <a:schemeClr val="accent3">
                <a:lumMod val="10000"/>
              </a:schemeClr>
            </a:solidFill>
            <a:latin typeface="Garamond" panose="02020404030301010803" pitchFamily="18" charset="0"/>
          </a:endParaRPr>
        </a:p>
      </dgm:t>
    </dgm:pt>
    <dgm:pt modelId="{C92C2B2C-0BE5-48E4-90D4-A3870A16ACED}" type="parTrans" cxnId="{DB8E6C0D-900F-45F1-99CA-6D2B0BB796FB}">
      <dgm:prSet/>
      <dgm:spPr/>
      <dgm:t>
        <a:bodyPr/>
        <a:lstStyle/>
        <a:p>
          <a:endParaRPr lang="en-GB" sz="2400">
            <a:solidFill>
              <a:schemeClr val="accent3">
                <a:lumMod val="10000"/>
              </a:schemeClr>
            </a:solidFill>
            <a:latin typeface="Garamond" panose="02020404030301010803" pitchFamily="18" charset="0"/>
          </a:endParaRPr>
        </a:p>
      </dgm:t>
    </dgm:pt>
    <dgm:pt modelId="{FFEA91AB-9AFB-4AF5-8724-C7E0CD4AAD7A}" type="sibTrans" cxnId="{DB8E6C0D-900F-45F1-99CA-6D2B0BB796FB}">
      <dgm:prSet/>
      <dgm:spPr/>
      <dgm:t>
        <a:bodyPr/>
        <a:lstStyle/>
        <a:p>
          <a:endParaRPr lang="en-GB" sz="2400">
            <a:solidFill>
              <a:schemeClr val="accent3">
                <a:lumMod val="10000"/>
              </a:schemeClr>
            </a:solidFill>
            <a:latin typeface="Garamond" panose="02020404030301010803" pitchFamily="18" charset="0"/>
          </a:endParaRPr>
        </a:p>
      </dgm:t>
    </dgm:pt>
    <dgm:pt modelId="{38276BEC-0E73-492B-A492-20F133EB895A}">
      <dgm:prSet phldrT="[Text]" custT="1"/>
      <dgm:spPr/>
      <dgm:t>
        <a:bodyPr/>
        <a:lstStyle/>
        <a:p>
          <a:r>
            <a:rPr lang="en-GB" sz="3200" b="1" dirty="0" smtClean="0">
              <a:solidFill>
                <a:schemeClr val="accent3">
                  <a:lumMod val="10000"/>
                </a:schemeClr>
              </a:solidFill>
              <a:latin typeface="Garamond" panose="02020404030301010803" pitchFamily="18" charset="0"/>
            </a:rPr>
            <a:t>Asset-Liability Management.</a:t>
          </a:r>
          <a:endParaRPr lang="en-GB" sz="3200" b="1" dirty="0">
            <a:solidFill>
              <a:schemeClr val="accent3">
                <a:lumMod val="10000"/>
              </a:schemeClr>
            </a:solidFill>
            <a:latin typeface="Garamond" panose="02020404030301010803" pitchFamily="18" charset="0"/>
          </a:endParaRPr>
        </a:p>
      </dgm:t>
    </dgm:pt>
    <dgm:pt modelId="{05B98643-62A0-413C-8C45-71279F69F47B}" type="parTrans" cxnId="{441708D6-1807-432C-A91B-8392D2FA513F}">
      <dgm:prSet/>
      <dgm:spPr/>
      <dgm:t>
        <a:bodyPr/>
        <a:lstStyle/>
        <a:p>
          <a:endParaRPr lang="en-GB" sz="2400">
            <a:solidFill>
              <a:schemeClr val="accent3">
                <a:lumMod val="10000"/>
              </a:schemeClr>
            </a:solidFill>
            <a:latin typeface="Garamond" panose="02020404030301010803" pitchFamily="18" charset="0"/>
          </a:endParaRPr>
        </a:p>
      </dgm:t>
    </dgm:pt>
    <dgm:pt modelId="{491D5889-1FF7-4EB5-9D48-81EC37A6ECAA}" type="sibTrans" cxnId="{441708D6-1807-432C-A91B-8392D2FA513F}">
      <dgm:prSet/>
      <dgm:spPr/>
      <dgm:t>
        <a:bodyPr/>
        <a:lstStyle/>
        <a:p>
          <a:endParaRPr lang="en-GB" sz="2400">
            <a:solidFill>
              <a:schemeClr val="accent3">
                <a:lumMod val="10000"/>
              </a:schemeClr>
            </a:solidFill>
            <a:latin typeface="Garamond" panose="02020404030301010803" pitchFamily="18" charset="0"/>
          </a:endParaRPr>
        </a:p>
      </dgm:t>
    </dgm:pt>
    <dgm:pt modelId="{E8509135-508B-41B0-BBED-4EBC778287CF}">
      <dgm:prSet phldrT="[Text]" custT="1"/>
      <dgm:spPr/>
      <dgm:t>
        <a:bodyPr/>
        <a:lstStyle/>
        <a:p>
          <a:r>
            <a:rPr lang="en-GB" sz="3200" dirty="0" smtClean="0">
              <a:solidFill>
                <a:schemeClr val="accent3">
                  <a:lumMod val="10000"/>
                </a:schemeClr>
              </a:solidFill>
              <a:latin typeface="Garamond" panose="02020404030301010803" pitchFamily="18" charset="0"/>
            </a:rPr>
            <a:t>Assessing anticipated holding periods for its assets and their expected liquidity in a stressed environment.</a:t>
          </a:r>
          <a:endParaRPr lang="en-GB" sz="3200" dirty="0">
            <a:solidFill>
              <a:schemeClr val="accent3">
                <a:lumMod val="10000"/>
              </a:schemeClr>
            </a:solidFill>
            <a:latin typeface="Garamond" panose="02020404030301010803" pitchFamily="18" charset="0"/>
          </a:endParaRPr>
        </a:p>
      </dgm:t>
    </dgm:pt>
    <dgm:pt modelId="{1D345E1B-4B79-4E2B-8CEF-B148DC138C37}" type="parTrans" cxnId="{E1629EA2-5324-4E05-8629-041EED8A24AE}">
      <dgm:prSet/>
      <dgm:spPr/>
      <dgm:t>
        <a:bodyPr/>
        <a:lstStyle/>
        <a:p>
          <a:endParaRPr lang="en-GB" sz="2400">
            <a:solidFill>
              <a:schemeClr val="accent3">
                <a:lumMod val="10000"/>
              </a:schemeClr>
            </a:solidFill>
            <a:latin typeface="Garamond" panose="02020404030301010803" pitchFamily="18" charset="0"/>
          </a:endParaRPr>
        </a:p>
      </dgm:t>
    </dgm:pt>
    <dgm:pt modelId="{9B8EE55F-DB57-4993-858F-3B9A165B6EB9}" type="sibTrans" cxnId="{E1629EA2-5324-4E05-8629-041EED8A24AE}">
      <dgm:prSet/>
      <dgm:spPr/>
      <dgm:t>
        <a:bodyPr/>
        <a:lstStyle/>
        <a:p>
          <a:endParaRPr lang="en-GB" sz="2400">
            <a:solidFill>
              <a:schemeClr val="accent3">
                <a:lumMod val="10000"/>
              </a:schemeClr>
            </a:solidFill>
            <a:latin typeface="Garamond" panose="02020404030301010803" pitchFamily="18" charset="0"/>
          </a:endParaRPr>
        </a:p>
      </dgm:t>
    </dgm:pt>
    <dgm:pt modelId="{EBBA39F7-0479-4E04-A24F-8873CB878B74}">
      <dgm:prSet phldrT="[Text]" custT="1"/>
      <dgm:spPr/>
      <dgm:t>
        <a:bodyPr/>
        <a:lstStyle/>
        <a:p>
          <a:r>
            <a:rPr lang="en-GB" sz="3200" b="1" dirty="0" smtClean="0">
              <a:solidFill>
                <a:schemeClr val="accent3">
                  <a:lumMod val="10000"/>
                </a:schemeClr>
              </a:solidFill>
              <a:latin typeface="Garamond" panose="02020404030301010803" pitchFamily="18" charset="0"/>
            </a:rPr>
            <a:t>Contingency Funding Plan</a:t>
          </a:r>
          <a:endParaRPr lang="en-GB" sz="3200" b="1" dirty="0">
            <a:solidFill>
              <a:schemeClr val="accent3">
                <a:lumMod val="10000"/>
              </a:schemeClr>
            </a:solidFill>
            <a:latin typeface="Garamond" panose="02020404030301010803" pitchFamily="18" charset="0"/>
          </a:endParaRPr>
        </a:p>
      </dgm:t>
    </dgm:pt>
    <dgm:pt modelId="{F1533BD5-2385-4F83-A516-A0BCFE16AA7F}" type="parTrans" cxnId="{4210BD4F-B806-4185-926B-D45929D3C249}">
      <dgm:prSet/>
      <dgm:spPr/>
      <dgm:t>
        <a:bodyPr/>
        <a:lstStyle/>
        <a:p>
          <a:endParaRPr lang="en-GB" sz="2400">
            <a:solidFill>
              <a:schemeClr val="accent3">
                <a:lumMod val="10000"/>
              </a:schemeClr>
            </a:solidFill>
            <a:latin typeface="Garamond" panose="02020404030301010803" pitchFamily="18" charset="0"/>
          </a:endParaRPr>
        </a:p>
      </dgm:t>
    </dgm:pt>
    <dgm:pt modelId="{6436DBB3-AA5B-411B-8A24-FEDF0327402F}" type="sibTrans" cxnId="{4210BD4F-B806-4185-926B-D45929D3C249}">
      <dgm:prSet/>
      <dgm:spPr/>
      <dgm:t>
        <a:bodyPr/>
        <a:lstStyle/>
        <a:p>
          <a:endParaRPr lang="en-GB" sz="2400">
            <a:solidFill>
              <a:schemeClr val="accent3">
                <a:lumMod val="10000"/>
              </a:schemeClr>
            </a:solidFill>
            <a:latin typeface="Garamond" panose="02020404030301010803" pitchFamily="18" charset="0"/>
          </a:endParaRPr>
        </a:p>
      </dgm:t>
    </dgm:pt>
    <dgm:pt modelId="{84B6A715-271D-4CA7-A4AA-AA2552B2B96A}">
      <dgm:prSet phldrT="[Text]" custT="1"/>
      <dgm:spPr/>
      <dgm:t>
        <a:bodyPr/>
        <a:lstStyle/>
        <a:p>
          <a:r>
            <a:rPr lang="en-GB" sz="3200" dirty="0" smtClean="0">
              <a:solidFill>
                <a:schemeClr val="accent3">
                  <a:lumMod val="10000"/>
                </a:schemeClr>
              </a:solidFill>
              <a:latin typeface="Garamond" panose="02020404030301010803" pitchFamily="18" charset="0"/>
            </a:rPr>
            <a:t>It provides a framework for analysing and responding to a liquidity crisis situation or periods of market stress.</a:t>
          </a:r>
          <a:endParaRPr lang="en-GB" sz="3200" dirty="0">
            <a:solidFill>
              <a:schemeClr val="accent3">
                <a:lumMod val="10000"/>
              </a:schemeClr>
            </a:solidFill>
            <a:latin typeface="Garamond" panose="02020404030301010803" pitchFamily="18" charset="0"/>
          </a:endParaRPr>
        </a:p>
      </dgm:t>
    </dgm:pt>
    <dgm:pt modelId="{9CDB81D3-FCB8-4460-A51F-61EF309B2A2F}" type="parTrans" cxnId="{A2C3190C-06F9-468E-B1B3-88A4D2884274}">
      <dgm:prSet/>
      <dgm:spPr/>
      <dgm:t>
        <a:bodyPr/>
        <a:lstStyle/>
        <a:p>
          <a:endParaRPr lang="en-GB" sz="2400">
            <a:solidFill>
              <a:schemeClr val="accent3">
                <a:lumMod val="10000"/>
              </a:schemeClr>
            </a:solidFill>
            <a:latin typeface="Garamond" panose="02020404030301010803" pitchFamily="18" charset="0"/>
          </a:endParaRPr>
        </a:p>
      </dgm:t>
    </dgm:pt>
    <dgm:pt modelId="{DB0CE0F7-D955-4D94-B3CF-78F579DEC77D}" type="sibTrans" cxnId="{A2C3190C-06F9-468E-B1B3-88A4D2884274}">
      <dgm:prSet/>
      <dgm:spPr/>
      <dgm:t>
        <a:bodyPr/>
        <a:lstStyle/>
        <a:p>
          <a:endParaRPr lang="en-GB" sz="2400">
            <a:solidFill>
              <a:schemeClr val="accent3">
                <a:lumMod val="10000"/>
              </a:schemeClr>
            </a:solidFill>
            <a:latin typeface="Garamond" panose="02020404030301010803" pitchFamily="18" charset="0"/>
          </a:endParaRPr>
        </a:p>
      </dgm:t>
    </dgm:pt>
    <dgm:pt modelId="{DD376180-790D-4C73-8C78-3FBC2039630B}" type="pres">
      <dgm:prSet presAssocID="{5C22EAA0-0E86-45A5-89D6-28F5B6E95FA8}" presName="Name0" presStyleCnt="0">
        <dgm:presLayoutVars>
          <dgm:chMax val="7"/>
          <dgm:chPref val="7"/>
          <dgm:dir/>
          <dgm:animOne val="branch"/>
          <dgm:animLvl val="lvl"/>
        </dgm:presLayoutVars>
      </dgm:prSet>
      <dgm:spPr/>
      <dgm:t>
        <a:bodyPr/>
        <a:lstStyle/>
        <a:p>
          <a:endParaRPr lang="en-GB"/>
        </a:p>
      </dgm:t>
    </dgm:pt>
    <dgm:pt modelId="{E78B6699-61C0-46CA-8080-3DAA4E002E36}" type="pres">
      <dgm:prSet presAssocID="{1DB28F01-0E10-4C0D-BEDC-26B96E71E796}" presName="ParentComposite" presStyleCnt="0"/>
      <dgm:spPr/>
    </dgm:pt>
    <dgm:pt modelId="{0F4CDF0C-1BE6-459F-9090-38CFD160FEA0}" type="pres">
      <dgm:prSet presAssocID="{1DB28F01-0E10-4C0D-BEDC-26B96E71E796}" presName="Chord" presStyleLbl="bgShp" presStyleIdx="0" presStyleCnt="3"/>
      <dgm:spPr/>
    </dgm:pt>
    <dgm:pt modelId="{F13E79C2-48EC-4756-82F3-DCA14E67321D}" type="pres">
      <dgm:prSet presAssocID="{1DB28F01-0E10-4C0D-BEDC-26B96E71E796}" presName="Pie" presStyleLbl="alignNode1" presStyleIdx="0" presStyleCnt="3"/>
      <dgm:spPr/>
    </dgm:pt>
    <dgm:pt modelId="{6DC90B84-67BD-4378-AC83-4D57E70A13D0}" type="pres">
      <dgm:prSet presAssocID="{1DB28F01-0E10-4C0D-BEDC-26B96E71E796}" presName="Parent" presStyleLbl="revTx" presStyleIdx="0" presStyleCnt="6">
        <dgm:presLayoutVars>
          <dgm:chMax val="1"/>
          <dgm:chPref val="1"/>
          <dgm:bulletEnabled val="1"/>
        </dgm:presLayoutVars>
      </dgm:prSet>
      <dgm:spPr/>
      <dgm:t>
        <a:bodyPr/>
        <a:lstStyle/>
        <a:p>
          <a:endParaRPr lang="en-GB"/>
        </a:p>
      </dgm:t>
    </dgm:pt>
    <dgm:pt modelId="{5E259EF1-3E82-418D-A49E-746A1F34E2D0}" type="pres">
      <dgm:prSet presAssocID="{FFEA91AB-9AFB-4AF5-8724-C7E0CD4AAD7A}" presName="negSibTrans" presStyleCnt="0"/>
      <dgm:spPr/>
    </dgm:pt>
    <dgm:pt modelId="{A94B5AAF-7180-4699-8326-8BDFF568E563}" type="pres">
      <dgm:prSet presAssocID="{1DB28F01-0E10-4C0D-BEDC-26B96E71E796}" presName="composite" presStyleCnt="0"/>
      <dgm:spPr/>
    </dgm:pt>
    <dgm:pt modelId="{147557B6-1E6B-4CFE-A46D-0B29220BD7E2}" type="pres">
      <dgm:prSet presAssocID="{1DB28F01-0E10-4C0D-BEDC-26B96E71E796}" presName="Child" presStyleLbl="revTx" presStyleIdx="1" presStyleCnt="6">
        <dgm:presLayoutVars>
          <dgm:chMax val="0"/>
          <dgm:chPref val="0"/>
          <dgm:bulletEnabled val="1"/>
        </dgm:presLayoutVars>
      </dgm:prSet>
      <dgm:spPr/>
      <dgm:t>
        <a:bodyPr/>
        <a:lstStyle/>
        <a:p>
          <a:endParaRPr lang="en-GB"/>
        </a:p>
      </dgm:t>
    </dgm:pt>
    <dgm:pt modelId="{D36ACC20-8EB0-4AF6-A673-A40FF516CE93}" type="pres">
      <dgm:prSet presAssocID="{DDD3699B-D7D0-4656-9517-5C482CBD1768}" presName="sibTrans" presStyleCnt="0"/>
      <dgm:spPr/>
    </dgm:pt>
    <dgm:pt modelId="{31BEB9E2-EC18-4FF6-BC92-D4FD81422AAC}" type="pres">
      <dgm:prSet presAssocID="{38276BEC-0E73-492B-A492-20F133EB895A}" presName="ParentComposite" presStyleCnt="0"/>
      <dgm:spPr/>
    </dgm:pt>
    <dgm:pt modelId="{3426CAC9-C3E5-41DF-8428-603CCBE3694F}" type="pres">
      <dgm:prSet presAssocID="{38276BEC-0E73-492B-A492-20F133EB895A}" presName="Chord" presStyleLbl="bgShp" presStyleIdx="1" presStyleCnt="3"/>
      <dgm:spPr/>
    </dgm:pt>
    <dgm:pt modelId="{2CD55D09-6F25-468C-B5E2-D6D7F2D88EC1}" type="pres">
      <dgm:prSet presAssocID="{38276BEC-0E73-492B-A492-20F133EB895A}" presName="Pie" presStyleLbl="alignNode1" presStyleIdx="1" presStyleCnt="3"/>
      <dgm:spPr/>
    </dgm:pt>
    <dgm:pt modelId="{CBA77B37-0BFD-4BE5-B6C3-600361BB615C}" type="pres">
      <dgm:prSet presAssocID="{38276BEC-0E73-492B-A492-20F133EB895A}" presName="Parent" presStyleLbl="revTx" presStyleIdx="2" presStyleCnt="6">
        <dgm:presLayoutVars>
          <dgm:chMax val="1"/>
          <dgm:chPref val="1"/>
          <dgm:bulletEnabled val="1"/>
        </dgm:presLayoutVars>
      </dgm:prSet>
      <dgm:spPr/>
      <dgm:t>
        <a:bodyPr/>
        <a:lstStyle/>
        <a:p>
          <a:endParaRPr lang="en-GB"/>
        </a:p>
      </dgm:t>
    </dgm:pt>
    <dgm:pt modelId="{683173F7-53B4-4D48-8C49-475D0AFE763F}" type="pres">
      <dgm:prSet presAssocID="{9B8EE55F-DB57-4993-858F-3B9A165B6EB9}" presName="negSibTrans" presStyleCnt="0"/>
      <dgm:spPr/>
    </dgm:pt>
    <dgm:pt modelId="{8BACEF7D-3398-416E-A827-1D15B18C1FF1}" type="pres">
      <dgm:prSet presAssocID="{38276BEC-0E73-492B-A492-20F133EB895A}" presName="composite" presStyleCnt="0"/>
      <dgm:spPr/>
    </dgm:pt>
    <dgm:pt modelId="{394E320E-1934-4E06-A26A-9ED7F669B809}" type="pres">
      <dgm:prSet presAssocID="{38276BEC-0E73-492B-A492-20F133EB895A}" presName="Child" presStyleLbl="revTx" presStyleIdx="3" presStyleCnt="6">
        <dgm:presLayoutVars>
          <dgm:chMax val="0"/>
          <dgm:chPref val="0"/>
          <dgm:bulletEnabled val="1"/>
        </dgm:presLayoutVars>
      </dgm:prSet>
      <dgm:spPr/>
      <dgm:t>
        <a:bodyPr/>
        <a:lstStyle/>
        <a:p>
          <a:endParaRPr lang="en-GB"/>
        </a:p>
      </dgm:t>
    </dgm:pt>
    <dgm:pt modelId="{1FC3709E-C246-468E-8C5C-00FE48578D5D}" type="pres">
      <dgm:prSet presAssocID="{491D5889-1FF7-4EB5-9D48-81EC37A6ECAA}" presName="sibTrans" presStyleCnt="0"/>
      <dgm:spPr/>
    </dgm:pt>
    <dgm:pt modelId="{1FAFF85F-E941-45F7-8A8F-ADEA42EA3934}" type="pres">
      <dgm:prSet presAssocID="{EBBA39F7-0479-4E04-A24F-8873CB878B74}" presName="ParentComposite" presStyleCnt="0"/>
      <dgm:spPr/>
    </dgm:pt>
    <dgm:pt modelId="{B8A79186-0FBA-4108-997C-518D99A534D2}" type="pres">
      <dgm:prSet presAssocID="{EBBA39F7-0479-4E04-A24F-8873CB878B74}" presName="Chord" presStyleLbl="bgShp" presStyleIdx="2" presStyleCnt="3"/>
      <dgm:spPr/>
    </dgm:pt>
    <dgm:pt modelId="{E0987D68-09C6-4813-8D88-13E688C4305B}" type="pres">
      <dgm:prSet presAssocID="{EBBA39F7-0479-4E04-A24F-8873CB878B74}" presName="Pie" presStyleLbl="alignNode1" presStyleIdx="2" presStyleCnt="3"/>
      <dgm:spPr/>
    </dgm:pt>
    <dgm:pt modelId="{FE3C2E8E-D117-4114-B82C-D1B50932157D}" type="pres">
      <dgm:prSet presAssocID="{EBBA39F7-0479-4E04-A24F-8873CB878B74}" presName="Parent" presStyleLbl="revTx" presStyleIdx="4" presStyleCnt="6" custScaleY="70307" custLinFactNeighborY="-17241">
        <dgm:presLayoutVars>
          <dgm:chMax val="1"/>
          <dgm:chPref val="1"/>
          <dgm:bulletEnabled val="1"/>
        </dgm:presLayoutVars>
      </dgm:prSet>
      <dgm:spPr/>
      <dgm:t>
        <a:bodyPr/>
        <a:lstStyle/>
        <a:p>
          <a:endParaRPr lang="en-GB"/>
        </a:p>
      </dgm:t>
    </dgm:pt>
    <dgm:pt modelId="{7E170DE4-12D5-48D8-B9D9-F7937CA5FDFF}" type="pres">
      <dgm:prSet presAssocID="{DB0CE0F7-D955-4D94-B3CF-78F579DEC77D}" presName="negSibTrans" presStyleCnt="0"/>
      <dgm:spPr/>
    </dgm:pt>
    <dgm:pt modelId="{8513FD22-3AB2-4AD3-AAC3-2B2C5E64CFD4}" type="pres">
      <dgm:prSet presAssocID="{EBBA39F7-0479-4E04-A24F-8873CB878B74}" presName="composite" presStyleCnt="0"/>
      <dgm:spPr/>
    </dgm:pt>
    <dgm:pt modelId="{36E0C3C7-2C04-4EDE-957F-8BC26DBBECAB}" type="pres">
      <dgm:prSet presAssocID="{EBBA39F7-0479-4E04-A24F-8873CB878B74}" presName="Child" presStyleLbl="revTx" presStyleIdx="5" presStyleCnt="6">
        <dgm:presLayoutVars>
          <dgm:chMax val="0"/>
          <dgm:chPref val="0"/>
          <dgm:bulletEnabled val="1"/>
        </dgm:presLayoutVars>
      </dgm:prSet>
      <dgm:spPr/>
      <dgm:t>
        <a:bodyPr/>
        <a:lstStyle/>
        <a:p>
          <a:endParaRPr lang="en-GB"/>
        </a:p>
      </dgm:t>
    </dgm:pt>
  </dgm:ptLst>
  <dgm:cxnLst>
    <dgm:cxn modelId="{2818F774-F7B1-463F-9C60-AC46FB363017}" type="presOf" srcId="{38276BEC-0E73-492B-A492-20F133EB895A}" destId="{CBA77B37-0BFD-4BE5-B6C3-600361BB615C}" srcOrd="0" destOrd="0" presId="urn:microsoft.com/office/officeart/2009/3/layout/PieProcess"/>
    <dgm:cxn modelId="{441708D6-1807-432C-A91B-8392D2FA513F}" srcId="{5C22EAA0-0E86-45A5-89D6-28F5B6E95FA8}" destId="{38276BEC-0E73-492B-A492-20F133EB895A}" srcOrd="1" destOrd="0" parTransId="{05B98643-62A0-413C-8C45-71279F69F47B}" sibTransId="{491D5889-1FF7-4EB5-9D48-81EC37A6ECAA}"/>
    <dgm:cxn modelId="{A2C3190C-06F9-468E-B1B3-88A4D2884274}" srcId="{EBBA39F7-0479-4E04-A24F-8873CB878B74}" destId="{84B6A715-271D-4CA7-A4AA-AA2552B2B96A}" srcOrd="0" destOrd="0" parTransId="{9CDB81D3-FCB8-4460-A51F-61EF309B2A2F}" sibTransId="{DB0CE0F7-D955-4D94-B3CF-78F579DEC77D}"/>
    <dgm:cxn modelId="{4210BD4F-B806-4185-926B-D45929D3C249}" srcId="{5C22EAA0-0E86-45A5-89D6-28F5B6E95FA8}" destId="{EBBA39F7-0479-4E04-A24F-8873CB878B74}" srcOrd="2" destOrd="0" parTransId="{F1533BD5-2385-4F83-A516-A0BCFE16AA7F}" sibTransId="{6436DBB3-AA5B-411B-8A24-FEDF0327402F}"/>
    <dgm:cxn modelId="{DE3EC5AD-3267-4949-9AC1-EEF35A6374F1}" type="presOf" srcId="{EBBA39F7-0479-4E04-A24F-8873CB878B74}" destId="{FE3C2E8E-D117-4114-B82C-D1B50932157D}" srcOrd="0" destOrd="0" presId="urn:microsoft.com/office/officeart/2009/3/layout/PieProcess"/>
    <dgm:cxn modelId="{9ACE783E-2FA6-4CD3-AA16-8F4C6A70E686}" type="presOf" srcId="{1BE01120-E419-4900-B9CF-156CEE01F9BE}" destId="{147557B6-1E6B-4CFE-A46D-0B29220BD7E2}" srcOrd="0" destOrd="0" presId="urn:microsoft.com/office/officeart/2009/3/layout/PieProcess"/>
    <dgm:cxn modelId="{A15CD017-3288-4648-A084-989905B27F30}" type="presOf" srcId="{E8509135-508B-41B0-BBED-4EBC778287CF}" destId="{394E320E-1934-4E06-A26A-9ED7F669B809}" srcOrd="0" destOrd="0" presId="urn:microsoft.com/office/officeart/2009/3/layout/PieProcess"/>
    <dgm:cxn modelId="{48DBC06B-B014-427F-8D6A-49B6C94C7C33}" type="presOf" srcId="{5C22EAA0-0E86-45A5-89D6-28F5B6E95FA8}" destId="{DD376180-790D-4C73-8C78-3FBC2039630B}" srcOrd="0" destOrd="0" presId="urn:microsoft.com/office/officeart/2009/3/layout/PieProcess"/>
    <dgm:cxn modelId="{A818FB0F-716C-45DE-B307-E4956E30C89E}" srcId="{5C22EAA0-0E86-45A5-89D6-28F5B6E95FA8}" destId="{1DB28F01-0E10-4C0D-BEDC-26B96E71E796}" srcOrd="0" destOrd="0" parTransId="{42DE2C78-78B0-4E03-8D6E-9CED5C603847}" sibTransId="{DDD3699B-D7D0-4656-9517-5C482CBD1768}"/>
    <dgm:cxn modelId="{E1629EA2-5324-4E05-8629-041EED8A24AE}" srcId="{38276BEC-0E73-492B-A492-20F133EB895A}" destId="{E8509135-508B-41B0-BBED-4EBC778287CF}" srcOrd="0" destOrd="0" parTransId="{1D345E1B-4B79-4E2B-8CEF-B148DC138C37}" sibTransId="{9B8EE55F-DB57-4993-858F-3B9A165B6EB9}"/>
    <dgm:cxn modelId="{DB8E6C0D-900F-45F1-99CA-6D2B0BB796FB}" srcId="{1DB28F01-0E10-4C0D-BEDC-26B96E71E796}" destId="{1BE01120-E419-4900-B9CF-156CEE01F9BE}" srcOrd="0" destOrd="0" parTransId="{C92C2B2C-0BE5-48E4-90D4-A3870A16ACED}" sibTransId="{FFEA91AB-9AFB-4AF5-8724-C7E0CD4AAD7A}"/>
    <dgm:cxn modelId="{DFD9127D-0F02-4CD0-BF24-7B3F4471F317}" type="presOf" srcId="{1DB28F01-0E10-4C0D-BEDC-26B96E71E796}" destId="{6DC90B84-67BD-4378-AC83-4D57E70A13D0}" srcOrd="0" destOrd="0" presId="urn:microsoft.com/office/officeart/2009/3/layout/PieProcess"/>
    <dgm:cxn modelId="{5E53F279-507B-4DB2-B14E-117C64786E36}" type="presOf" srcId="{84B6A715-271D-4CA7-A4AA-AA2552B2B96A}" destId="{36E0C3C7-2C04-4EDE-957F-8BC26DBBECAB}" srcOrd="0" destOrd="0" presId="urn:microsoft.com/office/officeart/2009/3/layout/PieProcess"/>
    <dgm:cxn modelId="{FCE48E24-986E-4BAD-B5C6-1E1E56646BD9}" type="presParOf" srcId="{DD376180-790D-4C73-8C78-3FBC2039630B}" destId="{E78B6699-61C0-46CA-8080-3DAA4E002E36}" srcOrd="0" destOrd="0" presId="urn:microsoft.com/office/officeart/2009/3/layout/PieProcess"/>
    <dgm:cxn modelId="{48B77C37-0C4A-4FA1-87F6-6BC0C4F031FF}" type="presParOf" srcId="{E78B6699-61C0-46CA-8080-3DAA4E002E36}" destId="{0F4CDF0C-1BE6-459F-9090-38CFD160FEA0}" srcOrd="0" destOrd="0" presId="urn:microsoft.com/office/officeart/2009/3/layout/PieProcess"/>
    <dgm:cxn modelId="{E7963A7E-3E4A-4B73-A1C6-1CED4E289434}" type="presParOf" srcId="{E78B6699-61C0-46CA-8080-3DAA4E002E36}" destId="{F13E79C2-48EC-4756-82F3-DCA14E67321D}" srcOrd="1" destOrd="0" presId="urn:microsoft.com/office/officeart/2009/3/layout/PieProcess"/>
    <dgm:cxn modelId="{C6E97D24-B03F-4207-B791-64F78B392D23}" type="presParOf" srcId="{E78B6699-61C0-46CA-8080-3DAA4E002E36}" destId="{6DC90B84-67BD-4378-AC83-4D57E70A13D0}" srcOrd="2" destOrd="0" presId="urn:microsoft.com/office/officeart/2009/3/layout/PieProcess"/>
    <dgm:cxn modelId="{DAE0E2AB-66F4-469A-9312-F578822421BA}" type="presParOf" srcId="{DD376180-790D-4C73-8C78-3FBC2039630B}" destId="{5E259EF1-3E82-418D-A49E-746A1F34E2D0}" srcOrd="1" destOrd="0" presId="urn:microsoft.com/office/officeart/2009/3/layout/PieProcess"/>
    <dgm:cxn modelId="{47B9D75B-67BB-4E6D-8C97-F7B3B4FD53A2}" type="presParOf" srcId="{DD376180-790D-4C73-8C78-3FBC2039630B}" destId="{A94B5AAF-7180-4699-8326-8BDFF568E563}" srcOrd="2" destOrd="0" presId="urn:microsoft.com/office/officeart/2009/3/layout/PieProcess"/>
    <dgm:cxn modelId="{77B7A499-4756-4C82-A954-E4BB27ED6752}" type="presParOf" srcId="{A94B5AAF-7180-4699-8326-8BDFF568E563}" destId="{147557B6-1E6B-4CFE-A46D-0B29220BD7E2}" srcOrd="0" destOrd="0" presId="urn:microsoft.com/office/officeart/2009/3/layout/PieProcess"/>
    <dgm:cxn modelId="{A9579BAC-3006-4AFF-AE00-0BA12DEBBEA4}" type="presParOf" srcId="{DD376180-790D-4C73-8C78-3FBC2039630B}" destId="{D36ACC20-8EB0-4AF6-A673-A40FF516CE93}" srcOrd="3" destOrd="0" presId="urn:microsoft.com/office/officeart/2009/3/layout/PieProcess"/>
    <dgm:cxn modelId="{31FA5A81-EE73-4DE8-8F1F-A4EB47D05B2A}" type="presParOf" srcId="{DD376180-790D-4C73-8C78-3FBC2039630B}" destId="{31BEB9E2-EC18-4FF6-BC92-D4FD81422AAC}" srcOrd="4" destOrd="0" presId="urn:microsoft.com/office/officeart/2009/3/layout/PieProcess"/>
    <dgm:cxn modelId="{25C99A91-1E42-4D5A-81F3-4A631D1C77AB}" type="presParOf" srcId="{31BEB9E2-EC18-4FF6-BC92-D4FD81422AAC}" destId="{3426CAC9-C3E5-41DF-8428-603CCBE3694F}" srcOrd="0" destOrd="0" presId="urn:microsoft.com/office/officeart/2009/3/layout/PieProcess"/>
    <dgm:cxn modelId="{19F8284D-1B18-4552-9922-B7FF91D74BDD}" type="presParOf" srcId="{31BEB9E2-EC18-4FF6-BC92-D4FD81422AAC}" destId="{2CD55D09-6F25-468C-B5E2-D6D7F2D88EC1}" srcOrd="1" destOrd="0" presId="urn:microsoft.com/office/officeart/2009/3/layout/PieProcess"/>
    <dgm:cxn modelId="{C6A55ADD-D7D9-4AA2-AB1B-F1A5132E3DBB}" type="presParOf" srcId="{31BEB9E2-EC18-4FF6-BC92-D4FD81422AAC}" destId="{CBA77B37-0BFD-4BE5-B6C3-600361BB615C}" srcOrd="2" destOrd="0" presId="urn:microsoft.com/office/officeart/2009/3/layout/PieProcess"/>
    <dgm:cxn modelId="{75A5EDED-33DE-4B8D-82C9-3A67CA662410}" type="presParOf" srcId="{DD376180-790D-4C73-8C78-3FBC2039630B}" destId="{683173F7-53B4-4D48-8C49-475D0AFE763F}" srcOrd="5" destOrd="0" presId="urn:microsoft.com/office/officeart/2009/3/layout/PieProcess"/>
    <dgm:cxn modelId="{67C821A9-1E46-4253-80B5-C4735F14254C}" type="presParOf" srcId="{DD376180-790D-4C73-8C78-3FBC2039630B}" destId="{8BACEF7D-3398-416E-A827-1D15B18C1FF1}" srcOrd="6" destOrd="0" presId="urn:microsoft.com/office/officeart/2009/3/layout/PieProcess"/>
    <dgm:cxn modelId="{16B77147-288C-49CE-AD2A-4CEA73820567}" type="presParOf" srcId="{8BACEF7D-3398-416E-A827-1D15B18C1FF1}" destId="{394E320E-1934-4E06-A26A-9ED7F669B809}" srcOrd="0" destOrd="0" presId="urn:microsoft.com/office/officeart/2009/3/layout/PieProcess"/>
    <dgm:cxn modelId="{76199A8F-4457-40AB-96C1-4FB1641BFF09}" type="presParOf" srcId="{DD376180-790D-4C73-8C78-3FBC2039630B}" destId="{1FC3709E-C246-468E-8C5C-00FE48578D5D}" srcOrd="7" destOrd="0" presId="urn:microsoft.com/office/officeart/2009/3/layout/PieProcess"/>
    <dgm:cxn modelId="{C15C29D6-CB59-42C9-B32C-37DDEB8F8FCE}" type="presParOf" srcId="{DD376180-790D-4C73-8C78-3FBC2039630B}" destId="{1FAFF85F-E941-45F7-8A8F-ADEA42EA3934}" srcOrd="8" destOrd="0" presId="urn:microsoft.com/office/officeart/2009/3/layout/PieProcess"/>
    <dgm:cxn modelId="{A4C6F4E3-E9FE-415B-A205-3728AC67811B}" type="presParOf" srcId="{1FAFF85F-E941-45F7-8A8F-ADEA42EA3934}" destId="{B8A79186-0FBA-4108-997C-518D99A534D2}" srcOrd="0" destOrd="0" presId="urn:microsoft.com/office/officeart/2009/3/layout/PieProcess"/>
    <dgm:cxn modelId="{BC58FBD8-879E-4198-85A3-2AB9B89F0406}" type="presParOf" srcId="{1FAFF85F-E941-45F7-8A8F-ADEA42EA3934}" destId="{E0987D68-09C6-4813-8D88-13E688C4305B}" srcOrd="1" destOrd="0" presId="urn:microsoft.com/office/officeart/2009/3/layout/PieProcess"/>
    <dgm:cxn modelId="{8DA52A2C-D222-48AF-A4BD-E8F7B4DF3FD4}" type="presParOf" srcId="{1FAFF85F-E941-45F7-8A8F-ADEA42EA3934}" destId="{FE3C2E8E-D117-4114-B82C-D1B50932157D}" srcOrd="2" destOrd="0" presId="urn:microsoft.com/office/officeart/2009/3/layout/PieProcess"/>
    <dgm:cxn modelId="{EA18F7C6-2008-4469-A718-2C71DD8A5773}" type="presParOf" srcId="{DD376180-790D-4C73-8C78-3FBC2039630B}" destId="{7E170DE4-12D5-48D8-B9D9-F7937CA5FDFF}" srcOrd="9" destOrd="0" presId="urn:microsoft.com/office/officeart/2009/3/layout/PieProcess"/>
    <dgm:cxn modelId="{027DA371-4F5C-4669-B746-882B3EE764C0}" type="presParOf" srcId="{DD376180-790D-4C73-8C78-3FBC2039630B}" destId="{8513FD22-3AB2-4AD3-AAC3-2B2C5E64CFD4}" srcOrd="10" destOrd="0" presId="urn:microsoft.com/office/officeart/2009/3/layout/PieProcess"/>
    <dgm:cxn modelId="{CFD5EB28-9523-4D2E-A973-D37D2AC282F2}" type="presParOf" srcId="{8513FD22-3AB2-4AD3-AAC3-2B2C5E64CFD4}" destId="{36E0C3C7-2C04-4EDE-957F-8BC26DBBECAB}"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49FADE-41C0-4379-B96A-8CAB3C31D7C7}" type="doc">
      <dgm:prSet loTypeId="urn:microsoft.com/office/officeart/2011/layout/TabList" loCatId="list" qsTypeId="urn:microsoft.com/office/officeart/2005/8/quickstyle/simple1" qsCatId="simple" csTypeId="urn:microsoft.com/office/officeart/2005/8/colors/accent3_4" csCatId="accent3" phldr="1"/>
      <dgm:spPr/>
      <dgm:t>
        <a:bodyPr/>
        <a:lstStyle/>
        <a:p>
          <a:endParaRPr lang="en-GB"/>
        </a:p>
      </dgm:t>
    </dgm:pt>
    <dgm:pt modelId="{995D16E5-9188-4BFC-9193-30DAE81E462E}">
      <dgm:prSet custT="1"/>
      <dgm:spPr/>
      <dgm:t>
        <a:bodyPr anchor="ctr" anchorCtr="0"/>
        <a:lstStyle/>
        <a:p>
          <a:r>
            <a:rPr lang="en-GB" sz="2400" dirty="0" smtClean="0">
              <a:solidFill>
                <a:schemeClr val="accent3">
                  <a:lumMod val="10000"/>
                </a:schemeClr>
              </a:solidFill>
              <a:latin typeface="Garamond" panose="02020404030301010803" pitchFamily="18" charset="0"/>
            </a:rPr>
            <a:t>Generally prices are observable and transparent even for long-dated contracts.</a:t>
          </a:r>
        </a:p>
      </dgm:t>
    </dgm:pt>
    <dgm:pt modelId="{A8B52201-AEDB-4375-8883-F22676395F8D}" type="parTrans" cxnId="{5FCC25B7-628E-468E-A4A7-8EBCC088AA9C}">
      <dgm:prSet/>
      <dgm:spPr/>
      <dgm:t>
        <a:bodyPr/>
        <a:lstStyle/>
        <a:p>
          <a:endParaRPr lang="en-GB" sz="1800">
            <a:solidFill>
              <a:schemeClr val="accent3">
                <a:lumMod val="10000"/>
              </a:schemeClr>
            </a:solidFill>
            <a:latin typeface="Garamond" panose="02020404030301010803" pitchFamily="18" charset="0"/>
          </a:endParaRPr>
        </a:p>
      </dgm:t>
    </dgm:pt>
    <dgm:pt modelId="{50131F63-4B49-42A5-B437-34C001E65BF7}" type="sibTrans" cxnId="{5FCC25B7-628E-468E-A4A7-8EBCC088AA9C}">
      <dgm:prSet/>
      <dgm:spPr/>
      <dgm:t>
        <a:bodyPr/>
        <a:lstStyle/>
        <a:p>
          <a:endParaRPr lang="en-GB" sz="1800">
            <a:solidFill>
              <a:schemeClr val="accent3">
                <a:lumMod val="10000"/>
              </a:schemeClr>
            </a:solidFill>
            <a:latin typeface="Garamond" panose="02020404030301010803" pitchFamily="18" charset="0"/>
          </a:endParaRPr>
        </a:p>
      </dgm:t>
    </dgm:pt>
    <dgm:pt modelId="{BE9544C2-440E-4AEB-9C9F-B14C472C3037}">
      <dgm:prSet custT="1"/>
      <dgm:spPr/>
      <dgm:t>
        <a:bodyPr anchor="ctr" anchorCtr="0"/>
        <a:lstStyle/>
        <a:p>
          <a:r>
            <a:rPr lang="en-GB" sz="2400" dirty="0" smtClean="0">
              <a:solidFill>
                <a:schemeClr val="accent3">
                  <a:lumMod val="10000"/>
                </a:schemeClr>
              </a:solidFill>
              <a:latin typeface="Garamond" panose="02020404030301010803" pitchFamily="18" charset="0"/>
            </a:rPr>
            <a:t>The primary difference between the price transparency of developed and emerging market currency derivatives is that emerging markets tend to be observable for contracts with shorter tenors.</a:t>
          </a:r>
        </a:p>
      </dgm:t>
    </dgm:pt>
    <dgm:pt modelId="{07B7E71B-D5A6-4980-8D83-6D1F4FECB518}" type="parTrans" cxnId="{3519D3CA-D826-455E-819B-C8EDF213EF45}">
      <dgm:prSet/>
      <dgm:spPr/>
      <dgm:t>
        <a:bodyPr/>
        <a:lstStyle/>
        <a:p>
          <a:endParaRPr lang="en-GB" sz="1800">
            <a:solidFill>
              <a:schemeClr val="accent3">
                <a:lumMod val="10000"/>
              </a:schemeClr>
            </a:solidFill>
            <a:latin typeface="Garamond" panose="02020404030301010803" pitchFamily="18" charset="0"/>
          </a:endParaRPr>
        </a:p>
      </dgm:t>
    </dgm:pt>
    <dgm:pt modelId="{5A5227EA-B9FC-4983-9C76-48B00CCACF20}" type="sibTrans" cxnId="{3519D3CA-D826-455E-819B-C8EDF213EF45}">
      <dgm:prSet/>
      <dgm:spPr/>
      <dgm:t>
        <a:bodyPr/>
        <a:lstStyle/>
        <a:p>
          <a:endParaRPr lang="en-GB" sz="1800">
            <a:solidFill>
              <a:schemeClr val="accent3">
                <a:lumMod val="10000"/>
              </a:schemeClr>
            </a:solidFill>
            <a:latin typeface="Garamond" panose="02020404030301010803" pitchFamily="18" charset="0"/>
          </a:endParaRPr>
        </a:p>
      </dgm:t>
    </dgm:pt>
    <dgm:pt modelId="{4B3F7E29-444A-497D-BDA2-4420322D0FC4}">
      <dgm:prSet phldrT="[Text]" custT="1"/>
      <dgm:spPr/>
      <dgm:t>
        <a:bodyPr/>
        <a:lstStyle/>
        <a:p>
          <a:r>
            <a:rPr lang="en-GB" sz="4400" dirty="0" smtClean="0">
              <a:solidFill>
                <a:schemeClr val="accent3">
                  <a:lumMod val="10000"/>
                </a:schemeClr>
              </a:solidFill>
              <a:latin typeface="Garamond" panose="02020404030301010803" pitchFamily="18" charset="0"/>
            </a:rPr>
            <a:t>Interest rates</a:t>
          </a:r>
          <a:endParaRPr lang="en-GB" sz="4400" dirty="0">
            <a:solidFill>
              <a:schemeClr val="accent3">
                <a:lumMod val="10000"/>
              </a:schemeClr>
            </a:solidFill>
            <a:latin typeface="Garamond" panose="02020404030301010803" pitchFamily="18" charset="0"/>
          </a:endParaRPr>
        </a:p>
      </dgm:t>
    </dgm:pt>
    <dgm:pt modelId="{22D50595-0290-46F3-B0EE-69D92E83B2F8}" type="sibTrans" cxnId="{1CB7ABC6-6BF4-4F1A-AE19-2FF461F2A605}">
      <dgm:prSet/>
      <dgm:spPr/>
      <dgm:t>
        <a:bodyPr/>
        <a:lstStyle/>
        <a:p>
          <a:endParaRPr lang="en-GB" sz="1800">
            <a:solidFill>
              <a:schemeClr val="accent3">
                <a:lumMod val="10000"/>
              </a:schemeClr>
            </a:solidFill>
            <a:latin typeface="Garamond" panose="02020404030301010803" pitchFamily="18" charset="0"/>
          </a:endParaRPr>
        </a:p>
      </dgm:t>
    </dgm:pt>
    <dgm:pt modelId="{00FA67E9-8051-42B2-BD3F-BCA61D47B5A8}" type="parTrans" cxnId="{1CB7ABC6-6BF4-4F1A-AE19-2FF461F2A605}">
      <dgm:prSet/>
      <dgm:spPr/>
      <dgm:t>
        <a:bodyPr/>
        <a:lstStyle/>
        <a:p>
          <a:endParaRPr lang="en-GB" sz="1800">
            <a:solidFill>
              <a:schemeClr val="accent3">
                <a:lumMod val="10000"/>
              </a:schemeClr>
            </a:solidFill>
            <a:latin typeface="Garamond" panose="02020404030301010803" pitchFamily="18" charset="0"/>
          </a:endParaRPr>
        </a:p>
      </dgm:t>
    </dgm:pt>
    <dgm:pt modelId="{186877D3-3829-469D-A806-C9CF617F3390}">
      <dgm:prSet custT="1"/>
      <dgm:spPr/>
      <dgm:t>
        <a:bodyPr/>
        <a:lstStyle/>
        <a:p>
          <a:r>
            <a:rPr lang="en-GB" sz="4400" dirty="0" smtClean="0">
              <a:solidFill>
                <a:schemeClr val="accent3">
                  <a:lumMod val="10000"/>
                </a:schemeClr>
              </a:solidFill>
              <a:latin typeface="Garamond" panose="02020404030301010803" pitchFamily="18" charset="0"/>
            </a:rPr>
            <a:t>Currency</a:t>
          </a:r>
        </a:p>
      </dgm:t>
    </dgm:pt>
    <dgm:pt modelId="{A9580AE2-873F-4C2D-ABEF-D88B53A41F43}" type="parTrans" cxnId="{CD72256D-7942-4393-BD35-35C841D9890D}">
      <dgm:prSet/>
      <dgm:spPr/>
      <dgm:t>
        <a:bodyPr/>
        <a:lstStyle/>
        <a:p>
          <a:endParaRPr lang="en-GB" sz="1800">
            <a:solidFill>
              <a:schemeClr val="accent3">
                <a:lumMod val="10000"/>
              </a:schemeClr>
            </a:solidFill>
            <a:latin typeface="Garamond" panose="02020404030301010803" pitchFamily="18" charset="0"/>
          </a:endParaRPr>
        </a:p>
      </dgm:t>
    </dgm:pt>
    <dgm:pt modelId="{BF9300AB-6AF2-46A5-96C5-04B4DD819B2B}" type="sibTrans" cxnId="{CD72256D-7942-4393-BD35-35C841D9890D}">
      <dgm:prSet/>
      <dgm:spPr/>
      <dgm:t>
        <a:bodyPr/>
        <a:lstStyle/>
        <a:p>
          <a:endParaRPr lang="en-GB" sz="1800">
            <a:solidFill>
              <a:schemeClr val="accent3">
                <a:lumMod val="10000"/>
              </a:schemeClr>
            </a:solidFill>
            <a:latin typeface="Garamond" panose="02020404030301010803" pitchFamily="18" charset="0"/>
          </a:endParaRPr>
        </a:p>
      </dgm:t>
    </dgm:pt>
    <dgm:pt modelId="{F3A7916B-321E-4DC2-8AA6-49D5B0869E16}">
      <dgm:prSet custT="1"/>
      <dgm:spPr/>
      <dgm:t>
        <a:bodyPr anchor="ctr" anchorCtr="0"/>
        <a:lstStyle/>
        <a:p>
          <a:r>
            <a:rPr lang="en-GB" sz="4400" dirty="0" smtClean="0">
              <a:solidFill>
                <a:schemeClr val="accent3">
                  <a:lumMod val="10000"/>
                </a:schemeClr>
              </a:solidFill>
              <a:latin typeface="Garamond" panose="02020404030301010803" pitchFamily="18" charset="0"/>
            </a:rPr>
            <a:t>Credit </a:t>
          </a:r>
        </a:p>
      </dgm:t>
    </dgm:pt>
    <dgm:pt modelId="{07DFB70A-410C-42DF-B207-624FA4CBC098}" type="parTrans" cxnId="{C93597D3-CC66-4EFA-8D97-4AB97543389E}">
      <dgm:prSet/>
      <dgm:spPr/>
      <dgm:t>
        <a:bodyPr/>
        <a:lstStyle/>
        <a:p>
          <a:endParaRPr lang="en-GB" sz="1800">
            <a:solidFill>
              <a:schemeClr val="accent3">
                <a:lumMod val="10000"/>
              </a:schemeClr>
            </a:solidFill>
            <a:latin typeface="Garamond" panose="02020404030301010803" pitchFamily="18" charset="0"/>
          </a:endParaRPr>
        </a:p>
      </dgm:t>
    </dgm:pt>
    <dgm:pt modelId="{78686A5C-8473-427B-982F-9B2BB7EFFFA4}" type="sibTrans" cxnId="{C93597D3-CC66-4EFA-8D97-4AB97543389E}">
      <dgm:prSet/>
      <dgm:spPr/>
      <dgm:t>
        <a:bodyPr/>
        <a:lstStyle/>
        <a:p>
          <a:endParaRPr lang="en-GB" sz="1800">
            <a:solidFill>
              <a:schemeClr val="accent3">
                <a:lumMod val="10000"/>
              </a:schemeClr>
            </a:solidFill>
            <a:latin typeface="Garamond" panose="02020404030301010803" pitchFamily="18" charset="0"/>
          </a:endParaRPr>
        </a:p>
      </dgm:t>
    </dgm:pt>
    <dgm:pt modelId="{FC9C8546-3056-4E9C-AF0B-6C2FA53859AE}">
      <dgm:prSet custT="1"/>
      <dgm:spPr/>
      <dgm:t>
        <a:bodyPr anchor="ctr" anchorCtr="0"/>
        <a:lstStyle/>
        <a:p>
          <a:r>
            <a:rPr lang="en-GB" sz="4400" dirty="0" smtClean="0">
              <a:solidFill>
                <a:schemeClr val="accent3">
                  <a:lumMod val="10000"/>
                </a:schemeClr>
              </a:solidFill>
              <a:latin typeface="Garamond" panose="02020404030301010803" pitchFamily="18" charset="0"/>
            </a:rPr>
            <a:t>Equity</a:t>
          </a:r>
          <a:endParaRPr lang="en-GB" sz="4400" dirty="0">
            <a:solidFill>
              <a:schemeClr val="accent3">
                <a:lumMod val="10000"/>
              </a:schemeClr>
            </a:solidFill>
            <a:latin typeface="Garamond" panose="02020404030301010803" pitchFamily="18" charset="0"/>
          </a:endParaRPr>
        </a:p>
      </dgm:t>
    </dgm:pt>
    <dgm:pt modelId="{B575E082-A803-468E-8ECF-165C343D30B4}" type="parTrans" cxnId="{7A174EC3-1A24-4177-937B-D34AD432B437}">
      <dgm:prSet/>
      <dgm:spPr/>
      <dgm:t>
        <a:bodyPr/>
        <a:lstStyle/>
        <a:p>
          <a:endParaRPr lang="en-GB" sz="1800">
            <a:solidFill>
              <a:schemeClr val="accent3">
                <a:lumMod val="10000"/>
              </a:schemeClr>
            </a:solidFill>
            <a:latin typeface="Garamond" panose="02020404030301010803" pitchFamily="18" charset="0"/>
          </a:endParaRPr>
        </a:p>
      </dgm:t>
    </dgm:pt>
    <dgm:pt modelId="{BD6B9075-11B8-46EF-B89B-B6359318CD59}" type="sibTrans" cxnId="{7A174EC3-1A24-4177-937B-D34AD432B437}">
      <dgm:prSet/>
      <dgm:spPr/>
      <dgm:t>
        <a:bodyPr/>
        <a:lstStyle/>
        <a:p>
          <a:endParaRPr lang="en-GB" sz="1800">
            <a:solidFill>
              <a:schemeClr val="accent3">
                <a:lumMod val="10000"/>
              </a:schemeClr>
            </a:solidFill>
            <a:latin typeface="Garamond" panose="02020404030301010803" pitchFamily="18" charset="0"/>
          </a:endParaRPr>
        </a:p>
      </dgm:t>
    </dgm:pt>
    <dgm:pt modelId="{0F912CCA-285C-47F9-8F01-815ED862236B}">
      <dgm:prSet custT="1"/>
      <dgm:spPr/>
      <dgm:t>
        <a:bodyPr anchor="ctr" anchorCtr="0"/>
        <a:lstStyle/>
        <a:p>
          <a:r>
            <a:rPr lang="en-GB" sz="2400" dirty="0" smtClean="0">
              <a:solidFill>
                <a:schemeClr val="accent3">
                  <a:lumMod val="10000"/>
                </a:schemeClr>
              </a:solidFill>
              <a:latin typeface="Garamond" panose="02020404030301010803" pitchFamily="18" charset="0"/>
            </a:rPr>
            <a:t>In general prices are transparent.  Credit default swaps that reference loans, asset-backed securities and emerging market debt instruments tend to have less price transparency than those that reference corporate bonds.</a:t>
          </a:r>
        </a:p>
      </dgm:t>
    </dgm:pt>
    <dgm:pt modelId="{5462868F-FFDD-4D43-A214-4CDCE55A0E95}" type="parTrans" cxnId="{0355F447-B501-4596-862D-64A379F118D2}">
      <dgm:prSet/>
      <dgm:spPr/>
      <dgm:t>
        <a:bodyPr/>
        <a:lstStyle/>
        <a:p>
          <a:endParaRPr lang="en-GB" sz="1800">
            <a:solidFill>
              <a:schemeClr val="accent3">
                <a:lumMod val="10000"/>
              </a:schemeClr>
            </a:solidFill>
            <a:latin typeface="Garamond" panose="02020404030301010803" pitchFamily="18" charset="0"/>
          </a:endParaRPr>
        </a:p>
      </dgm:t>
    </dgm:pt>
    <dgm:pt modelId="{AB45FAC3-763E-4BFB-902A-3F9F257A28A5}" type="sibTrans" cxnId="{0355F447-B501-4596-862D-64A379F118D2}">
      <dgm:prSet/>
      <dgm:spPr/>
      <dgm:t>
        <a:bodyPr/>
        <a:lstStyle/>
        <a:p>
          <a:endParaRPr lang="en-GB" sz="1800">
            <a:solidFill>
              <a:schemeClr val="accent3">
                <a:lumMod val="10000"/>
              </a:schemeClr>
            </a:solidFill>
            <a:latin typeface="Garamond" panose="02020404030301010803" pitchFamily="18" charset="0"/>
          </a:endParaRPr>
        </a:p>
      </dgm:t>
    </dgm:pt>
    <dgm:pt modelId="{5745812F-AAF1-4CBF-BAAA-D957848F0672}">
      <dgm:prSet custT="1"/>
      <dgm:spPr/>
      <dgm:t>
        <a:bodyPr anchor="ctr" anchorCtr="0"/>
        <a:lstStyle/>
        <a:p>
          <a:r>
            <a:rPr lang="en-GB" sz="4400" dirty="0" smtClean="0">
              <a:solidFill>
                <a:schemeClr val="accent3">
                  <a:lumMod val="10000"/>
                </a:schemeClr>
              </a:solidFill>
              <a:latin typeface="Garamond" panose="02020404030301010803" pitchFamily="18" charset="0"/>
            </a:rPr>
            <a:t>Commodity</a:t>
          </a:r>
        </a:p>
      </dgm:t>
    </dgm:pt>
    <dgm:pt modelId="{006D0767-9623-47D3-AEC1-E39614D73C67}" type="parTrans" cxnId="{61753AAF-5A65-4B03-9FC8-7D9BE024DFA8}">
      <dgm:prSet/>
      <dgm:spPr/>
      <dgm:t>
        <a:bodyPr/>
        <a:lstStyle/>
        <a:p>
          <a:endParaRPr lang="en-GB" sz="1800">
            <a:solidFill>
              <a:schemeClr val="accent3">
                <a:lumMod val="10000"/>
              </a:schemeClr>
            </a:solidFill>
            <a:latin typeface="Garamond" panose="02020404030301010803" pitchFamily="18" charset="0"/>
          </a:endParaRPr>
        </a:p>
      </dgm:t>
    </dgm:pt>
    <dgm:pt modelId="{E6B4E105-35A2-48D2-A6DF-5EB7E03AC38D}" type="sibTrans" cxnId="{61753AAF-5A65-4B03-9FC8-7D9BE024DFA8}">
      <dgm:prSet/>
      <dgm:spPr/>
      <dgm:t>
        <a:bodyPr/>
        <a:lstStyle/>
        <a:p>
          <a:endParaRPr lang="en-GB" sz="1800">
            <a:solidFill>
              <a:schemeClr val="accent3">
                <a:lumMod val="10000"/>
              </a:schemeClr>
            </a:solidFill>
            <a:latin typeface="Garamond" panose="02020404030301010803" pitchFamily="18" charset="0"/>
          </a:endParaRPr>
        </a:p>
      </dgm:t>
    </dgm:pt>
    <dgm:pt modelId="{1BF85E20-7B2C-44F6-A0A5-82A3F053C4C7}">
      <dgm:prSet custT="1"/>
      <dgm:spPr/>
      <dgm:t>
        <a:bodyPr anchor="ctr" anchorCtr="0"/>
        <a:lstStyle/>
        <a:p>
          <a:r>
            <a:rPr lang="en-GB" sz="2400" dirty="0" smtClean="0">
              <a:solidFill>
                <a:schemeClr val="accent3">
                  <a:lumMod val="10000"/>
                </a:schemeClr>
              </a:solidFill>
              <a:latin typeface="Garamond" panose="02020404030301010803" pitchFamily="18" charset="0"/>
            </a:rPr>
            <a:t>In general price transparency for commodity derivatives is greater for contracts with shorter tenors and contracts that are more closely aligned with major and/or benchmark commodity indices.</a:t>
          </a:r>
        </a:p>
      </dgm:t>
    </dgm:pt>
    <dgm:pt modelId="{2D0A23E3-CD02-4C6A-AF23-F2B7D41BF56E}" type="parTrans" cxnId="{10F03717-2C07-46F7-9F2A-C4C0E69EE793}">
      <dgm:prSet/>
      <dgm:spPr/>
      <dgm:t>
        <a:bodyPr/>
        <a:lstStyle/>
        <a:p>
          <a:endParaRPr lang="en-GB" sz="1800">
            <a:solidFill>
              <a:schemeClr val="accent3">
                <a:lumMod val="10000"/>
              </a:schemeClr>
            </a:solidFill>
            <a:latin typeface="Garamond" panose="02020404030301010803" pitchFamily="18" charset="0"/>
          </a:endParaRPr>
        </a:p>
      </dgm:t>
    </dgm:pt>
    <dgm:pt modelId="{883BA370-A802-472A-8F42-6EADE21924FA}" type="sibTrans" cxnId="{10F03717-2C07-46F7-9F2A-C4C0E69EE793}">
      <dgm:prSet/>
      <dgm:spPr/>
      <dgm:t>
        <a:bodyPr/>
        <a:lstStyle/>
        <a:p>
          <a:endParaRPr lang="en-GB" sz="1800">
            <a:solidFill>
              <a:schemeClr val="accent3">
                <a:lumMod val="10000"/>
              </a:schemeClr>
            </a:solidFill>
            <a:latin typeface="Garamond" panose="02020404030301010803" pitchFamily="18" charset="0"/>
          </a:endParaRPr>
        </a:p>
      </dgm:t>
    </dgm:pt>
    <dgm:pt modelId="{1463EA2E-D7D7-42EB-A7BF-5F82024E3D32}">
      <dgm:prSet custT="1"/>
      <dgm:spPr/>
      <dgm:t>
        <a:bodyPr anchor="ctr" anchorCtr="0"/>
        <a:lstStyle/>
        <a:p>
          <a:r>
            <a:rPr lang="en-GB" sz="2400" dirty="0" smtClean="0">
              <a:solidFill>
                <a:schemeClr val="accent3">
                  <a:lumMod val="10000"/>
                </a:schemeClr>
              </a:solidFill>
              <a:latin typeface="Garamond" panose="02020404030301010803" pitchFamily="18" charset="0"/>
            </a:rPr>
            <a:t>Equity derivatives generally have observable market prices, except for contracts with long tenors or reference prices that differ significantly from current market prices.</a:t>
          </a:r>
          <a:endParaRPr lang="en-GB" sz="2400" dirty="0">
            <a:solidFill>
              <a:schemeClr val="accent3">
                <a:lumMod val="10000"/>
              </a:schemeClr>
            </a:solidFill>
            <a:latin typeface="Garamond" panose="02020404030301010803" pitchFamily="18" charset="0"/>
          </a:endParaRPr>
        </a:p>
      </dgm:t>
    </dgm:pt>
    <dgm:pt modelId="{179BA0FB-8EE5-4AB2-B737-ED87689D2826}" type="parTrans" cxnId="{056B560B-34E8-474C-8AA5-ADC8F03A6672}">
      <dgm:prSet/>
      <dgm:spPr/>
      <dgm:t>
        <a:bodyPr/>
        <a:lstStyle/>
        <a:p>
          <a:endParaRPr lang="en-GB" sz="1800">
            <a:solidFill>
              <a:schemeClr val="accent3">
                <a:lumMod val="10000"/>
              </a:schemeClr>
            </a:solidFill>
            <a:latin typeface="Garamond" panose="02020404030301010803" pitchFamily="18" charset="0"/>
          </a:endParaRPr>
        </a:p>
      </dgm:t>
    </dgm:pt>
    <dgm:pt modelId="{1F3E363E-918C-4B90-BDCA-799483B00F38}" type="sibTrans" cxnId="{056B560B-34E8-474C-8AA5-ADC8F03A6672}">
      <dgm:prSet/>
      <dgm:spPr/>
      <dgm:t>
        <a:bodyPr/>
        <a:lstStyle/>
        <a:p>
          <a:endParaRPr lang="en-GB" sz="1800">
            <a:solidFill>
              <a:schemeClr val="accent3">
                <a:lumMod val="10000"/>
              </a:schemeClr>
            </a:solidFill>
            <a:latin typeface="Garamond" panose="02020404030301010803" pitchFamily="18" charset="0"/>
          </a:endParaRPr>
        </a:p>
      </dgm:t>
    </dgm:pt>
    <dgm:pt modelId="{5FD6A0B2-7FC4-4FB7-B12E-001CB347367C}" type="pres">
      <dgm:prSet presAssocID="{F649FADE-41C0-4379-B96A-8CAB3C31D7C7}" presName="Name0" presStyleCnt="0">
        <dgm:presLayoutVars>
          <dgm:chMax/>
          <dgm:chPref val="3"/>
          <dgm:dir/>
          <dgm:animOne val="branch"/>
          <dgm:animLvl val="lvl"/>
        </dgm:presLayoutVars>
      </dgm:prSet>
      <dgm:spPr/>
      <dgm:t>
        <a:bodyPr/>
        <a:lstStyle/>
        <a:p>
          <a:endParaRPr lang="en-GB"/>
        </a:p>
      </dgm:t>
    </dgm:pt>
    <dgm:pt modelId="{26EEAE0A-7018-4C5D-97E0-4028088F3B27}" type="pres">
      <dgm:prSet presAssocID="{4B3F7E29-444A-497D-BDA2-4420322D0FC4}" presName="composite" presStyleCnt="0"/>
      <dgm:spPr/>
    </dgm:pt>
    <dgm:pt modelId="{1071716A-C4AE-4711-B489-6F53D842ABF2}" type="pres">
      <dgm:prSet presAssocID="{4B3F7E29-444A-497D-BDA2-4420322D0FC4}" presName="FirstChild" presStyleLbl="revTx" presStyleIdx="0" presStyleCnt="5" custLinFactNeighborX="140" custLinFactNeighborY="-88">
        <dgm:presLayoutVars>
          <dgm:chMax val="0"/>
          <dgm:chPref val="0"/>
          <dgm:bulletEnabled val="1"/>
        </dgm:presLayoutVars>
      </dgm:prSet>
      <dgm:spPr/>
      <dgm:t>
        <a:bodyPr/>
        <a:lstStyle/>
        <a:p>
          <a:endParaRPr lang="en-GB"/>
        </a:p>
      </dgm:t>
    </dgm:pt>
    <dgm:pt modelId="{651E7E56-1D1A-470C-9195-7ABAA3E9F162}" type="pres">
      <dgm:prSet presAssocID="{4B3F7E29-444A-497D-BDA2-4420322D0FC4}" presName="Parent" presStyleLbl="alignNode1" presStyleIdx="0" presStyleCnt="5">
        <dgm:presLayoutVars>
          <dgm:chMax val="3"/>
          <dgm:chPref val="3"/>
          <dgm:bulletEnabled val="1"/>
        </dgm:presLayoutVars>
      </dgm:prSet>
      <dgm:spPr/>
      <dgm:t>
        <a:bodyPr/>
        <a:lstStyle/>
        <a:p>
          <a:endParaRPr lang="en-GB"/>
        </a:p>
      </dgm:t>
    </dgm:pt>
    <dgm:pt modelId="{48F2D782-A17E-446B-A697-E8608466D78B}" type="pres">
      <dgm:prSet presAssocID="{4B3F7E29-444A-497D-BDA2-4420322D0FC4}" presName="Accent" presStyleLbl="parChTrans1D1" presStyleIdx="0" presStyleCnt="5"/>
      <dgm:spPr/>
    </dgm:pt>
    <dgm:pt modelId="{55A162CE-0643-48AD-BDED-9CE0CAB9ADAF}" type="pres">
      <dgm:prSet presAssocID="{22D50595-0290-46F3-B0EE-69D92E83B2F8}" presName="sibTrans" presStyleCnt="0"/>
      <dgm:spPr/>
    </dgm:pt>
    <dgm:pt modelId="{3E55C692-54B9-455A-A960-7E8F757C1F96}" type="pres">
      <dgm:prSet presAssocID="{F3A7916B-321E-4DC2-8AA6-49D5B0869E16}" presName="composite" presStyleCnt="0"/>
      <dgm:spPr/>
    </dgm:pt>
    <dgm:pt modelId="{2A1BD2A0-4B32-45A6-A5DF-EF45A8C888E2}" type="pres">
      <dgm:prSet presAssocID="{F3A7916B-321E-4DC2-8AA6-49D5B0869E16}" presName="FirstChild" presStyleLbl="revTx" presStyleIdx="1" presStyleCnt="5">
        <dgm:presLayoutVars>
          <dgm:chMax val="0"/>
          <dgm:chPref val="0"/>
          <dgm:bulletEnabled val="1"/>
        </dgm:presLayoutVars>
      </dgm:prSet>
      <dgm:spPr/>
      <dgm:t>
        <a:bodyPr/>
        <a:lstStyle/>
        <a:p>
          <a:endParaRPr lang="en-GB"/>
        </a:p>
      </dgm:t>
    </dgm:pt>
    <dgm:pt modelId="{299B764D-D640-4468-8A2A-AD113ABC3E7A}" type="pres">
      <dgm:prSet presAssocID="{F3A7916B-321E-4DC2-8AA6-49D5B0869E16}" presName="Parent" presStyleLbl="alignNode1" presStyleIdx="1" presStyleCnt="5">
        <dgm:presLayoutVars>
          <dgm:chMax val="3"/>
          <dgm:chPref val="3"/>
          <dgm:bulletEnabled val="1"/>
        </dgm:presLayoutVars>
      </dgm:prSet>
      <dgm:spPr/>
      <dgm:t>
        <a:bodyPr/>
        <a:lstStyle/>
        <a:p>
          <a:endParaRPr lang="en-GB"/>
        </a:p>
      </dgm:t>
    </dgm:pt>
    <dgm:pt modelId="{0CA30152-C887-4BB9-A8C9-C038A5424EAF}" type="pres">
      <dgm:prSet presAssocID="{F3A7916B-321E-4DC2-8AA6-49D5B0869E16}" presName="Accent" presStyleLbl="parChTrans1D1" presStyleIdx="1" presStyleCnt="5"/>
      <dgm:spPr/>
    </dgm:pt>
    <dgm:pt modelId="{C7C8AE90-5108-4AD5-881A-6D20F5F6CE72}" type="pres">
      <dgm:prSet presAssocID="{78686A5C-8473-427B-982F-9B2BB7EFFFA4}" presName="sibTrans" presStyleCnt="0"/>
      <dgm:spPr/>
    </dgm:pt>
    <dgm:pt modelId="{92B286F3-173B-4999-9458-4A5503F6EB55}" type="pres">
      <dgm:prSet presAssocID="{186877D3-3829-469D-A806-C9CF617F3390}" presName="composite" presStyleCnt="0"/>
      <dgm:spPr/>
    </dgm:pt>
    <dgm:pt modelId="{6CE72B00-2BC9-4CBF-ACA3-28D8E07BCB36}" type="pres">
      <dgm:prSet presAssocID="{186877D3-3829-469D-A806-C9CF617F3390}" presName="FirstChild" presStyleLbl="revTx" presStyleIdx="2" presStyleCnt="5">
        <dgm:presLayoutVars>
          <dgm:chMax val="0"/>
          <dgm:chPref val="0"/>
          <dgm:bulletEnabled val="1"/>
        </dgm:presLayoutVars>
      </dgm:prSet>
      <dgm:spPr/>
      <dgm:t>
        <a:bodyPr/>
        <a:lstStyle/>
        <a:p>
          <a:endParaRPr lang="en-GB"/>
        </a:p>
      </dgm:t>
    </dgm:pt>
    <dgm:pt modelId="{C79A2832-D67D-4C52-A5DE-A4BE713A038C}" type="pres">
      <dgm:prSet presAssocID="{186877D3-3829-469D-A806-C9CF617F3390}" presName="Parent" presStyleLbl="alignNode1" presStyleIdx="2" presStyleCnt="5">
        <dgm:presLayoutVars>
          <dgm:chMax val="3"/>
          <dgm:chPref val="3"/>
          <dgm:bulletEnabled val="1"/>
        </dgm:presLayoutVars>
      </dgm:prSet>
      <dgm:spPr/>
      <dgm:t>
        <a:bodyPr/>
        <a:lstStyle/>
        <a:p>
          <a:endParaRPr lang="en-GB"/>
        </a:p>
      </dgm:t>
    </dgm:pt>
    <dgm:pt modelId="{B19FFFE8-1A68-4A9C-8CD9-09D5B200714F}" type="pres">
      <dgm:prSet presAssocID="{186877D3-3829-469D-A806-C9CF617F3390}" presName="Accent" presStyleLbl="parChTrans1D1" presStyleIdx="2" presStyleCnt="5"/>
      <dgm:spPr/>
    </dgm:pt>
    <dgm:pt modelId="{DEA4046A-2C02-4EB3-92D7-01232271922C}" type="pres">
      <dgm:prSet presAssocID="{BF9300AB-6AF2-46A5-96C5-04B4DD819B2B}" presName="sibTrans" presStyleCnt="0"/>
      <dgm:spPr/>
    </dgm:pt>
    <dgm:pt modelId="{808EF1D8-101D-4D65-9DAA-A7AE545C49F7}" type="pres">
      <dgm:prSet presAssocID="{5745812F-AAF1-4CBF-BAAA-D957848F0672}" presName="composite" presStyleCnt="0"/>
      <dgm:spPr/>
    </dgm:pt>
    <dgm:pt modelId="{1DAC6E09-D6D9-458F-89DC-8E787F65FBF9}" type="pres">
      <dgm:prSet presAssocID="{5745812F-AAF1-4CBF-BAAA-D957848F0672}" presName="FirstChild" presStyleLbl="revTx" presStyleIdx="3" presStyleCnt="5">
        <dgm:presLayoutVars>
          <dgm:chMax val="0"/>
          <dgm:chPref val="0"/>
          <dgm:bulletEnabled val="1"/>
        </dgm:presLayoutVars>
      </dgm:prSet>
      <dgm:spPr/>
      <dgm:t>
        <a:bodyPr/>
        <a:lstStyle/>
        <a:p>
          <a:endParaRPr lang="en-GB"/>
        </a:p>
      </dgm:t>
    </dgm:pt>
    <dgm:pt modelId="{4EDFA402-0E66-4CA7-89EE-BADB10365714}" type="pres">
      <dgm:prSet presAssocID="{5745812F-AAF1-4CBF-BAAA-D957848F0672}" presName="Parent" presStyleLbl="alignNode1" presStyleIdx="3" presStyleCnt="5">
        <dgm:presLayoutVars>
          <dgm:chMax val="3"/>
          <dgm:chPref val="3"/>
          <dgm:bulletEnabled val="1"/>
        </dgm:presLayoutVars>
      </dgm:prSet>
      <dgm:spPr/>
      <dgm:t>
        <a:bodyPr/>
        <a:lstStyle/>
        <a:p>
          <a:endParaRPr lang="en-GB"/>
        </a:p>
      </dgm:t>
    </dgm:pt>
    <dgm:pt modelId="{B442B0A3-5AC1-4DE9-A61F-FAB08DE7E943}" type="pres">
      <dgm:prSet presAssocID="{5745812F-AAF1-4CBF-BAAA-D957848F0672}" presName="Accent" presStyleLbl="parChTrans1D1" presStyleIdx="3" presStyleCnt="5"/>
      <dgm:spPr/>
    </dgm:pt>
    <dgm:pt modelId="{1928C3F6-837D-4ED1-90D3-1E7CE8A81DD8}" type="pres">
      <dgm:prSet presAssocID="{E6B4E105-35A2-48D2-A6DF-5EB7E03AC38D}" presName="sibTrans" presStyleCnt="0"/>
      <dgm:spPr/>
    </dgm:pt>
    <dgm:pt modelId="{498E4BB8-06C3-4BF8-A84C-685EE04E24DD}" type="pres">
      <dgm:prSet presAssocID="{FC9C8546-3056-4E9C-AF0B-6C2FA53859AE}" presName="composite" presStyleCnt="0"/>
      <dgm:spPr/>
    </dgm:pt>
    <dgm:pt modelId="{AA2C8475-473C-442B-BBFF-A14D6FEBE5A6}" type="pres">
      <dgm:prSet presAssocID="{FC9C8546-3056-4E9C-AF0B-6C2FA53859AE}" presName="FirstChild" presStyleLbl="revTx" presStyleIdx="4" presStyleCnt="5">
        <dgm:presLayoutVars>
          <dgm:chMax val="0"/>
          <dgm:chPref val="0"/>
          <dgm:bulletEnabled val="1"/>
        </dgm:presLayoutVars>
      </dgm:prSet>
      <dgm:spPr/>
      <dgm:t>
        <a:bodyPr/>
        <a:lstStyle/>
        <a:p>
          <a:endParaRPr lang="en-GB"/>
        </a:p>
      </dgm:t>
    </dgm:pt>
    <dgm:pt modelId="{739B8563-B89D-4B8C-ACED-159C56A7ABF8}" type="pres">
      <dgm:prSet presAssocID="{FC9C8546-3056-4E9C-AF0B-6C2FA53859AE}" presName="Parent" presStyleLbl="alignNode1" presStyleIdx="4" presStyleCnt="5">
        <dgm:presLayoutVars>
          <dgm:chMax val="3"/>
          <dgm:chPref val="3"/>
          <dgm:bulletEnabled val="1"/>
        </dgm:presLayoutVars>
      </dgm:prSet>
      <dgm:spPr/>
      <dgm:t>
        <a:bodyPr/>
        <a:lstStyle/>
        <a:p>
          <a:endParaRPr lang="en-GB"/>
        </a:p>
      </dgm:t>
    </dgm:pt>
    <dgm:pt modelId="{7A56B813-30E2-43B3-B088-95ABF30C474F}" type="pres">
      <dgm:prSet presAssocID="{FC9C8546-3056-4E9C-AF0B-6C2FA53859AE}" presName="Accent" presStyleLbl="parChTrans1D1" presStyleIdx="4" presStyleCnt="5"/>
      <dgm:spPr/>
    </dgm:pt>
  </dgm:ptLst>
  <dgm:cxnLst>
    <dgm:cxn modelId="{5FCC25B7-628E-468E-A4A7-8EBCC088AA9C}" srcId="{4B3F7E29-444A-497D-BDA2-4420322D0FC4}" destId="{995D16E5-9188-4BFC-9193-30DAE81E462E}" srcOrd="0" destOrd="0" parTransId="{A8B52201-AEDB-4375-8883-F22676395F8D}" sibTransId="{50131F63-4B49-42A5-B437-34C001E65BF7}"/>
    <dgm:cxn modelId="{CD72256D-7942-4393-BD35-35C841D9890D}" srcId="{F649FADE-41C0-4379-B96A-8CAB3C31D7C7}" destId="{186877D3-3829-469D-A806-C9CF617F3390}" srcOrd="2" destOrd="0" parTransId="{A9580AE2-873F-4C2D-ABEF-D88B53A41F43}" sibTransId="{BF9300AB-6AF2-46A5-96C5-04B4DD819B2B}"/>
    <dgm:cxn modelId="{939ADDCB-27A6-49D5-8B07-F71A443DF764}" type="presOf" srcId="{0F912CCA-285C-47F9-8F01-815ED862236B}" destId="{2A1BD2A0-4B32-45A6-A5DF-EF45A8C888E2}" srcOrd="0" destOrd="0" presId="urn:microsoft.com/office/officeart/2011/layout/TabList"/>
    <dgm:cxn modelId="{6484CBDC-3673-4910-9022-75814CA9C14D}" type="presOf" srcId="{BE9544C2-440E-4AEB-9C9F-B14C472C3037}" destId="{6CE72B00-2BC9-4CBF-ACA3-28D8E07BCB36}" srcOrd="0" destOrd="0" presId="urn:microsoft.com/office/officeart/2011/layout/TabList"/>
    <dgm:cxn modelId="{8E0D44FF-BD48-480E-A00C-254791B9DF95}" type="presOf" srcId="{FC9C8546-3056-4E9C-AF0B-6C2FA53859AE}" destId="{739B8563-B89D-4B8C-ACED-159C56A7ABF8}" srcOrd="0" destOrd="0" presId="urn:microsoft.com/office/officeart/2011/layout/TabList"/>
    <dgm:cxn modelId="{F82709C0-5CA6-4816-9206-D44D6A5EC516}" type="presOf" srcId="{F649FADE-41C0-4379-B96A-8CAB3C31D7C7}" destId="{5FD6A0B2-7FC4-4FB7-B12E-001CB347367C}" srcOrd="0" destOrd="0" presId="urn:microsoft.com/office/officeart/2011/layout/TabList"/>
    <dgm:cxn modelId="{26904D7B-A403-45E6-BFB4-74E9E09735A1}" type="presOf" srcId="{5745812F-AAF1-4CBF-BAAA-D957848F0672}" destId="{4EDFA402-0E66-4CA7-89EE-BADB10365714}" srcOrd="0" destOrd="0" presId="urn:microsoft.com/office/officeart/2011/layout/TabList"/>
    <dgm:cxn modelId="{647A180F-6730-439E-B6BC-D5F76F96238C}" type="presOf" srcId="{4B3F7E29-444A-497D-BDA2-4420322D0FC4}" destId="{651E7E56-1D1A-470C-9195-7ABAA3E9F162}" srcOrd="0" destOrd="0" presId="urn:microsoft.com/office/officeart/2011/layout/TabList"/>
    <dgm:cxn modelId="{7A174EC3-1A24-4177-937B-D34AD432B437}" srcId="{F649FADE-41C0-4379-B96A-8CAB3C31D7C7}" destId="{FC9C8546-3056-4E9C-AF0B-6C2FA53859AE}" srcOrd="4" destOrd="0" parTransId="{B575E082-A803-468E-8ECF-165C343D30B4}" sibTransId="{BD6B9075-11B8-46EF-B89B-B6359318CD59}"/>
    <dgm:cxn modelId="{2E6B7414-6CDF-474F-B2B4-DECB6D35A891}" type="presOf" srcId="{1463EA2E-D7D7-42EB-A7BF-5F82024E3D32}" destId="{AA2C8475-473C-442B-BBFF-A14D6FEBE5A6}" srcOrd="0" destOrd="0" presId="urn:microsoft.com/office/officeart/2011/layout/TabList"/>
    <dgm:cxn modelId="{80267B00-0507-43DE-97AA-3F455E53FA18}" type="presOf" srcId="{F3A7916B-321E-4DC2-8AA6-49D5B0869E16}" destId="{299B764D-D640-4468-8A2A-AD113ABC3E7A}" srcOrd="0" destOrd="0" presId="urn:microsoft.com/office/officeart/2011/layout/TabList"/>
    <dgm:cxn modelId="{DEA94C0D-08BE-49C8-9741-E7A3BC2D8430}" type="presOf" srcId="{1BF85E20-7B2C-44F6-A0A5-82A3F053C4C7}" destId="{1DAC6E09-D6D9-458F-89DC-8E787F65FBF9}" srcOrd="0" destOrd="0" presId="urn:microsoft.com/office/officeart/2011/layout/TabList"/>
    <dgm:cxn modelId="{61753AAF-5A65-4B03-9FC8-7D9BE024DFA8}" srcId="{F649FADE-41C0-4379-B96A-8CAB3C31D7C7}" destId="{5745812F-AAF1-4CBF-BAAA-D957848F0672}" srcOrd="3" destOrd="0" parTransId="{006D0767-9623-47D3-AEC1-E39614D73C67}" sibTransId="{E6B4E105-35A2-48D2-A6DF-5EB7E03AC38D}"/>
    <dgm:cxn modelId="{0355F447-B501-4596-862D-64A379F118D2}" srcId="{F3A7916B-321E-4DC2-8AA6-49D5B0869E16}" destId="{0F912CCA-285C-47F9-8F01-815ED862236B}" srcOrd="0" destOrd="0" parTransId="{5462868F-FFDD-4D43-A214-4CDCE55A0E95}" sibTransId="{AB45FAC3-763E-4BFB-902A-3F9F257A28A5}"/>
    <dgm:cxn modelId="{9C2632B2-22EB-40E2-9DBB-915BBC07F68B}" type="presOf" srcId="{995D16E5-9188-4BFC-9193-30DAE81E462E}" destId="{1071716A-C4AE-4711-B489-6F53D842ABF2}" srcOrd="0" destOrd="0" presId="urn:microsoft.com/office/officeart/2011/layout/TabList"/>
    <dgm:cxn modelId="{056B560B-34E8-474C-8AA5-ADC8F03A6672}" srcId="{FC9C8546-3056-4E9C-AF0B-6C2FA53859AE}" destId="{1463EA2E-D7D7-42EB-A7BF-5F82024E3D32}" srcOrd="0" destOrd="0" parTransId="{179BA0FB-8EE5-4AB2-B737-ED87689D2826}" sibTransId="{1F3E363E-918C-4B90-BDCA-799483B00F38}"/>
    <dgm:cxn modelId="{10F03717-2C07-46F7-9F2A-C4C0E69EE793}" srcId="{5745812F-AAF1-4CBF-BAAA-D957848F0672}" destId="{1BF85E20-7B2C-44F6-A0A5-82A3F053C4C7}" srcOrd="0" destOrd="0" parTransId="{2D0A23E3-CD02-4C6A-AF23-F2B7D41BF56E}" sibTransId="{883BA370-A802-472A-8F42-6EADE21924FA}"/>
    <dgm:cxn modelId="{C93597D3-CC66-4EFA-8D97-4AB97543389E}" srcId="{F649FADE-41C0-4379-B96A-8CAB3C31D7C7}" destId="{F3A7916B-321E-4DC2-8AA6-49D5B0869E16}" srcOrd="1" destOrd="0" parTransId="{07DFB70A-410C-42DF-B207-624FA4CBC098}" sibTransId="{78686A5C-8473-427B-982F-9B2BB7EFFFA4}"/>
    <dgm:cxn modelId="{EC9DEC6D-D3EE-42B7-971B-9840BF1BDC55}" type="presOf" srcId="{186877D3-3829-469D-A806-C9CF617F3390}" destId="{C79A2832-D67D-4C52-A5DE-A4BE713A038C}" srcOrd="0" destOrd="0" presId="urn:microsoft.com/office/officeart/2011/layout/TabList"/>
    <dgm:cxn modelId="{1CB7ABC6-6BF4-4F1A-AE19-2FF461F2A605}" srcId="{F649FADE-41C0-4379-B96A-8CAB3C31D7C7}" destId="{4B3F7E29-444A-497D-BDA2-4420322D0FC4}" srcOrd="0" destOrd="0" parTransId="{00FA67E9-8051-42B2-BD3F-BCA61D47B5A8}" sibTransId="{22D50595-0290-46F3-B0EE-69D92E83B2F8}"/>
    <dgm:cxn modelId="{3519D3CA-D826-455E-819B-C8EDF213EF45}" srcId="{186877D3-3829-469D-A806-C9CF617F3390}" destId="{BE9544C2-440E-4AEB-9C9F-B14C472C3037}" srcOrd="0" destOrd="0" parTransId="{07B7E71B-D5A6-4980-8D83-6D1F4FECB518}" sibTransId="{5A5227EA-B9FC-4983-9C76-48B00CCACF20}"/>
    <dgm:cxn modelId="{40608746-1437-4550-9137-7FAA8AEE92BB}" type="presParOf" srcId="{5FD6A0B2-7FC4-4FB7-B12E-001CB347367C}" destId="{26EEAE0A-7018-4C5D-97E0-4028088F3B27}" srcOrd="0" destOrd="0" presId="urn:microsoft.com/office/officeart/2011/layout/TabList"/>
    <dgm:cxn modelId="{F96AC85D-544A-4A4A-B34B-49F1BAB3BFA6}" type="presParOf" srcId="{26EEAE0A-7018-4C5D-97E0-4028088F3B27}" destId="{1071716A-C4AE-4711-B489-6F53D842ABF2}" srcOrd="0" destOrd="0" presId="urn:microsoft.com/office/officeart/2011/layout/TabList"/>
    <dgm:cxn modelId="{D0D56FC5-805A-4587-A602-EBCE4EB04B1A}" type="presParOf" srcId="{26EEAE0A-7018-4C5D-97E0-4028088F3B27}" destId="{651E7E56-1D1A-470C-9195-7ABAA3E9F162}" srcOrd="1" destOrd="0" presId="urn:microsoft.com/office/officeart/2011/layout/TabList"/>
    <dgm:cxn modelId="{F68BBF8C-3083-43DD-BF99-326839C8D41F}" type="presParOf" srcId="{26EEAE0A-7018-4C5D-97E0-4028088F3B27}" destId="{48F2D782-A17E-446B-A697-E8608466D78B}" srcOrd="2" destOrd="0" presId="urn:microsoft.com/office/officeart/2011/layout/TabList"/>
    <dgm:cxn modelId="{4454F1E9-6195-4899-9CC3-C422B9D0246D}" type="presParOf" srcId="{5FD6A0B2-7FC4-4FB7-B12E-001CB347367C}" destId="{55A162CE-0643-48AD-BDED-9CE0CAB9ADAF}" srcOrd="1" destOrd="0" presId="urn:microsoft.com/office/officeart/2011/layout/TabList"/>
    <dgm:cxn modelId="{5129A4F4-329D-478B-B1B2-81696233D21A}" type="presParOf" srcId="{5FD6A0B2-7FC4-4FB7-B12E-001CB347367C}" destId="{3E55C692-54B9-455A-A960-7E8F757C1F96}" srcOrd="2" destOrd="0" presId="urn:microsoft.com/office/officeart/2011/layout/TabList"/>
    <dgm:cxn modelId="{19EED593-FD49-4971-8793-9C225451EC9F}" type="presParOf" srcId="{3E55C692-54B9-455A-A960-7E8F757C1F96}" destId="{2A1BD2A0-4B32-45A6-A5DF-EF45A8C888E2}" srcOrd="0" destOrd="0" presId="urn:microsoft.com/office/officeart/2011/layout/TabList"/>
    <dgm:cxn modelId="{1D326323-F33E-44CE-A184-87A4D7668861}" type="presParOf" srcId="{3E55C692-54B9-455A-A960-7E8F757C1F96}" destId="{299B764D-D640-4468-8A2A-AD113ABC3E7A}" srcOrd="1" destOrd="0" presId="urn:microsoft.com/office/officeart/2011/layout/TabList"/>
    <dgm:cxn modelId="{043545A8-06EC-43D4-AEF3-D032D1E8697F}" type="presParOf" srcId="{3E55C692-54B9-455A-A960-7E8F757C1F96}" destId="{0CA30152-C887-4BB9-A8C9-C038A5424EAF}" srcOrd="2" destOrd="0" presId="urn:microsoft.com/office/officeart/2011/layout/TabList"/>
    <dgm:cxn modelId="{38562934-7409-473F-8D70-FE5CF178729D}" type="presParOf" srcId="{5FD6A0B2-7FC4-4FB7-B12E-001CB347367C}" destId="{C7C8AE90-5108-4AD5-881A-6D20F5F6CE72}" srcOrd="3" destOrd="0" presId="urn:microsoft.com/office/officeart/2011/layout/TabList"/>
    <dgm:cxn modelId="{D9B59470-A647-4EEB-8CB7-B99C49600596}" type="presParOf" srcId="{5FD6A0B2-7FC4-4FB7-B12E-001CB347367C}" destId="{92B286F3-173B-4999-9458-4A5503F6EB55}" srcOrd="4" destOrd="0" presId="urn:microsoft.com/office/officeart/2011/layout/TabList"/>
    <dgm:cxn modelId="{C891E101-4712-41A6-8D3B-0BD6BF90BFC5}" type="presParOf" srcId="{92B286F3-173B-4999-9458-4A5503F6EB55}" destId="{6CE72B00-2BC9-4CBF-ACA3-28D8E07BCB36}" srcOrd="0" destOrd="0" presId="urn:microsoft.com/office/officeart/2011/layout/TabList"/>
    <dgm:cxn modelId="{E89240EA-D3C3-4E90-8FD4-201CF0F83B74}" type="presParOf" srcId="{92B286F3-173B-4999-9458-4A5503F6EB55}" destId="{C79A2832-D67D-4C52-A5DE-A4BE713A038C}" srcOrd="1" destOrd="0" presId="urn:microsoft.com/office/officeart/2011/layout/TabList"/>
    <dgm:cxn modelId="{BD97C34A-2015-452F-9A78-4E24D990F8DD}" type="presParOf" srcId="{92B286F3-173B-4999-9458-4A5503F6EB55}" destId="{B19FFFE8-1A68-4A9C-8CD9-09D5B200714F}" srcOrd="2" destOrd="0" presId="urn:microsoft.com/office/officeart/2011/layout/TabList"/>
    <dgm:cxn modelId="{2C5C218A-609C-4DF1-B4A6-9C519B1D3242}" type="presParOf" srcId="{5FD6A0B2-7FC4-4FB7-B12E-001CB347367C}" destId="{DEA4046A-2C02-4EB3-92D7-01232271922C}" srcOrd="5" destOrd="0" presId="urn:microsoft.com/office/officeart/2011/layout/TabList"/>
    <dgm:cxn modelId="{0B80025F-4F52-46AE-B2AC-D6B57E971C59}" type="presParOf" srcId="{5FD6A0B2-7FC4-4FB7-B12E-001CB347367C}" destId="{808EF1D8-101D-4D65-9DAA-A7AE545C49F7}" srcOrd="6" destOrd="0" presId="urn:microsoft.com/office/officeart/2011/layout/TabList"/>
    <dgm:cxn modelId="{ABEB2992-604D-4C4D-B322-10A09F676FAC}" type="presParOf" srcId="{808EF1D8-101D-4D65-9DAA-A7AE545C49F7}" destId="{1DAC6E09-D6D9-458F-89DC-8E787F65FBF9}" srcOrd="0" destOrd="0" presId="urn:microsoft.com/office/officeart/2011/layout/TabList"/>
    <dgm:cxn modelId="{63F192F3-1C24-412E-AB3B-956450B4B894}" type="presParOf" srcId="{808EF1D8-101D-4D65-9DAA-A7AE545C49F7}" destId="{4EDFA402-0E66-4CA7-89EE-BADB10365714}" srcOrd="1" destOrd="0" presId="urn:microsoft.com/office/officeart/2011/layout/TabList"/>
    <dgm:cxn modelId="{1AD73A63-FEFF-4731-AC2A-61A77A6985B1}" type="presParOf" srcId="{808EF1D8-101D-4D65-9DAA-A7AE545C49F7}" destId="{B442B0A3-5AC1-4DE9-A61F-FAB08DE7E943}" srcOrd="2" destOrd="0" presId="urn:microsoft.com/office/officeart/2011/layout/TabList"/>
    <dgm:cxn modelId="{98FD6CF0-BD58-444A-ACAE-61D3EC74CE26}" type="presParOf" srcId="{5FD6A0B2-7FC4-4FB7-B12E-001CB347367C}" destId="{1928C3F6-837D-4ED1-90D3-1E7CE8A81DD8}" srcOrd="7" destOrd="0" presId="urn:microsoft.com/office/officeart/2011/layout/TabList"/>
    <dgm:cxn modelId="{B8504370-0A89-4131-AA64-F6C497E889AB}" type="presParOf" srcId="{5FD6A0B2-7FC4-4FB7-B12E-001CB347367C}" destId="{498E4BB8-06C3-4BF8-A84C-685EE04E24DD}" srcOrd="8" destOrd="0" presId="urn:microsoft.com/office/officeart/2011/layout/TabList"/>
    <dgm:cxn modelId="{0A8513BF-7570-4379-B743-C19A6E24F0DE}" type="presParOf" srcId="{498E4BB8-06C3-4BF8-A84C-685EE04E24DD}" destId="{AA2C8475-473C-442B-BBFF-A14D6FEBE5A6}" srcOrd="0" destOrd="0" presId="urn:microsoft.com/office/officeart/2011/layout/TabList"/>
    <dgm:cxn modelId="{0C762DDB-B2C1-49F0-B0AF-CE94CD973B1B}" type="presParOf" srcId="{498E4BB8-06C3-4BF8-A84C-685EE04E24DD}" destId="{739B8563-B89D-4B8C-ACED-159C56A7ABF8}" srcOrd="1" destOrd="0" presId="urn:microsoft.com/office/officeart/2011/layout/TabList"/>
    <dgm:cxn modelId="{3041AD42-76B1-43D0-AA31-A29055D21D9C}" type="presParOf" srcId="{498E4BB8-06C3-4BF8-A84C-685EE04E24DD}" destId="{7A56B813-30E2-43B3-B088-95ABF30C474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491476-DDA5-42E8-9004-3146A5B03FC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5BC746A5-43F9-465E-BF1F-7A5021122C29}">
      <dgm:prSet phldrT="[Text]"/>
      <dgm:spPr/>
      <dgm:t>
        <a:bodyPr/>
        <a:lstStyle/>
        <a:p>
          <a:r>
            <a:rPr lang="it-IT" dirty="0" smtClean="0">
              <a:solidFill>
                <a:schemeClr val="accent3">
                  <a:lumMod val="10000"/>
                </a:schemeClr>
              </a:solidFill>
              <a:latin typeface="Garamond" panose="02020404030301010803" pitchFamily="18" charset="0"/>
            </a:rPr>
            <a:t>INTEREST RATE RISK</a:t>
          </a:r>
          <a:endParaRPr lang="en-GB" dirty="0">
            <a:solidFill>
              <a:schemeClr val="accent3">
                <a:lumMod val="10000"/>
              </a:schemeClr>
            </a:solidFill>
            <a:latin typeface="Garamond" panose="02020404030301010803" pitchFamily="18" charset="0"/>
          </a:endParaRPr>
        </a:p>
      </dgm:t>
    </dgm:pt>
    <dgm:pt modelId="{DCBBBF43-A763-4162-AD85-7107652B877A}" type="parTrans" cxnId="{109C5498-5FB8-4EE6-8695-BD16BCDEA998}">
      <dgm:prSet/>
      <dgm:spPr/>
      <dgm:t>
        <a:bodyPr/>
        <a:lstStyle/>
        <a:p>
          <a:endParaRPr lang="en-GB">
            <a:solidFill>
              <a:schemeClr val="accent3">
                <a:lumMod val="10000"/>
              </a:schemeClr>
            </a:solidFill>
            <a:latin typeface="Garamond" panose="02020404030301010803" pitchFamily="18" charset="0"/>
          </a:endParaRPr>
        </a:p>
      </dgm:t>
    </dgm:pt>
    <dgm:pt modelId="{B953B344-3680-4064-8994-37211C963D78}" type="sibTrans" cxnId="{109C5498-5FB8-4EE6-8695-BD16BCDEA998}">
      <dgm:prSet/>
      <dgm:spPr/>
      <dgm:t>
        <a:bodyPr/>
        <a:lstStyle/>
        <a:p>
          <a:endParaRPr lang="en-GB">
            <a:solidFill>
              <a:schemeClr val="accent3">
                <a:lumMod val="10000"/>
              </a:schemeClr>
            </a:solidFill>
            <a:latin typeface="Garamond" panose="02020404030301010803" pitchFamily="18" charset="0"/>
          </a:endParaRPr>
        </a:p>
      </dgm:t>
    </dgm:pt>
    <dgm:pt modelId="{82E327EC-6E32-4C97-9774-74E35B12FBB4}">
      <dgm:prSet phldrT="[Text]"/>
      <dgm:spPr/>
      <dgm:t>
        <a:bodyPr/>
        <a:lstStyle/>
        <a:p>
          <a:r>
            <a:rPr lang="it-IT" dirty="0" smtClean="0">
              <a:solidFill>
                <a:schemeClr val="accent3">
                  <a:lumMod val="10000"/>
                </a:schemeClr>
              </a:solidFill>
              <a:latin typeface="Garamond" panose="02020404030301010803" pitchFamily="18" charset="0"/>
            </a:rPr>
            <a:t>EQUITY PRICE RISK</a:t>
          </a:r>
          <a:endParaRPr lang="en-GB" dirty="0">
            <a:solidFill>
              <a:schemeClr val="accent3">
                <a:lumMod val="10000"/>
              </a:schemeClr>
            </a:solidFill>
            <a:latin typeface="Garamond" panose="02020404030301010803" pitchFamily="18" charset="0"/>
          </a:endParaRPr>
        </a:p>
      </dgm:t>
    </dgm:pt>
    <dgm:pt modelId="{6DFF64A9-E09C-4ACB-BAFA-914087C62394}" type="parTrans" cxnId="{E7DBCC90-9262-4D67-B466-EC68CF621F89}">
      <dgm:prSet/>
      <dgm:spPr/>
      <dgm:t>
        <a:bodyPr/>
        <a:lstStyle/>
        <a:p>
          <a:endParaRPr lang="en-GB">
            <a:solidFill>
              <a:schemeClr val="accent3">
                <a:lumMod val="10000"/>
              </a:schemeClr>
            </a:solidFill>
            <a:latin typeface="Garamond" panose="02020404030301010803" pitchFamily="18" charset="0"/>
          </a:endParaRPr>
        </a:p>
      </dgm:t>
    </dgm:pt>
    <dgm:pt modelId="{2D338883-4CD0-4348-A881-3E16C36C821A}" type="sibTrans" cxnId="{E7DBCC90-9262-4D67-B466-EC68CF621F89}">
      <dgm:prSet/>
      <dgm:spPr/>
      <dgm:t>
        <a:bodyPr/>
        <a:lstStyle/>
        <a:p>
          <a:endParaRPr lang="en-GB">
            <a:solidFill>
              <a:schemeClr val="accent3">
                <a:lumMod val="10000"/>
              </a:schemeClr>
            </a:solidFill>
            <a:latin typeface="Garamond" panose="02020404030301010803" pitchFamily="18" charset="0"/>
          </a:endParaRPr>
        </a:p>
      </dgm:t>
    </dgm:pt>
    <dgm:pt modelId="{4E5FCF9C-2CB8-445E-AAAC-C92FF5DE9BC1}">
      <dgm:prSet phldrT="[Text]"/>
      <dgm:spPr/>
      <dgm:t>
        <a:bodyPr/>
        <a:lstStyle/>
        <a:p>
          <a:r>
            <a:rPr lang="it-IT" dirty="0" smtClean="0">
              <a:solidFill>
                <a:schemeClr val="accent3">
                  <a:lumMod val="10000"/>
                </a:schemeClr>
              </a:solidFill>
              <a:latin typeface="Garamond" panose="02020404030301010803" pitchFamily="18" charset="0"/>
            </a:rPr>
            <a:t>CURRENCY RATE RISK</a:t>
          </a:r>
          <a:endParaRPr lang="en-GB" dirty="0">
            <a:solidFill>
              <a:schemeClr val="accent3">
                <a:lumMod val="10000"/>
              </a:schemeClr>
            </a:solidFill>
            <a:latin typeface="Garamond" panose="02020404030301010803" pitchFamily="18" charset="0"/>
          </a:endParaRPr>
        </a:p>
      </dgm:t>
    </dgm:pt>
    <dgm:pt modelId="{547011CA-2918-4356-8E3A-E2C858120305}" type="parTrans" cxnId="{A6FA7B5B-14D2-42A0-96A4-EDB986C5B82C}">
      <dgm:prSet/>
      <dgm:spPr/>
      <dgm:t>
        <a:bodyPr/>
        <a:lstStyle/>
        <a:p>
          <a:endParaRPr lang="en-GB">
            <a:solidFill>
              <a:schemeClr val="accent3">
                <a:lumMod val="10000"/>
              </a:schemeClr>
            </a:solidFill>
            <a:latin typeface="Garamond" panose="02020404030301010803" pitchFamily="18" charset="0"/>
          </a:endParaRPr>
        </a:p>
      </dgm:t>
    </dgm:pt>
    <dgm:pt modelId="{26E52BFC-EC6A-4B4A-912B-53A274F5F223}" type="sibTrans" cxnId="{A6FA7B5B-14D2-42A0-96A4-EDB986C5B82C}">
      <dgm:prSet/>
      <dgm:spPr/>
      <dgm:t>
        <a:bodyPr/>
        <a:lstStyle/>
        <a:p>
          <a:endParaRPr lang="en-GB">
            <a:solidFill>
              <a:schemeClr val="accent3">
                <a:lumMod val="10000"/>
              </a:schemeClr>
            </a:solidFill>
            <a:latin typeface="Garamond" panose="02020404030301010803" pitchFamily="18" charset="0"/>
          </a:endParaRPr>
        </a:p>
      </dgm:t>
    </dgm:pt>
    <dgm:pt modelId="{82833EE7-6D65-414B-91D6-253E76D91270}">
      <dgm:prSet phldrT="[Text]"/>
      <dgm:spPr/>
      <dgm:t>
        <a:bodyPr/>
        <a:lstStyle/>
        <a:p>
          <a:r>
            <a:rPr lang="it-IT" dirty="0" smtClean="0">
              <a:solidFill>
                <a:schemeClr val="accent3">
                  <a:lumMod val="10000"/>
                </a:schemeClr>
              </a:solidFill>
              <a:latin typeface="Garamond" panose="02020404030301010803" pitchFamily="18" charset="0"/>
            </a:rPr>
            <a:t>COMMODITY RISK</a:t>
          </a:r>
          <a:endParaRPr lang="en-GB" dirty="0">
            <a:solidFill>
              <a:schemeClr val="accent3">
                <a:lumMod val="10000"/>
              </a:schemeClr>
            </a:solidFill>
            <a:latin typeface="Garamond" panose="02020404030301010803" pitchFamily="18" charset="0"/>
          </a:endParaRPr>
        </a:p>
      </dgm:t>
    </dgm:pt>
    <dgm:pt modelId="{47A82B63-B45A-41A3-8263-915D1F9A6C80}" type="parTrans" cxnId="{74B2936B-BED3-414F-875B-54D5F074AEA9}">
      <dgm:prSet/>
      <dgm:spPr/>
      <dgm:t>
        <a:bodyPr/>
        <a:lstStyle/>
        <a:p>
          <a:endParaRPr lang="en-GB">
            <a:solidFill>
              <a:schemeClr val="accent3">
                <a:lumMod val="10000"/>
              </a:schemeClr>
            </a:solidFill>
            <a:latin typeface="Garamond" panose="02020404030301010803" pitchFamily="18" charset="0"/>
          </a:endParaRPr>
        </a:p>
      </dgm:t>
    </dgm:pt>
    <dgm:pt modelId="{1FAD7A2E-4753-495D-8201-A736099C99EA}" type="sibTrans" cxnId="{74B2936B-BED3-414F-875B-54D5F074AEA9}">
      <dgm:prSet/>
      <dgm:spPr/>
      <dgm:t>
        <a:bodyPr/>
        <a:lstStyle/>
        <a:p>
          <a:endParaRPr lang="en-GB">
            <a:solidFill>
              <a:schemeClr val="accent3">
                <a:lumMod val="10000"/>
              </a:schemeClr>
            </a:solidFill>
            <a:latin typeface="Garamond" panose="02020404030301010803" pitchFamily="18" charset="0"/>
          </a:endParaRPr>
        </a:p>
      </dgm:t>
    </dgm:pt>
    <dgm:pt modelId="{F1AFE041-5135-419D-AF7A-3DE0C7BC54AD}" type="pres">
      <dgm:prSet presAssocID="{27491476-DDA5-42E8-9004-3146A5B03FC6}" presName="Name0" presStyleCnt="0">
        <dgm:presLayoutVars>
          <dgm:dir/>
          <dgm:resizeHandles val="exact"/>
        </dgm:presLayoutVars>
      </dgm:prSet>
      <dgm:spPr/>
      <dgm:t>
        <a:bodyPr/>
        <a:lstStyle/>
        <a:p>
          <a:endParaRPr lang="en-GB"/>
        </a:p>
      </dgm:t>
    </dgm:pt>
    <dgm:pt modelId="{7165B0D8-36BE-43F1-A3B1-0D76A4C939B5}" type="pres">
      <dgm:prSet presAssocID="{5BC746A5-43F9-465E-BF1F-7A5021122C29}" presName="Name5" presStyleLbl="vennNode1" presStyleIdx="0" presStyleCnt="4">
        <dgm:presLayoutVars>
          <dgm:bulletEnabled val="1"/>
        </dgm:presLayoutVars>
      </dgm:prSet>
      <dgm:spPr/>
      <dgm:t>
        <a:bodyPr/>
        <a:lstStyle/>
        <a:p>
          <a:endParaRPr lang="en-GB"/>
        </a:p>
      </dgm:t>
    </dgm:pt>
    <dgm:pt modelId="{D9F05C26-A11E-4981-ABAE-A731A4183D80}" type="pres">
      <dgm:prSet presAssocID="{B953B344-3680-4064-8994-37211C963D78}" presName="space" presStyleCnt="0"/>
      <dgm:spPr/>
    </dgm:pt>
    <dgm:pt modelId="{715E7EA8-1337-4035-A2A6-5FF67DFE48D1}" type="pres">
      <dgm:prSet presAssocID="{82E327EC-6E32-4C97-9774-74E35B12FBB4}" presName="Name5" presStyleLbl="vennNode1" presStyleIdx="1" presStyleCnt="4">
        <dgm:presLayoutVars>
          <dgm:bulletEnabled val="1"/>
        </dgm:presLayoutVars>
      </dgm:prSet>
      <dgm:spPr/>
      <dgm:t>
        <a:bodyPr/>
        <a:lstStyle/>
        <a:p>
          <a:endParaRPr lang="en-GB"/>
        </a:p>
      </dgm:t>
    </dgm:pt>
    <dgm:pt modelId="{A8CC8F13-DBA7-48EF-B18D-B5105F6EC977}" type="pres">
      <dgm:prSet presAssocID="{2D338883-4CD0-4348-A881-3E16C36C821A}" presName="space" presStyleCnt="0"/>
      <dgm:spPr/>
    </dgm:pt>
    <dgm:pt modelId="{F32486FF-D9B7-4F8A-9D7C-CFBE8363829D}" type="pres">
      <dgm:prSet presAssocID="{4E5FCF9C-2CB8-445E-AAAC-C92FF5DE9BC1}" presName="Name5" presStyleLbl="vennNode1" presStyleIdx="2" presStyleCnt="4">
        <dgm:presLayoutVars>
          <dgm:bulletEnabled val="1"/>
        </dgm:presLayoutVars>
      </dgm:prSet>
      <dgm:spPr/>
      <dgm:t>
        <a:bodyPr/>
        <a:lstStyle/>
        <a:p>
          <a:endParaRPr lang="en-GB"/>
        </a:p>
      </dgm:t>
    </dgm:pt>
    <dgm:pt modelId="{A09BF2D3-3D68-4B70-A5B1-399D6E14EAD8}" type="pres">
      <dgm:prSet presAssocID="{26E52BFC-EC6A-4B4A-912B-53A274F5F223}" presName="space" presStyleCnt="0"/>
      <dgm:spPr/>
    </dgm:pt>
    <dgm:pt modelId="{8E5C2051-2A9D-4046-863A-4C9122761270}" type="pres">
      <dgm:prSet presAssocID="{82833EE7-6D65-414B-91D6-253E76D91270}" presName="Name5" presStyleLbl="vennNode1" presStyleIdx="3" presStyleCnt="4">
        <dgm:presLayoutVars>
          <dgm:bulletEnabled val="1"/>
        </dgm:presLayoutVars>
      </dgm:prSet>
      <dgm:spPr/>
      <dgm:t>
        <a:bodyPr/>
        <a:lstStyle/>
        <a:p>
          <a:endParaRPr lang="en-GB"/>
        </a:p>
      </dgm:t>
    </dgm:pt>
  </dgm:ptLst>
  <dgm:cxnLst>
    <dgm:cxn modelId="{109C5498-5FB8-4EE6-8695-BD16BCDEA998}" srcId="{27491476-DDA5-42E8-9004-3146A5B03FC6}" destId="{5BC746A5-43F9-465E-BF1F-7A5021122C29}" srcOrd="0" destOrd="0" parTransId="{DCBBBF43-A763-4162-AD85-7107652B877A}" sibTransId="{B953B344-3680-4064-8994-37211C963D78}"/>
    <dgm:cxn modelId="{80EE93A2-5F75-40A3-996F-6147F2346243}" type="presOf" srcId="{5BC746A5-43F9-465E-BF1F-7A5021122C29}" destId="{7165B0D8-36BE-43F1-A3B1-0D76A4C939B5}" srcOrd="0" destOrd="0" presId="urn:microsoft.com/office/officeart/2005/8/layout/venn3"/>
    <dgm:cxn modelId="{7609E12A-D621-4C46-AC8D-7ECD1BC30176}" type="presOf" srcId="{4E5FCF9C-2CB8-445E-AAAC-C92FF5DE9BC1}" destId="{F32486FF-D9B7-4F8A-9D7C-CFBE8363829D}" srcOrd="0" destOrd="0" presId="urn:microsoft.com/office/officeart/2005/8/layout/venn3"/>
    <dgm:cxn modelId="{74B2936B-BED3-414F-875B-54D5F074AEA9}" srcId="{27491476-DDA5-42E8-9004-3146A5B03FC6}" destId="{82833EE7-6D65-414B-91D6-253E76D91270}" srcOrd="3" destOrd="0" parTransId="{47A82B63-B45A-41A3-8263-915D1F9A6C80}" sibTransId="{1FAD7A2E-4753-495D-8201-A736099C99EA}"/>
    <dgm:cxn modelId="{7D1DE812-C0A9-4971-A757-B9735669086F}" type="presOf" srcId="{27491476-DDA5-42E8-9004-3146A5B03FC6}" destId="{F1AFE041-5135-419D-AF7A-3DE0C7BC54AD}" srcOrd="0" destOrd="0" presId="urn:microsoft.com/office/officeart/2005/8/layout/venn3"/>
    <dgm:cxn modelId="{E7DBCC90-9262-4D67-B466-EC68CF621F89}" srcId="{27491476-DDA5-42E8-9004-3146A5B03FC6}" destId="{82E327EC-6E32-4C97-9774-74E35B12FBB4}" srcOrd="1" destOrd="0" parTransId="{6DFF64A9-E09C-4ACB-BAFA-914087C62394}" sibTransId="{2D338883-4CD0-4348-A881-3E16C36C821A}"/>
    <dgm:cxn modelId="{B9B38281-3947-43F9-BE67-BDB838B7F088}" type="presOf" srcId="{82E327EC-6E32-4C97-9774-74E35B12FBB4}" destId="{715E7EA8-1337-4035-A2A6-5FF67DFE48D1}" srcOrd="0" destOrd="0" presId="urn:microsoft.com/office/officeart/2005/8/layout/venn3"/>
    <dgm:cxn modelId="{A6FA7B5B-14D2-42A0-96A4-EDB986C5B82C}" srcId="{27491476-DDA5-42E8-9004-3146A5B03FC6}" destId="{4E5FCF9C-2CB8-445E-AAAC-C92FF5DE9BC1}" srcOrd="2" destOrd="0" parTransId="{547011CA-2918-4356-8E3A-E2C858120305}" sibTransId="{26E52BFC-EC6A-4B4A-912B-53A274F5F223}"/>
    <dgm:cxn modelId="{F582B099-2A9F-41A7-B5A4-C2C83749A835}" type="presOf" srcId="{82833EE7-6D65-414B-91D6-253E76D91270}" destId="{8E5C2051-2A9D-4046-863A-4C9122761270}" srcOrd="0" destOrd="0" presId="urn:microsoft.com/office/officeart/2005/8/layout/venn3"/>
    <dgm:cxn modelId="{28F2CCA3-BD74-484F-8C4F-93A47B3C633A}" type="presParOf" srcId="{F1AFE041-5135-419D-AF7A-3DE0C7BC54AD}" destId="{7165B0D8-36BE-43F1-A3B1-0D76A4C939B5}" srcOrd="0" destOrd="0" presId="urn:microsoft.com/office/officeart/2005/8/layout/venn3"/>
    <dgm:cxn modelId="{D441D8CD-E102-4531-9CC7-CC4665C3EFAE}" type="presParOf" srcId="{F1AFE041-5135-419D-AF7A-3DE0C7BC54AD}" destId="{D9F05C26-A11E-4981-ABAE-A731A4183D80}" srcOrd="1" destOrd="0" presId="urn:microsoft.com/office/officeart/2005/8/layout/venn3"/>
    <dgm:cxn modelId="{E84AE78A-B8AE-4AA1-AC76-6111E731CC1D}" type="presParOf" srcId="{F1AFE041-5135-419D-AF7A-3DE0C7BC54AD}" destId="{715E7EA8-1337-4035-A2A6-5FF67DFE48D1}" srcOrd="2" destOrd="0" presId="urn:microsoft.com/office/officeart/2005/8/layout/venn3"/>
    <dgm:cxn modelId="{7CC71E9D-88E0-417C-B791-78578BBC5B7C}" type="presParOf" srcId="{F1AFE041-5135-419D-AF7A-3DE0C7BC54AD}" destId="{A8CC8F13-DBA7-48EF-B18D-B5105F6EC977}" srcOrd="3" destOrd="0" presId="urn:microsoft.com/office/officeart/2005/8/layout/venn3"/>
    <dgm:cxn modelId="{30B8E959-2600-4C0F-B9BB-A7485966B45F}" type="presParOf" srcId="{F1AFE041-5135-419D-AF7A-3DE0C7BC54AD}" destId="{F32486FF-D9B7-4F8A-9D7C-CFBE8363829D}" srcOrd="4" destOrd="0" presId="urn:microsoft.com/office/officeart/2005/8/layout/venn3"/>
    <dgm:cxn modelId="{4DD31486-A27B-4A6F-BEAE-3215F672AD59}" type="presParOf" srcId="{F1AFE041-5135-419D-AF7A-3DE0C7BC54AD}" destId="{A09BF2D3-3D68-4B70-A5B1-399D6E14EAD8}" srcOrd="5" destOrd="0" presId="urn:microsoft.com/office/officeart/2005/8/layout/venn3"/>
    <dgm:cxn modelId="{5CACF6D7-0F19-46EE-99CF-62DF9F318A09}" type="presParOf" srcId="{F1AFE041-5135-419D-AF7A-3DE0C7BC54AD}" destId="{8E5C2051-2A9D-4046-863A-4C912276127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DF100D-E4CE-4451-B858-DD05BC91BF81}" type="doc">
      <dgm:prSet loTypeId="urn:microsoft.com/office/officeart/2005/8/layout/vList3" loCatId="list" qsTypeId="urn:microsoft.com/office/officeart/2005/8/quickstyle/simple1" qsCatId="simple" csTypeId="urn:microsoft.com/office/officeart/2005/8/colors/accent1_2" csCatId="accent1" phldr="1"/>
      <dgm:spPr/>
    </dgm:pt>
    <dgm:pt modelId="{4F830EBC-D583-4413-8DA9-E31EC0B24816}">
      <dgm:prSet phldrT="[Text]"/>
      <dgm:spPr/>
      <dgm:t>
        <a:bodyPr/>
        <a:lstStyle/>
        <a:p>
          <a:r>
            <a:rPr lang="it-IT" dirty="0" smtClean="0"/>
            <a:t>Diversify exposure</a:t>
          </a:r>
          <a:endParaRPr lang="en-GB" dirty="0"/>
        </a:p>
      </dgm:t>
    </dgm:pt>
    <dgm:pt modelId="{19D5C3FC-D22E-4741-9E33-52C5C47C1F04}" type="parTrans" cxnId="{7ADF544F-6955-4CA0-A070-EDD707704B1B}">
      <dgm:prSet/>
      <dgm:spPr/>
      <dgm:t>
        <a:bodyPr/>
        <a:lstStyle/>
        <a:p>
          <a:endParaRPr lang="en-GB"/>
        </a:p>
      </dgm:t>
    </dgm:pt>
    <dgm:pt modelId="{95D2FCB7-F44B-4BBF-BAA9-2C2BA2460590}" type="sibTrans" cxnId="{7ADF544F-6955-4CA0-A070-EDD707704B1B}">
      <dgm:prSet/>
      <dgm:spPr/>
      <dgm:t>
        <a:bodyPr/>
        <a:lstStyle/>
        <a:p>
          <a:endParaRPr lang="en-GB"/>
        </a:p>
      </dgm:t>
    </dgm:pt>
    <dgm:pt modelId="{D84C557C-59BD-4ABE-8B14-231637197A5C}">
      <dgm:prSet phldrT="[Text]"/>
      <dgm:spPr/>
      <dgm:t>
        <a:bodyPr/>
        <a:lstStyle/>
        <a:p>
          <a:r>
            <a:rPr lang="it-IT" dirty="0" smtClean="0"/>
            <a:t>Control position sizes</a:t>
          </a:r>
          <a:endParaRPr lang="en-GB" dirty="0"/>
        </a:p>
      </dgm:t>
    </dgm:pt>
    <dgm:pt modelId="{9A217F1A-C4A6-451D-BE09-3CBDAB744A8F}" type="parTrans" cxnId="{B299EAD6-8D2B-434C-BE4E-E505C811B411}">
      <dgm:prSet/>
      <dgm:spPr/>
      <dgm:t>
        <a:bodyPr/>
        <a:lstStyle/>
        <a:p>
          <a:endParaRPr lang="en-GB"/>
        </a:p>
      </dgm:t>
    </dgm:pt>
    <dgm:pt modelId="{DD894666-3BCD-4110-818C-D6097AFB7060}" type="sibTrans" cxnId="{B299EAD6-8D2B-434C-BE4E-E505C811B411}">
      <dgm:prSet/>
      <dgm:spPr/>
      <dgm:t>
        <a:bodyPr/>
        <a:lstStyle/>
        <a:p>
          <a:endParaRPr lang="en-GB"/>
        </a:p>
      </dgm:t>
    </dgm:pt>
    <dgm:pt modelId="{BD4396F4-02D6-4B17-B46C-3730845491DE}">
      <dgm:prSet phldrT="[Text]"/>
      <dgm:spPr/>
      <dgm:t>
        <a:bodyPr/>
        <a:lstStyle/>
        <a:p>
          <a:r>
            <a:rPr lang="it-IT" dirty="0" smtClean="0"/>
            <a:t>Economic hedge in related securities or derivatives</a:t>
          </a:r>
          <a:endParaRPr lang="en-GB" dirty="0"/>
        </a:p>
      </dgm:t>
    </dgm:pt>
    <dgm:pt modelId="{76A13023-4274-42F0-BD00-A9B4B4A8F5C6}" type="parTrans" cxnId="{2C6CC26C-0814-4789-88E5-03BDB4297EDF}">
      <dgm:prSet/>
      <dgm:spPr/>
      <dgm:t>
        <a:bodyPr/>
        <a:lstStyle/>
        <a:p>
          <a:endParaRPr lang="en-GB"/>
        </a:p>
      </dgm:t>
    </dgm:pt>
    <dgm:pt modelId="{8B17B8CB-ED5C-4F2D-A5D5-55C2B960B029}" type="sibTrans" cxnId="{2C6CC26C-0814-4789-88E5-03BDB4297EDF}">
      <dgm:prSet/>
      <dgm:spPr/>
      <dgm:t>
        <a:bodyPr/>
        <a:lstStyle/>
        <a:p>
          <a:endParaRPr lang="en-GB"/>
        </a:p>
      </dgm:t>
    </dgm:pt>
    <dgm:pt modelId="{746369D2-5045-487C-9ED8-867B31356C55}" type="pres">
      <dgm:prSet presAssocID="{14DF100D-E4CE-4451-B858-DD05BC91BF81}" presName="linearFlow" presStyleCnt="0">
        <dgm:presLayoutVars>
          <dgm:dir/>
          <dgm:resizeHandles val="exact"/>
        </dgm:presLayoutVars>
      </dgm:prSet>
      <dgm:spPr/>
    </dgm:pt>
    <dgm:pt modelId="{9A461097-D22D-4C21-A082-D82B5219EA4F}" type="pres">
      <dgm:prSet presAssocID="{4F830EBC-D583-4413-8DA9-E31EC0B24816}" presName="composite" presStyleCnt="0"/>
      <dgm:spPr/>
    </dgm:pt>
    <dgm:pt modelId="{6038DCDE-63E8-4E3C-B0C6-C6577B30181D}" type="pres">
      <dgm:prSet presAssocID="{4F830EBC-D583-4413-8DA9-E31EC0B24816}" presName="imgShp" presStyleLbl="fgImgPlace1" presStyleIdx="0" presStyleCnt="3"/>
      <dgm:spPr/>
    </dgm:pt>
    <dgm:pt modelId="{59FC38FD-D7F1-4EDF-9342-60334D60E83F}" type="pres">
      <dgm:prSet presAssocID="{4F830EBC-D583-4413-8DA9-E31EC0B24816}" presName="txShp" presStyleLbl="node1" presStyleIdx="0" presStyleCnt="3">
        <dgm:presLayoutVars>
          <dgm:bulletEnabled val="1"/>
        </dgm:presLayoutVars>
      </dgm:prSet>
      <dgm:spPr/>
      <dgm:t>
        <a:bodyPr/>
        <a:lstStyle/>
        <a:p>
          <a:endParaRPr lang="en-GB"/>
        </a:p>
      </dgm:t>
    </dgm:pt>
    <dgm:pt modelId="{07A8CEB9-06CA-4D91-A938-D81606AEC267}" type="pres">
      <dgm:prSet presAssocID="{95D2FCB7-F44B-4BBF-BAA9-2C2BA2460590}" presName="spacing" presStyleCnt="0"/>
      <dgm:spPr/>
    </dgm:pt>
    <dgm:pt modelId="{B7852825-771B-4C2C-A603-6290D9F3FF78}" type="pres">
      <dgm:prSet presAssocID="{D84C557C-59BD-4ABE-8B14-231637197A5C}" presName="composite" presStyleCnt="0"/>
      <dgm:spPr/>
    </dgm:pt>
    <dgm:pt modelId="{8E3F2A76-4232-4CAB-8D45-E3E316813374}" type="pres">
      <dgm:prSet presAssocID="{D84C557C-59BD-4ABE-8B14-231637197A5C}" presName="imgShp" presStyleLbl="fgImgPlace1" presStyleIdx="1" presStyleCnt="3"/>
      <dgm:spPr/>
    </dgm:pt>
    <dgm:pt modelId="{21EC06F3-4ECE-4112-97B1-E611978A6DE6}" type="pres">
      <dgm:prSet presAssocID="{D84C557C-59BD-4ABE-8B14-231637197A5C}" presName="txShp" presStyleLbl="node1" presStyleIdx="1" presStyleCnt="3">
        <dgm:presLayoutVars>
          <dgm:bulletEnabled val="1"/>
        </dgm:presLayoutVars>
      </dgm:prSet>
      <dgm:spPr/>
      <dgm:t>
        <a:bodyPr/>
        <a:lstStyle/>
        <a:p>
          <a:endParaRPr lang="en-GB"/>
        </a:p>
      </dgm:t>
    </dgm:pt>
    <dgm:pt modelId="{15CAA894-D7D0-483A-B7D0-4823F6063BD7}" type="pres">
      <dgm:prSet presAssocID="{DD894666-3BCD-4110-818C-D6097AFB7060}" presName="spacing" presStyleCnt="0"/>
      <dgm:spPr/>
    </dgm:pt>
    <dgm:pt modelId="{E3BD75EB-D41E-42E6-8D9A-751752454DE5}" type="pres">
      <dgm:prSet presAssocID="{BD4396F4-02D6-4B17-B46C-3730845491DE}" presName="composite" presStyleCnt="0"/>
      <dgm:spPr/>
    </dgm:pt>
    <dgm:pt modelId="{3EFBA8C6-9D8E-44C7-B5D6-7E9F0890B4D0}" type="pres">
      <dgm:prSet presAssocID="{BD4396F4-02D6-4B17-B46C-3730845491DE}" presName="imgShp" presStyleLbl="fgImgPlace1" presStyleIdx="2" presStyleCnt="3"/>
      <dgm:spPr/>
    </dgm:pt>
    <dgm:pt modelId="{B1B577DE-ED70-4427-85D2-AE93BA2B02F0}" type="pres">
      <dgm:prSet presAssocID="{BD4396F4-02D6-4B17-B46C-3730845491DE}" presName="txShp" presStyleLbl="node1" presStyleIdx="2" presStyleCnt="3">
        <dgm:presLayoutVars>
          <dgm:bulletEnabled val="1"/>
        </dgm:presLayoutVars>
      </dgm:prSet>
      <dgm:spPr/>
      <dgm:t>
        <a:bodyPr/>
        <a:lstStyle/>
        <a:p>
          <a:endParaRPr lang="en-GB"/>
        </a:p>
      </dgm:t>
    </dgm:pt>
  </dgm:ptLst>
  <dgm:cxnLst>
    <dgm:cxn modelId="{08385C94-97B6-4BF2-A6E5-1B3D5F164563}" type="presOf" srcId="{14DF100D-E4CE-4451-B858-DD05BC91BF81}" destId="{746369D2-5045-487C-9ED8-867B31356C55}" srcOrd="0" destOrd="0" presId="urn:microsoft.com/office/officeart/2005/8/layout/vList3"/>
    <dgm:cxn modelId="{DE33388C-6143-480F-8FE0-ED8DE3EA08F7}" type="presOf" srcId="{4F830EBC-D583-4413-8DA9-E31EC0B24816}" destId="{59FC38FD-D7F1-4EDF-9342-60334D60E83F}" srcOrd="0" destOrd="0" presId="urn:microsoft.com/office/officeart/2005/8/layout/vList3"/>
    <dgm:cxn modelId="{D498A6E1-51F0-4480-9296-9BF145A50940}" type="presOf" srcId="{D84C557C-59BD-4ABE-8B14-231637197A5C}" destId="{21EC06F3-4ECE-4112-97B1-E611978A6DE6}" srcOrd="0" destOrd="0" presId="urn:microsoft.com/office/officeart/2005/8/layout/vList3"/>
    <dgm:cxn modelId="{7ADF544F-6955-4CA0-A070-EDD707704B1B}" srcId="{14DF100D-E4CE-4451-B858-DD05BC91BF81}" destId="{4F830EBC-D583-4413-8DA9-E31EC0B24816}" srcOrd="0" destOrd="0" parTransId="{19D5C3FC-D22E-4741-9E33-52C5C47C1F04}" sibTransId="{95D2FCB7-F44B-4BBF-BAA9-2C2BA2460590}"/>
    <dgm:cxn modelId="{B299EAD6-8D2B-434C-BE4E-E505C811B411}" srcId="{14DF100D-E4CE-4451-B858-DD05BC91BF81}" destId="{D84C557C-59BD-4ABE-8B14-231637197A5C}" srcOrd="1" destOrd="0" parTransId="{9A217F1A-C4A6-451D-BE09-3CBDAB744A8F}" sibTransId="{DD894666-3BCD-4110-818C-D6097AFB7060}"/>
    <dgm:cxn modelId="{2C6CC26C-0814-4789-88E5-03BDB4297EDF}" srcId="{14DF100D-E4CE-4451-B858-DD05BC91BF81}" destId="{BD4396F4-02D6-4B17-B46C-3730845491DE}" srcOrd="2" destOrd="0" parTransId="{76A13023-4274-42F0-BD00-A9B4B4A8F5C6}" sibTransId="{8B17B8CB-ED5C-4F2D-A5D5-55C2B960B029}"/>
    <dgm:cxn modelId="{897C8E35-31D3-40C8-BD01-51F9B5E64C0C}" type="presOf" srcId="{BD4396F4-02D6-4B17-B46C-3730845491DE}" destId="{B1B577DE-ED70-4427-85D2-AE93BA2B02F0}" srcOrd="0" destOrd="0" presId="urn:microsoft.com/office/officeart/2005/8/layout/vList3"/>
    <dgm:cxn modelId="{37C235F8-C0D9-491A-B566-C4004252873C}" type="presParOf" srcId="{746369D2-5045-487C-9ED8-867B31356C55}" destId="{9A461097-D22D-4C21-A082-D82B5219EA4F}" srcOrd="0" destOrd="0" presId="urn:microsoft.com/office/officeart/2005/8/layout/vList3"/>
    <dgm:cxn modelId="{154E516F-8027-4EED-82DC-12C77A1E4093}" type="presParOf" srcId="{9A461097-D22D-4C21-A082-D82B5219EA4F}" destId="{6038DCDE-63E8-4E3C-B0C6-C6577B30181D}" srcOrd="0" destOrd="0" presId="urn:microsoft.com/office/officeart/2005/8/layout/vList3"/>
    <dgm:cxn modelId="{37C928EA-AA17-4048-A4CA-6FF3D787E728}" type="presParOf" srcId="{9A461097-D22D-4C21-A082-D82B5219EA4F}" destId="{59FC38FD-D7F1-4EDF-9342-60334D60E83F}" srcOrd="1" destOrd="0" presId="urn:microsoft.com/office/officeart/2005/8/layout/vList3"/>
    <dgm:cxn modelId="{6DA253B8-3459-4261-B2B6-10FE78772217}" type="presParOf" srcId="{746369D2-5045-487C-9ED8-867B31356C55}" destId="{07A8CEB9-06CA-4D91-A938-D81606AEC267}" srcOrd="1" destOrd="0" presId="urn:microsoft.com/office/officeart/2005/8/layout/vList3"/>
    <dgm:cxn modelId="{B6E29020-D8C0-4BA7-8611-1975F009ACB7}" type="presParOf" srcId="{746369D2-5045-487C-9ED8-867B31356C55}" destId="{B7852825-771B-4C2C-A603-6290D9F3FF78}" srcOrd="2" destOrd="0" presId="urn:microsoft.com/office/officeart/2005/8/layout/vList3"/>
    <dgm:cxn modelId="{3BDBE498-C771-48AF-9FD9-1FF7B5D2FF0F}" type="presParOf" srcId="{B7852825-771B-4C2C-A603-6290D9F3FF78}" destId="{8E3F2A76-4232-4CAB-8D45-E3E316813374}" srcOrd="0" destOrd="0" presId="urn:microsoft.com/office/officeart/2005/8/layout/vList3"/>
    <dgm:cxn modelId="{AF10A2A0-49B1-476E-8F1D-387557A93BAD}" type="presParOf" srcId="{B7852825-771B-4C2C-A603-6290D9F3FF78}" destId="{21EC06F3-4ECE-4112-97B1-E611978A6DE6}" srcOrd="1" destOrd="0" presId="urn:microsoft.com/office/officeart/2005/8/layout/vList3"/>
    <dgm:cxn modelId="{ABFB73A3-57AE-4A37-B5C8-884B1178ABAD}" type="presParOf" srcId="{746369D2-5045-487C-9ED8-867B31356C55}" destId="{15CAA894-D7D0-483A-B7D0-4823F6063BD7}" srcOrd="3" destOrd="0" presId="urn:microsoft.com/office/officeart/2005/8/layout/vList3"/>
    <dgm:cxn modelId="{10E8F371-A262-4DE1-B368-80A795C582F4}" type="presParOf" srcId="{746369D2-5045-487C-9ED8-867B31356C55}" destId="{E3BD75EB-D41E-42E6-8D9A-751752454DE5}" srcOrd="4" destOrd="0" presId="urn:microsoft.com/office/officeart/2005/8/layout/vList3"/>
    <dgm:cxn modelId="{914D3AD2-11AE-49C5-91BB-7B03CE0FC999}" type="presParOf" srcId="{E3BD75EB-D41E-42E6-8D9A-751752454DE5}" destId="{3EFBA8C6-9D8E-44C7-B5D6-7E9F0890B4D0}" srcOrd="0" destOrd="0" presId="urn:microsoft.com/office/officeart/2005/8/layout/vList3"/>
    <dgm:cxn modelId="{0F79A7F7-84E8-4058-95BE-35368A5BB6F4}" type="presParOf" srcId="{E3BD75EB-D41E-42E6-8D9A-751752454DE5}" destId="{B1B577DE-ED70-4427-85D2-AE93BA2B02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E6852A-FDE7-4601-A091-9482E0AD3453}"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GB"/>
        </a:p>
      </dgm:t>
    </dgm:pt>
    <dgm:pt modelId="{7F8A39EA-D4E8-4193-8977-F0A9DE3E8C6D}">
      <dgm:prSet phldrT="[Text]" custT="1"/>
      <dgm:spPr/>
      <dgm:t>
        <a:bodyPr/>
        <a:lstStyle/>
        <a:p>
          <a:r>
            <a:rPr lang="it-IT" sz="3100" dirty="0" smtClean="0">
              <a:solidFill>
                <a:schemeClr val="accent3">
                  <a:lumMod val="10000"/>
                </a:schemeClr>
              </a:solidFill>
            </a:rPr>
            <a:t>For shorter-term period</a:t>
          </a:r>
          <a:endParaRPr lang="en-GB" sz="3100" dirty="0">
            <a:solidFill>
              <a:schemeClr val="accent3">
                <a:lumMod val="10000"/>
              </a:schemeClr>
            </a:solidFill>
          </a:endParaRPr>
        </a:p>
      </dgm:t>
    </dgm:pt>
    <dgm:pt modelId="{7D38503D-C7B7-47BE-8ED5-E6B9BEC91DA7}" type="parTrans" cxnId="{399E0285-2B38-4FF2-9AEE-5BD9EB2D93DE}">
      <dgm:prSet/>
      <dgm:spPr/>
      <dgm:t>
        <a:bodyPr/>
        <a:lstStyle/>
        <a:p>
          <a:endParaRPr lang="en-GB">
            <a:solidFill>
              <a:schemeClr val="accent3">
                <a:lumMod val="10000"/>
              </a:schemeClr>
            </a:solidFill>
          </a:endParaRPr>
        </a:p>
      </dgm:t>
    </dgm:pt>
    <dgm:pt modelId="{02B58F82-19B1-4AF8-8D96-8EE29DD70279}" type="sibTrans" cxnId="{399E0285-2B38-4FF2-9AEE-5BD9EB2D93DE}">
      <dgm:prSet/>
      <dgm:spPr/>
      <dgm:t>
        <a:bodyPr/>
        <a:lstStyle/>
        <a:p>
          <a:endParaRPr lang="en-GB">
            <a:solidFill>
              <a:schemeClr val="accent3">
                <a:lumMod val="10000"/>
              </a:schemeClr>
            </a:solidFill>
          </a:endParaRPr>
        </a:p>
      </dgm:t>
    </dgm:pt>
    <dgm:pt modelId="{7C51F224-D909-4FC9-BD8C-DD997560A918}">
      <dgm:prSet phldrT="[Text]" custT="1"/>
      <dgm:spPr/>
      <dgm:t>
        <a:bodyPr/>
        <a:lstStyle/>
        <a:p>
          <a:r>
            <a:rPr lang="it-IT" sz="3000" dirty="0" smtClean="0">
              <a:solidFill>
                <a:schemeClr val="accent3">
                  <a:lumMod val="10000"/>
                </a:schemeClr>
              </a:solidFill>
            </a:rPr>
            <a:t>Var</a:t>
          </a:r>
          <a:endParaRPr lang="en-GB" sz="3000" dirty="0">
            <a:solidFill>
              <a:schemeClr val="accent3">
                <a:lumMod val="10000"/>
              </a:schemeClr>
            </a:solidFill>
          </a:endParaRPr>
        </a:p>
      </dgm:t>
    </dgm:pt>
    <dgm:pt modelId="{6DA40D93-3800-4258-87FC-80C69498735C}" type="parTrans" cxnId="{7DABA043-4C9E-4BDC-8BF9-36C7E7366530}">
      <dgm:prSet/>
      <dgm:spPr/>
      <dgm:t>
        <a:bodyPr/>
        <a:lstStyle/>
        <a:p>
          <a:endParaRPr lang="en-GB">
            <a:solidFill>
              <a:schemeClr val="accent3">
                <a:lumMod val="10000"/>
              </a:schemeClr>
            </a:solidFill>
          </a:endParaRPr>
        </a:p>
      </dgm:t>
    </dgm:pt>
    <dgm:pt modelId="{663BCDBD-FE5A-475F-A250-CB4B796AAB1B}" type="sibTrans" cxnId="{7DABA043-4C9E-4BDC-8BF9-36C7E7366530}">
      <dgm:prSet/>
      <dgm:spPr/>
      <dgm:t>
        <a:bodyPr/>
        <a:lstStyle/>
        <a:p>
          <a:endParaRPr lang="en-GB">
            <a:solidFill>
              <a:schemeClr val="accent3">
                <a:lumMod val="10000"/>
              </a:schemeClr>
            </a:solidFill>
          </a:endParaRPr>
        </a:p>
      </dgm:t>
    </dgm:pt>
    <dgm:pt modelId="{D547E99A-B895-408E-B620-2270194606BA}">
      <dgm:prSet phldrT="[Text]" custT="1"/>
      <dgm:spPr/>
      <dgm:t>
        <a:bodyPr/>
        <a:lstStyle/>
        <a:p>
          <a:r>
            <a:rPr lang="it-IT" sz="3000" dirty="0" smtClean="0">
              <a:solidFill>
                <a:schemeClr val="accent3">
                  <a:lumMod val="10000"/>
                </a:schemeClr>
              </a:solidFill>
            </a:rPr>
            <a:t>Sensitivity metrics</a:t>
          </a:r>
          <a:endParaRPr lang="en-GB" sz="3000" dirty="0">
            <a:solidFill>
              <a:schemeClr val="accent3">
                <a:lumMod val="10000"/>
              </a:schemeClr>
            </a:solidFill>
          </a:endParaRPr>
        </a:p>
      </dgm:t>
    </dgm:pt>
    <dgm:pt modelId="{706B50ED-1928-4B07-9B05-EC2FF6E10B3F}" type="parTrans" cxnId="{20F51BD2-4A3C-4CC3-AFA4-45BB0833E887}">
      <dgm:prSet/>
      <dgm:spPr/>
      <dgm:t>
        <a:bodyPr/>
        <a:lstStyle/>
        <a:p>
          <a:endParaRPr lang="en-GB">
            <a:solidFill>
              <a:schemeClr val="accent3">
                <a:lumMod val="10000"/>
              </a:schemeClr>
            </a:solidFill>
          </a:endParaRPr>
        </a:p>
      </dgm:t>
    </dgm:pt>
    <dgm:pt modelId="{EB7C35C4-3882-4F72-AB33-5113E207E718}" type="sibTrans" cxnId="{20F51BD2-4A3C-4CC3-AFA4-45BB0833E887}">
      <dgm:prSet/>
      <dgm:spPr/>
      <dgm:t>
        <a:bodyPr/>
        <a:lstStyle/>
        <a:p>
          <a:endParaRPr lang="en-GB">
            <a:solidFill>
              <a:schemeClr val="accent3">
                <a:lumMod val="10000"/>
              </a:schemeClr>
            </a:solidFill>
          </a:endParaRPr>
        </a:p>
      </dgm:t>
    </dgm:pt>
    <dgm:pt modelId="{C7118399-3B11-4982-9B25-709F8191CCB6}">
      <dgm:prSet phldrT="[Text]" custT="1"/>
      <dgm:spPr/>
      <dgm:t>
        <a:bodyPr/>
        <a:lstStyle/>
        <a:p>
          <a:r>
            <a:rPr lang="it-IT" sz="3100" dirty="0" smtClean="0">
              <a:solidFill>
                <a:schemeClr val="accent3">
                  <a:lumMod val="10000"/>
                </a:schemeClr>
              </a:solidFill>
            </a:rPr>
            <a:t>For longer-term period</a:t>
          </a:r>
          <a:endParaRPr lang="en-GB" sz="3100" dirty="0">
            <a:solidFill>
              <a:schemeClr val="accent3">
                <a:lumMod val="10000"/>
              </a:schemeClr>
            </a:solidFill>
          </a:endParaRPr>
        </a:p>
      </dgm:t>
    </dgm:pt>
    <dgm:pt modelId="{1305E38C-FEE5-4C6E-B03B-904A5BE3E0E2}" type="parTrans" cxnId="{0CC66E76-DE00-4018-B677-CB1138CDD2D0}">
      <dgm:prSet/>
      <dgm:spPr/>
      <dgm:t>
        <a:bodyPr/>
        <a:lstStyle/>
        <a:p>
          <a:endParaRPr lang="en-GB">
            <a:solidFill>
              <a:schemeClr val="accent3">
                <a:lumMod val="10000"/>
              </a:schemeClr>
            </a:solidFill>
          </a:endParaRPr>
        </a:p>
      </dgm:t>
    </dgm:pt>
    <dgm:pt modelId="{96D01530-2D13-4BAC-97B2-D3AD64C1452A}" type="sibTrans" cxnId="{0CC66E76-DE00-4018-B677-CB1138CDD2D0}">
      <dgm:prSet/>
      <dgm:spPr/>
      <dgm:t>
        <a:bodyPr/>
        <a:lstStyle/>
        <a:p>
          <a:endParaRPr lang="en-GB">
            <a:solidFill>
              <a:schemeClr val="accent3">
                <a:lumMod val="10000"/>
              </a:schemeClr>
            </a:solidFill>
          </a:endParaRPr>
        </a:p>
      </dgm:t>
    </dgm:pt>
    <dgm:pt modelId="{C9C1E057-859C-4245-9EA8-A9A7C408FBEB}">
      <dgm:prSet phldrT="[Text]" custT="1"/>
      <dgm:spPr/>
      <dgm:t>
        <a:bodyPr/>
        <a:lstStyle/>
        <a:p>
          <a:r>
            <a:rPr lang="it-IT" sz="3000" dirty="0" smtClean="0">
              <a:solidFill>
                <a:schemeClr val="accent3">
                  <a:lumMod val="10000"/>
                </a:schemeClr>
              </a:solidFill>
            </a:rPr>
            <a:t>Stress tests</a:t>
          </a:r>
          <a:endParaRPr lang="en-GB" sz="3000" dirty="0">
            <a:solidFill>
              <a:schemeClr val="accent3">
                <a:lumMod val="10000"/>
              </a:schemeClr>
            </a:solidFill>
          </a:endParaRPr>
        </a:p>
      </dgm:t>
    </dgm:pt>
    <dgm:pt modelId="{EB2F0BEE-D94B-408E-9E43-DE41887543C5}" type="sibTrans" cxnId="{4D3D8A4F-879F-4C93-A875-F0E8322FB063}">
      <dgm:prSet/>
      <dgm:spPr/>
      <dgm:t>
        <a:bodyPr/>
        <a:lstStyle/>
        <a:p>
          <a:endParaRPr lang="en-GB">
            <a:solidFill>
              <a:schemeClr val="accent3">
                <a:lumMod val="10000"/>
              </a:schemeClr>
            </a:solidFill>
          </a:endParaRPr>
        </a:p>
      </dgm:t>
    </dgm:pt>
    <dgm:pt modelId="{0E2D3CC1-7578-40DE-BC50-1746B740DC9B}" type="parTrans" cxnId="{4D3D8A4F-879F-4C93-A875-F0E8322FB063}">
      <dgm:prSet/>
      <dgm:spPr/>
      <dgm:t>
        <a:bodyPr/>
        <a:lstStyle/>
        <a:p>
          <a:endParaRPr lang="en-GB">
            <a:solidFill>
              <a:schemeClr val="accent3">
                <a:lumMod val="10000"/>
              </a:schemeClr>
            </a:solidFill>
          </a:endParaRPr>
        </a:p>
      </dgm:t>
    </dgm:pt>
    <dgm:pt modelId="{6FE66655-54D7-48EE-B9A0-0CD4F4453765}" type="pres">
      <dgm:prSet presAssocID="{D6E6852A-FDE7-4601-A091-9482E0AD3453}" presName="diagram" presStyleCnt="0">
        <dgm:presLayoutVars>
          <dgm:chPref val="1"/>
          <dgm:dir/>
          <dgm:animOne val="branch"/>
          <dgm:animLvl val="lvl"/>
          <dgm:resizeHandles/>
        </dgm:presLayoutVars>
      </dgm:prSet>
      <dgm:spPr/>
      <dgm:t>
        <a:bodyPr/>
        <a:lstStyle/>
        <a:p>
          <a:endParaRPr lang="en-GB"/>
        </a:p>
      </dgm:t>
    </dgm:pt>
    <dgm:pt modelId="{6F6A5BC7-EEAF-47D1-8F6C-B60293CB2898}" type="pres">
      <dgm:prSet presAssocID="{7F8A39EA-D4E8-4193-8977-F0A9DE3E8C6D}" presName="root" presStyleCnt="0"/>
      <dgm:spPr/>
    </dgm:pt>
    <dgm:pt modelId="{BBC4C3BE-6A15-4988-B904-83172A5E19C5}" type="pres">
      <dgm:prSet presAssocID="{7F8A39EA-D4E8-4193-8977-F0A9DE3E8C6D}" presName="rootComposite" presStyleCnt="0"/>
      <dgm:spPr/>
    </dgm:pt>
    <dgm:pt modelId="{40C5A7EE-AE1F-4B95-B2CF-98E758214100}" type="pres">
      <dgm:prSet presAssocID="{7F8A39EA-D4E8-4193-8977-F0A9DE3E8C6D}" presName="rootText" presStyleLbl="node1" presStyleIdx="0" presStyleCnt="2"/>
      <dgm:spPr/>
      <dgm:t>
        <a:bodyPr/>
        <a:lstStyle/>
        <a:p>
          <a:endParaRPr lang="en-GB"/>
        </a:p>
      </dgm:t>
    </dgm:pt>
    <dgm:pt modelId="{0067732B-62E7-4729-9724-D55C139478BD}" type="pres">
      <dgm:prSet presAssocID="{7F8A39EA-D4E8-4193-8977-F0A9DE3E8C6D}" presName="rootConnector" presStyleLbl="node1" presStyleIdx="0" presStyleCnt="2"/>
      <dgm:spPr/>
      <dgm:t>
        <a:bodyPr/>
        <a:lstStyle/>
        <a:p>
          <a:endParaRPr lang="en-GB"/>
        </a:p>
      </dgm:t>
    </dgm:pt>
    <dgm:pt modelId="{E7971B87-B2B6-4353-B02C-38B2DC7E50F4}" type="pres">
      <dgm:prSet presAssocID="{7F8A39EA-D4E8-4193-8977-F0A9DE3E8C6D}" presName="childShape" presStyleCnt="0"/>
      <dgm:spPr/>
    </dgm:pt>
    <dgm:pt modelId="{F0CF1E27-204D-47EE-A334-30A15AD6209F}" type="pres">
      <dgm:prSet presAssocID="{6DA40D93-3800-4258-87FC-80C69498735C}" presName="Name13" presStyleLbl="parChTrans1D2" presStyleIdx="0" presStyleCnt="3"/>
      <dgm:spPr/>
      <dgm:t>
        <a:bodyPr/>
        <a:lstStyle/>
        <a:p>
          <a:endParaRPr lang="en-GB"/>
        </a:p>
      </dgm:t>
    </dgm:pt>
    <dgm:pt modelId="{9D41F977-4C9A-491D-9B33-8F885C00F944}" type="pres">
      <dgm:prSet presAssocID="{7C51F224-D909-4FC9-BD8C-DD997560A918}" presName="childText" presStyleLbl="bgAcc1" presStyleIdx="0" presStyleCnt="3">
        <dgm:presLayoutVars>
          <dgm:bulletEnabled val="1"/>
        </dgm:presLayoutVars>
      </dgm:prSet>
      <dgm:spPr/>
      <dgm:t>
        <a:bodyPr/>
        <a:lstStyle/>
        <a:p>
          <a:endParaRPr lang="en-GB"/>
        </a:p>
      </dgm:t>
    </dgm:pt>
    <dgm:pt modelId="{B462AFE3-D915-46AB-A877-CF81BAA5D6DA}" type="pres">
      <dgm:prSet presAssocID="{706B50ED-1928-4B07-9B05-EC2FF6E10B3F}" presName="Name13" presStyleLbl="parChTrans1D2" presStyleIdx="1" presStyleCnt="3"/>
      <dgm:spPr/>
      <dgm:t>
        <a:bodyPr/>
        <a:lstStyle/>
        <a:p>
          <a:endParaRPr lang="en-GB"/>
        </a:p>
      </dgm:t>
    </dgm:pt>
    <dgm:pt modelId="{1340C221-D595-4589-9900-C554078A2F09}" type="pres">
      <dgm:prSet presAssocID="{D547E99A-B895-408E-B620-2270194606BA}" presName="childText" presStyleLbl="bgAcc1" presStyleIdx="1" presStyleCnt="3">
        <dgm:presLayoutVars>
          <dgm:bulletEnabled val="1"/>
        </dgm:presLayoutVars>
      </dgm:prSet>
      <dgm:spPr/>
      <dgm:t>
        <a:bodyPr/>
        <a:lstStyle/>
        <a:p>
          <a:endParaRPr lang="en-GB"/>
        </a:p>
      </dgm:t>
    </dgm:pt>
    <dgm:pt modelId="{EA4A30E1-74EA-4480-A871-34C2E5D3E93B}" type="pres">
      <dgm:prSet presAssocID="{C7118399-3B11-4982-9B25-709F8191CCB6}" presName="root" presStyleCnt="0"/>
      <dgm:spPr/>
    </dgm:pt>
    <dgm:pt modelId="{819D2856-97D9-4ADA-BA52-01B70D409733}" type="pres">
      <dgm:prSet presAssocID="{C7118399-3B11-4982-9B25-709F8191CCB6}" presName="rootComposite" presStyleCnt="0"/>
      <dgm:spPr/>
    </dgm:pt>
    <dgm:pt modelId="{90C60423-6339-4A0A-8BB3-CD10B4715088}" type="pres">
      <dgm:prSet presAssocID="{C7118399-3B11-4982-9B25-709F8191CCB6}" presName="rootText" presStyleLbl="node1" presStyleIdx="1" presStyleCnt="2"/>
      <dgm:spPr/>
      <dgm:t>
        <a:bodyPr/>
        <a:lstStyle/>
        <a:p>
          <a:endParaRPr lang="en-GB"/>
        </a:p>
      </dgm:t>
    </dgm:pt>
    <dgm:pt modelId="{D7C6A4BE-DFF9-4C02-A11B-4F19C9489144}" type="pres">
      <dgm:prSet presAssocID="{C7118399-3B11-4982-9B25-709F8191CCB6}" presName="rootConnector" presStyleLbl="node1" presStyleIdx="1" presStyleCnt="2"/>
      <dgm:spPr/>
      <dgm:t>
        <a:bodyPr/>
        <a:lstStyle/>
        <a:p>
          <a:endParaRPr lang="en-GB"/>
        </a:p>
      </dgm:t>
    </dgm:pt>
    <dgm:pt modelId="{430AB395-DEE1-4FDF-BBC2-200AE43D036E}" type="pres">
      <dgm:prSet presAssocID="{C7118399-3B11-4982-9B25-709F8191CCB6}" presName="childShape" presStyleCnt="0"/>
      <dgm:spPr/>
    </dgm:pt>
    <dgm:pt modelId="{850AC410-2833-4BD7-8BC4-2E1033C9326E}" type="pres">
      <dgm:prSet presAssocID="{0E2D3CC1-7578-40DE-BC50-1746B740DC9B}" presName="Name13" presStyleLbl="parChTrans1D2" presStyleIdx="2" presStyleCnt="3"/>
      <dgm:spPr/>
      <dgm:t>
        <a:bodyPr/>
        <a:lstStyle/>
        <a:p>
          <a:endParaRPr lang="en-GB"/>
        </a:p>
      </dgm:t>
    </dgm:pt>
    <dgm:pt modelId="{386F67D8-8E9B-459A-B863-5462B3B1657E}" type="pres">
      <dgm:prSet presAssocID="{C9C1E057-859C-4245-9EA8-A9A7C408FBEB}" presName="childText" presStyleLbl="bgAcc1" presStyleIdx="2" presStyleCnt="3">
        <dgm:presLayoutVars>
          <dgm:bulletEnabled val="1"/>
        </dgm:presLayoutVars>
      </dgm:prSet>
      <dgm:spPr/>
      <dgm:t>
        <a:bodyPr/>
        <a:lstStyle/>
        <a:p>
          <a:endParaRPr lang="en-GB"/>
        </a:p>
      </dgm:t>
    </dgm:pt>
  </dgm:ptLst>
  <dgm:cxnLst>
    <dgm:cxn modelId="{399E0285-2B38-4FF2-9AEE-5BD9EB2D93DE}" srcId="{D6E6852A-FDE7-4601-A091-9482E0AD3453}" destId="{7F8A39EA-D4E8-4193-8977-F0A9DE3E8C6D}" srcOrd="0" destOrd="0" parTransId="{7D38503D-C7B7-47BE-8ED5-E6B9BEC91DA7}" sibTransId="{02B58F82-19B1-4AF8-8D96-8EE29DD70279}"/>
    <dgm:cxn modelId="{7D018E80-37C7-4CCC-B5A4-58B2D740BA88}" type="presOf" srcId="{C7118399-3B11-4982-9B25-709F8191CCB6}" destId="{D7C6A4BE-DFF9-4C02-A11B-4F19C9489144}" srcOrd="1" destOrd="0" presId="urn:microsoft.com/office/officeart/2005/8/layout/hierarchy3"/>
    <dgm:cxn modelId="{9B90281A-DD8B-477D-AFD5-87031E6CF8B1}" type="presOf" srcId="{D6E6852A-FDE7-4601-A091-9482E0AD3453}" destId="{6FE66655-54D7-48EE-B9A0-0CD4F4453765}" srcOrd="0" destOrd="0" presId="urn:microsoft.com/office/officeart/2005/8/layout/hierarchy3"/>
    <dgm:cxn modelId="{EE9C359B-6DEA-4E8F-BBFF-BB79476E6F99}" type="presOf" srcId="{706B50ED-1928-4B07-9B05-EC2FF6E10B3F}" destId="{B462AFE3-D915-46AB-A877-CF81BAA5D6DA}" srcOrd="0" destOrd="0" presId="urn:microsoft.com/office/officeart/2005/8/layout/hierarchy3"/>
    <dgm:cxn modelId="{3278DEFD-5F79-4A99-A392-B4D18DF5C843}" type="presOf" srcId="{0E2D3CC1-7578-40DE-BC50-1746B740DC9B}" destId="{850AC410-2833-4BD7-8BC4-2E1033C9326E}" srcOrd="0" destOrd="0" presId="urn:microsoft.com/office/officeart/2005/8/layout/hierarchy3"/>
    <dgm:cxn modelId="{20F51BD2-4A3C-4CC3-AFA4-45BB0833E887}" srcId="{7F8A39EA-D4E8-4193-8977-F0A9DE3E8C6D}" destId="{D547E99A-B895-408E-B620-2270194606BA}" srcOrd="1" destOrd="0" parTransId="{706B50ED-1928-4B07-9B05-EC2FF6E10B3F}" sibTransId="{EB7C35C4-3882-4F72-AB33-5113E207E718}"/>
    <dgm:cxn modelId="{5B7485D4-3261-487E-8F3E-EAA81CD65958}" type="presOf" srcId="{C7118399-3B11-4982-9B25-709F8191CCB6}" destId="{90C60423-6339-4A0A-8BB3-CD10B4715088}" srcOrd="0" destOrd="0" presId="urn:microsoft.com/office/officeart/2005/8/layout/hierarchy3"/>
    <dgm:cxn modelId="{9969ED65-E0FA-4971-B650-416D8A74ED32}" type="presOf" srcId="{7C51F224-D909-4FC9-BD8C-DD997560A918}" destId="{9D41F977-4C9A-491D-9B33-8F885C00F944}" srcOrd="0" destOrd="0" presId="urn:microsoft.com/office/officeart/2005/8/layout/hierarchy3"/>
    <dgm:cxn modelId="{8C775269-7DBE-4E52-8089-25ABFCA32AE1}" type="presOf" srcId="{D547E99A-B895-408E-B620-2270194606BA}" destId="{1340C221-D595-4589-9900-C554078A2F09}" srcOrd="0" destOrd="0" presId="urn:microsoft.com/office/officeart/2005/8/layout/hierarchy3"/>
    <dgm:cxn modelId="{7DABA043-4C9E-4BDC-8BF9-36C7E7366530}" srcId="{7F8A39EA-D4E8-4193-8977-F0A9DE3E8C6D}" destId="{7C51F224-D909-4FC9-BD8C-DD997560A918}" srcOrd="0" destOrd="0" parTransId="{6DA40D93-3800-4258-87FC-80C69498735C}" sibTransId="{663BCDBD-FE5A-475F-A250-CB4B796AAB1B}"/>
    <dgm:cxn modelId="{4D3D8A4F-879F-4C93-A875-F0E8322FB063}" srcId="{C7118399-3B11-4982-9B25-709F8191CCB6}" destId="{C9C1E057-859C-4245-9EA8-A9A7C408FBEB}" srcOrd="0" destOrd="0" parTransId="{0E2D3CC1-7578-40DE-BC50-1746B740DC9B}" sibTransId="{EB2F0BEE-D94B-408E-9E43-DE41887543C5}"/>
    <dgm:cxn modelId="{0CC66E76-DE00-4018-B677-CB1138CDD2D0}" srcId="{D6E6852A-FDE7-4601-A091-9482E0AD3453}" destId="{C7118399-3B11-4982-9B25-709F8191CCB6}" srcOrd="1" destOrd="0" parTransId="{1305E38C-FEE5-4C6E-B03B-904A5BE3E0E2}" sibTransId="{96D01530-2D13-4BAC-97B2-D3AD64C1452A}"/>
    <dgm:cxn modelId="{9C5A4FB4-87E7-4469-AEA9-AD76FBE63B3B}" type="presOf" srcId="{7F8A39EA-D4E8-4193-8977-F0A9DE3E8C6D}" destId="{40C5A7EE-AE1F-4B95-B2CF-98E758214100}" srcOrd="0" destOrd="0" presId="urn:microsoft.com/office/officeart/2005/8/layout/hierarchy3"/>
    <dgm:cxn modelId="{741BB2E1-65F6-45BC-9071-2635CA493D9E}" type="presOf" srcId="{6DA40D93-3800-4258-87FC-80C69498735C}" destId="{F0CF1E27-204D-47EE-A334-30A15AD6209F}" srcOrd="0" destOrd="0" presId="urn:microsoft.com/office/officeart/2005/8/layout/hierarchy3"/>
    <dgm:cxn modelId="{94D0E953-601D-4F11-9303-85EC1982E0BA}" type="presOf" srcId="{7F8A39EA-D4E8-4193-8977-F0A9DE3E8C6D}" destId="{0067732B-62E7-4729-9724-D55C139478BD}" srcOrd="1" destOrd="0" presId="urn:microsoft.com/office/officeart/2005/8/layout/hierarchy3"/>
    <dgm:cxn modelId="{65CF1D4E-4826-405E-B452-F17DFA66D32B}" type="presOf" srcId="{C9C1E057-859C-4245-9EA8-A9A7C408FBEB}" destId="{386F67D8-8E9B-459A-B863-5462B3B1657E}" srcOrd="0" destOrd="0" presId="urn:microsoft.com/office/officeart/2005/8/layout/hierarchy3"/>
    <dgm:cxn modelId="{E9382DE2-0C11-410D-91D3-BA9A68284D9C}" type="presParOf" srcId="{6FE66655-54D7-48EE-B9A0-0CD4F4453765}" destId="{6F6A5BC7-EEAF-47D1-8F6C-B60293CB2898}" srcOrd="0" destOrd="0" presId="urn:microsoft.com/office/officeart/2005/8/layout/hierarchy3"/>
    <dgm:cxn modelId="{884E7C6B-6F0E-4A25-85C6-ED4B49AB243F}" type="presParOf" srcId="{6F6A5BC7-EEAF-47D1-8F6C-B60293CB2898}" destId="{BBC4C3BE-6A15-4988-B904-83172A5E19C5}" srcOrd="0" destOrd="0" presId="urn:microsoft.com/office/officeart/2005/8/layout/hierarchy3"/>
    <dgm:cxn modelId="{CF75A103-3E5F-41D3-9FDF-933F7E96E8D1}" type="presParOf" srcId="{BBC4C3BE-6A15-4988-B904-83172A5E19C5}" destId="{40C5A7EE-AE1F-4B95-B2CF-98E758214100}" srcOrd="0" destOrd="0" presId="urn:microsoft.com/office/officeart/2005/8/layout/hierarchy3"/>
    <dgm:cxn modelId="{51777EAE-EB8F-439F-9399-836FC8228D3C}" type="presParOf" srcId="{BBC4C3BE-6A15-4988-B904-83172A5E19C5}" destId="{0067732B-62E7-4729-9724-D55C139478BD}" srcOrd="1" destOrd="0" presId="urn:microsoft.com/office/officeart/2005/8/layout/hierarchy3"/>
    <dgm:cxn modelId="{A647F2B4-1411-4721-8FD1-CF3F4431E565}" type="presParOf" srcId="{6F6A5BC7-EEAF-47D1-8F6C-B60293CB2898}" destId="{E7971B87-B2B6-4353-B02C-38B2DC7E50F4}" srcOrd="1" destOrd="0" presId="urn:microsoft.com/office/officeart/2005/8/layout/hierarchy3"/>
    <dgm:cxn modelId="{17A7DD0F-CA72-4754-94F8-B6BFD61AF70B}" type="presParOf" srcId="{E7971B87-B2B6-4353-B02C-38B2DC7E50F4}" destId="{F0CF1E27-204D-47EE-A334-30A15AD6209F}" srcOrd="0" destOrd="0" presId="urn:microsoft.com/office/officeart/2005/8/layout/hierarchy3"/>
    <dgm:cxn modelId="{B7CAC7EA-B4FB-4BCC-941D-4F6BD1876147}" type="presParOf" srcId="{E7971B87-B2B6-4353-B02C-38B2DC7E50F4}" destId="{9D41F977-4C9A-491D-9B33-8F885C00F944}" srcOrd="1" destOrd="0" presId="urn:microsoft.com/office/officeart/2005/8/layout/hierarchy3"/>
    <dgm:cxn modelId="{88164F8F-0FDF-45A3-894D-4341BE6866E5}" type="presParOf" srcId="{E7971B87-B2B6-4353-B02C-38B2DC7E50F4}" destId="{B462AFE3-D915-46AB-A877-CF81BAA5D6DA}" srcOrd="2" destOrd="0" presId="urn:microsoft.com/office/officeart/2005/8/layout/hierarchy3"/>
    <dgm:cxn modelId="{C6698CE9-4620-40BC-BC34-1C79AADF9058}" type="presParOf" srcId="{E7971B87-B2B6-4353-B02C-38B2DC7E50F4}" destId="{1340C221-D595-4589-9900-C554078A2F09}" srcOrd="3" destOrd="0" presId="urn:microsoft.com/office/officeart/2005/8/layout/hierarchy3"/>
    <dgm:cxn modelId="{BBBE9C6A-C880-4695-83B2-AC73E629A654}" type="presParOf" srcId="{6FE66655-54D7-48EE-B9A0-0CD4F4453765}" destId="{EA4A30E1-74EA-4480-A871-34C2E5D3E93B}" srcOrd="1" destOrd="0" presId="urn:microsoft.com/office/officeart/2005/8/layout/hierarchy3"/>
    <dgm:cxn modelId="{E12A163F-5AA3-4AB7-955A-21322FB331D9}" type="presParOf" srcId="{EA4A30E1-74EA-4480-A871-34C2E5D3E93B}" destId="{819D2856-97D9-4ADA-BA52-01B70D409733}" srcOrd="0" destOrd="0" presId="urn:microsoft.com/office/officeart/2005/8/layout/hierarchy3"/>
    <dgm:cxn modelId="{AB7276C8-B9EB-4E96-A05A-59064F5DE832}" type="presParOf" srcId="{819D2856-97D9-4ADA-BA52-01B70D409733}" destId="{90C60423-6339-4A0A-8BB3-CD10B4715088}" srcOrd="0" destOrd="0" presId="urn:microsoft.com/office/officeart/2005/8/layout/hierarchy3"/>
    <dgm:cxn modelId="{227148B3-B282-4B18-B5F7-116E34B46B33}" type="presParOf" srcId="{819D2856-97D9-4ADA-BA52-01B70D409733}" destId="{D7C6A4BE-DFF9-4C02-A11B-4F19C9489144}" srcOrd="1" destOrd="0" presId="urn:microsoft.com/office/officeart/2005/8/layout/hierarchy3"/>
    <dgm:cxn modelId="{9D44E9DB-1E47-4D4A-B974-E62F34361F27}" type="presParOf" srcId="{EA4A30E1-74EA-4480-A871-34C2E5D3E93B}" destId="{430AB395-DEE1-4FDF-BBC2-200AE43D036E}" srcOrd="1" destOrd="0" presId="urn:microsoft.com/office/officeart/2005/8/layout/hierarchy3"/>
    <dgm:cxn modelId="{A84B658A-066E-461B-8487-EAAF40250DDA}" type="presParOf" srcId="{430AB395-DEE1-4FDF-BBC2-200AE43D036E}" destId="{850AC410-2833-4BD7-8BC4-2E1033C9326E}" srcOrd="0" destOrd="0" presId="urn:microsoft.com/office/officeart/2005/8/layout/hierarchy3"/>
    <dgm:cxn modelId="{EA241638-DDE0-4542-99B2-3E1D86F72001}" type="presParOf" srcId="{430AB395-DEE1-4FDF-BBC2-200AE43D036E}" destId="{386F67D8-8E9B-459A-B863-5462B3B1657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88F262-8686-4C88-8FCA-D0C60FBDCB77}" type="doc">
      <dgm:prSet loTypeId="urn:microsoft.com/office/officeart/2009/3/layout/OpposingIdeas" loCatId="relationship" qsTypeId="urn:microsoft.com/office/officeart/2005/8/quickstyle/simple3" qsCatId="simple" csTypeId="urn:microsoft.com/office/officeart/2005/8/colors/accent1_2" csCatId="accent1" phldr="1"/>
      <dgm:spPr/>
      <dgm:t>
        <a:bodyPr/>
        <a:lstStyle/>
        <a:p>
          <a:endParaRPr lang="en-GB"/>
        </a:p>
      </dgm:t>
    </dgm:pt>
    <dgm:pt modelId="{083E7660-0B4F-42D4-A1B6-D90619DF28A1}">
      <dgm:prSet phldrT="[Text]" custT="1"/>
      <dgm:spPr/>
      <dgm:t>
        <a:bodyPr/>
        <a:lstStyle/>
        <a:p>
          <a:r>
            <a:rPr lang="it-IT" sz="3600" dirty="0" smtClean="0">
              <a:solidFill>
                <a:schemeClr val="accent3">
                  <a:lumMod val="10000"/>
                </a:schemeClr>
              </a:solidFill>
              <a:latin typeface="Garamond" panose="02020404030301010803" pitchFamily="18" charset="0"/>
            </a:rPr>
            <a:t>BENEFITS</a:t>
          </a:r>
          <a:endParaRPr lang="en-GB" sz="3600" dirty="0">
            <a:solidFill>
              <a:schemeClr val="accent3">
                <a:lumMod val="10000"/>
              </a:schemeClr>
            </a:solidFill>
            <a:latin typeface="Garamond" panose="02020404030301010803" pitchFamily="18" charset="0"/>
          </a:endParaRPr>
        </a:p>
      </dgm:t>
    </dgm:pt>
    <dgm:pt modelId="{022FAD1E-B0A3-415B-B9DC-973B94A64437}" type="parTrans" cxnId="{4CB311DB-9750-4B6D-A492-22CBA679CCDC}">
      <dgm:prSet/>
      <dgm:spPr/>
      <dgm:t>
        <a:bodyPr/>
        <a:lstStyle/>
        <a:p>
          <a:endParaRPr lang="en-GB" sz="2000">
            <a:solidFill>
              <a:schemeClr val="accent3">
                <a:lumMod val="10000"/>
              </a:schemeClr>
            </a:solidFill>
            <a:latin typeface="Garamond" panose="02020404030301010803" pitchFamily="18" charset="0"/>
          </a:endParaRPr>
        </a:p>
      </dgm:t>
    </dgm:pt>
    <dgm:pt modelId="{123EFF67-4651-4CEC-A432-200DE40BDE89}" type="sibTrans" cxnId="{4CB311DB-9750-4B6D-A492-22CBA679CCDC}">
      <dgm:prSet/>
      <dgm:spPr/>
      <dgm:t>
        <a:bodyPr/>
        <a:lstStyle/>
        <a:p>
          <a:endParaRPr lang="en-GB" sz="2000">
            <a:solidFill>
              <a:schemeClr val="accent3">
                <a:lumMod val="10000"/>
              </a:schemeClr>
            </a:solidFill>
            <a:latin typeface="Garamond" panose="02020404030301010803" pitchFamily="18" charset="0"/>
          </a:endParaRPr>
        </a:p>
      </dgm:t>
    </dgm:pt>
    <dgm:pt modelId="{C8610E1E-2F56-4226-8E63-81B34D6DA77B}">
      <dgm:prSet phldrT="[Text]" custT="1"/>
      <dgm:spPr/>
      <dgm:t>
        <a:bodyPr/>
        <a:lstStyle/>
        <a:p>
          <a:r>
            <a:rPr lang="en-GB" sz="2400" dirty="0" smtClean="0">
              <a:solidFill>
                <a:schemeClr val="accent3">
                  <a:lumMod val="10000"/>
                </a:schemeClr>
              </a:solidFill>
              <a:latin typeface="Garamond" panose="02020404030301010803" pitchFamily="18" charset="0"/>
            </a:rPr>
            <a:t>Consideration of risks including interest rates, equity prices, currency rates and commodity prices</a:t>
          </a:r>
        </a:p>
        <a:p>
          <a:endParaRPr lang="it-IT" sz="1050" dirty="0" smtClean="0">
            <a:solidFill>
              <a:schemeClr val="accent3">
                <a:lumMod val="10000"/>
              </a:schemeClr>
            </a:solidFill>
            <a:latin typeface="Garamond" panose="02020404030301010803" pitchFamily="18" charset="0"/>
          </a:endParaRPr>
        </a:p>
        <a:p>
          <a:r>
            <a:rPr lang="it-IT" sz="2400" dirty="0" smtClean="0">
              <a:solidFill>
                <a:schemeClr val="accent3">
                  <a:lumMod val="10000"/>
                </a:schemeClr>
              </a:solidFill>
              <a:latin typeface="Garamond" panose="02020404030301010803" pitchFamily="18" charset="0"/>
            </a:rPr>
            <a:t>Easy comparison</a:t>
          </a:r>
        </a:p>
        <a:p>
          <a:endParaRPr lang="it-IT" sz="1050" dirty="0" smtClean="0">
            <a:solidFill>
              <a:schemeClr val="accent3">
                <a:lumMod val="10000"/>
              </a:schemeClr>
            </a:solidFill>
            <a:latin typeface="Garamond" panose="02020404030301010803" pitchFamily="18" charset="0"/>
          </a:endParaRPr>
        </a:p>
        <a:p>
          <a:r>
            <a:rPr lang="it-IT" sz="2400" dirty="0" smtClean="0">
              <a:solidFill>
                <a:schemeClr val="accent3">
                  <a:lumMod val="10000"/>
                </a:schemeClr>
              </a:solidFill>
              <a:latin typeface="Garamond" panose="02020404030301010803" pitchFamily="18" charset="0"/>
            </a:rPr>
            <a:t>Estimation of aggregate risk</a:t>
          </a:r>
        </a:p>
        <a:p>
          <a:endParaRPr lang="it-IT" sz="1050" dirty="0" smtClean="0">
            <a:solidFill>
              <a:schemeClr val="accent3">
                <a:lumMod val="10000"/>
              </a:schemeClr>
            </a:solidFill>
            <a:latin typeface="Garamond" panose="02020404030301010803" pitchFamily="18" charset="0"/>
          </a:endParaRPr>
        </a:p>
        <a:p>
          <a:r>
            <a:rPr lang="it-IT" sz="2400" dirty="0" smtClean="0">
              <a:solidFill>
                <a:schemeClr val="accent3">
                  <a:lumMod val="10000"/>
                </a:schemeClr>
              </a:solidFill>
              <a:latin typeface="Garamond" panose="02020404030301010803" pitchFamily="18" charset="0"/>
            </a:rPr>
            <a:t>Consideration of risk reduction due to diversification</a:t>
          </a:r>
          <a:endParaRPr lang="en-GB" sz="2400" dirty="0">
            <a:solidFill>
              <a:schemeClr val="accent3">
                <a:lumMod val="10000"/>
              </a:schemeClr>
            </a:solidFill>
            <a:latin typeface="Garamond" panose="02020404030301010803" pitchFamily="18" charset="0"/>
          </a:endParaRPr>
        </a:p>
      </dgm:t>
    </dgm:pt>
    <dgm:pt modelId="{CC4AC3F6-FD6A-414D-BD4B-0B144A1C12DA}" type="parTrans" cxnId="{C66DE0EE-EB08-45B4-A883-BCCDD3756206}">
      <dgm:prSet/>
      <dgm:spPr/>
      <dgm:t>
        <a:bodyPr/>
        <a:lstStyle/>
        <a:p>
          <a:endParaRPr lang="en-GB" sz="2000">
            <a:solidFill>
              <a:schemeClr val="accent3">
                <a:lumMod val="10000"/>
              </a:schemeClr>
            </a:solidFill>
            <a:latin typeface="Garamond" panose="02020404030301010803" pitchFamily="18" charset="0"/>
          </a:endParaRPr>
        </a:p>
      </dgm:t>
    </dgm:pt>
    <dgm:pt modelId="{7A09ABAA-0A64-4EE3-9410-D039284888FC}" type="sibTrans" cxnId="{C66DE0EE-EB08-45B4-A883-BCCDD3756206}">
      <dgm:prSet/>
      <dgm:spPr/>
      <dgm:t>
        <a:bodyPr/>
        <a:lstStyle/>
        <a:p>
          <a:endParaRPr lang="en-GB" sz="2000">
            <a:solidFill>
              <a:schemeClr val="accent3">
                <a:lumMod val="10000"/>
              </a:schemeClr>
            </a:solidFill>
            <a:latin typeface="Garamond" panose="02020404030301010803" pitchFamily="18" charset="0"/>
          </a:endParaRPr>
        </a:p>
      </dgm:t>
    </dgm:pt>
    <dgm:pt modelId="{0306FC48-EF01-453E-B6C4-F64818630418}">
      <dgm:prSet phldrT="[Text]" custT="1"/>
      <dgm:spPr/>
      <dgm:t>
        <a:bodyPr/>
        <a:lstStyle/>
        <a:p>
          <a:r>
            <a:rPr lang="it-IT" sz="3600" dirty="0" smtClean="0">
              <a:solidFill>
                <a:schemeClr val="accent3">
                  <a:lumMod val="10000"/>
                </a:schemeClr>
              </a:solidFill>
              <a:latin typeface="Garamond" panose="02020404030301010803" pitchFamily="18" charset="0"/>
            </a:rPr>
            <a:t>LIMITS</a:t>
          </a:r>
          <a:endParaRPr lang="en-GB" sz="3600" dirty="0">
            <a:solidFill>
              <a:schemeClr val="accent3">
                <a:lumMod val="10000"/>
              </a:schemeClr>
            </a:solidFill>
            <a:latin typeface="Garamond" panose="02020404030301010803" pitchFamily="18" charset="0"/>
          </a:endParaRPr>
        </a:p>
      </dgm:t>
    </dgm:pt>
    <dgm:pt modelId="{E509027C-1FC3-45E1-A487-4D7A5E3F8F81}" type="parTrans" cxnId="{ABB13498-1F44-407C-8E53-70AF42C46B48}">
      <dgm:prSet/>
      <dgm:spPr/>
      <dgm:t>
        <a:bodyPr/>
        <a:lstStyle/>
        <a:p>
          <a:endParaRPr lang="en-GB" sz="2000">
            <a:solidFill>
              <a:schemeClr val="accent3">
                <a:lumMod val="10000"/>
              </a:schemeClr>
            </a:solidFill>
            <a:latin typeface="Garamond" panose="02020404030301010803" pitchFamily="18" charset="0"/>
          </a:endParaRPr>
        </a:p>
      </dgm:t>
    </dgm:pt>
    <dgm:pt modelId="{5CAAFC04-BB6B-4005-B5A6-2F364C82D8DC}" type="sibTrans" cxnId="{ABB13498-1F44-407C-8E53-70AF42C46B48}">
      <dgm:prSet/>
      <dgm:spPr/>
      <dgm:t>
        <a:bodyPr/>
        <a:lstStyle/>
        <a:p>
          <a:endParaRPr lang="en-GB" sz="2000">
            <a:solidFill>
              <a:schemeClr val="accent3">
                <a:lumMod val="10000"/>
              </a:schemeClr>
            </a:solidFill>
            <a:latin typeface="Garamond" panose="02020404030301010803" pitchFamily="18" charset="0"/>
          </a:endParaRPr>
        </a:p>
      </dgm:t>
    </dgm:pt>
    <dgm:pt modelId="{AC378D36-A1AA-44FD-A1EA-E688E9BB9249}">
      <dgm:prSet phldrT="[Text]" custT="1"/>
      <dgm:spPr/>
      <dgm:t>
        <a:bodyPr/>
        <a:lstStyle/>
        <a:p>
          <a:r>
            <a:rPr lang="en-GB" sz="2400" dirty="0" smtClean="0">
              <a:solidFill>
                <a:schemeClr val="accent3">
                  <a:lumMod val="10000"/>
                </a:schemeClr>
              </a:solidFill>
              <a:latin typeface="Garamond" panose="02020404030301010803" pitchFamily="18" charset="0"/>
            </a:rPr>
            <a:t>Previous moves may not produce accurate predictions of all future market moves</a:t>
          </a:r>
        </a:p>
        <a:p>
          <a:endParaRPr lang="it-IT" sz="2400" dirty="0" smtClean="0">
            <a:solidFill>
              <a:schemeClr val="accent3">
                <a:lumMod val="10000"/>
              </a:schemeClr>
            </a:solidFill>
            <a:latin typeface="Garamond" panose="02020404030301010803" pitchFamily="18" charset="0"/>
          </a:endParaRPr>
        </a:p>
        <a:p>
          <a:r>
            <a:rPr lang="it-IT" sz="2400" dirty="0" smtClean="0">
              <a:solidFill>
                <a:schemeClr val="accent3">
                  <a:lumMod val="10000"/>
                </a:schemeClr>
              </a:solidFill>
              <a:latin typeface="Garamond" panose="02020404030301010803" pitchFamily="18" charset="0"/>
            </a:rPr>
            <a:t>No consideration of relative liquidity of different risk positions</a:t>
          </a:r>
        </a:p>
        <a:p>
          <a:endParaRPr lang="it-IT" sz="2400" dirty="0" smtClean="0">
            <a:solidFill>
              <a:schemeClr val="accent3">
                <a:lumMod val="10000"/>
              </a:schemeClr>
            </a:solidFill>
            <a:latin typeface="Garamond" panose="02020404030301010803" pitchFamily="18" charset="0"/>
          </a:endParaRPr>
        </a:p>
        <a:p>
          <a:r>
            <a:rPr lang="en-US" sz="2400" dirty="0" smtClean="0">
              <a:solidFill>
                <a:schemeClr val="accent3">
                  <a:lumMod val="10000"/>
                </a:schemeClr>
              </a:solidFill>
              <a:latin typeface="Garamond" panose="02020404030301010803" pitchFamily="18" charset="0"/>
            </a:rPr>
            <a:t>Trading gains/losses due to market movements may differ from the model</a:t>
          </a:r>
          <a:endParaRPr lang="en-GB" sz="2400" dirty="0">
            <a:solidFill>
              <a:schemeClr val="accent3">
                <a:lumMod val="10000"/>
              </a:schemeClr>
            </a:solidFill>
            <a:latin typeface="Garamond" panose="02020404030301010803" pitchFamily="18" charset="0"/>
          </a:endParaRPr>
        </a:p>
      </dgm:t>
    </dgm:pt>
    <dgm:pt modelId="{EE9230E4-FD1B-4E9B-8C87-4BD60FC709BD}" type="parTrans" cxnId="{BE987644-8AFE-4512-8F6A-0A4272243071}">
      <dgm:prSet/>
      <dgm:spPr/>
      <dgm:t>
        <a:bodyPr/>
        <a:lstStyle/>
        <a:p>
          <a:endParaRPr lang="en-GB" sz="2000">
            <a:solidFill>
              <a:schemeClr val="accent3">
                <a:lumMod val="10000"/>
              </a:schemeClr>
            </a:solidFill>
            <a:latin typeface="Garamond" panose="02020404030301010803" pitchFamily="18" charset="0"/>
          </a:endParaRPr>
        </a:p>
      </dgm:t>
    </dgm:pt>
    <dgm:pt modelId="{B9200DBF-7F0F-439A-A1F3-AF5C47C160AB}" type="sibTrans" cxnId="{BE987644-8AFE-4512-8F6A-0A4272243071}">
      <dgm:prSet/>
      <dgm:spPr/>
      <dgm:t>
        <a:bodyPr/>
        <a:lstStyle/>
        <a:p>
          <a:endParaRPr lang="en-GB" sz="2000">
            <a:solidFill>
              <a:schemeClr val="accent3">
                <a:lumMod val="10000"/>
              </a:schemeClr>
            </a:solidFill>
            <a:latin typeface="Garamond" panose="02020404030301010803" pitchFamily="18" charset="0"/>
          </a:endParaRPr>
        </a:p>
      </dgm:t>
    </dgm:pt>
    <dgm:pt modelId="{395FC5FE-F96B-4766-A24E-BC2985402D35}" type="pres">
      <dgm:prSet presAssocID="{5A88F262-8686-4C88-8FCA-D0C60FBDCB77}" presName="Name0" presStyleCnt="0">
        <dgm:presLayoutVars>
          <dgm:chMax val="2"/>
          <dgm:dir/>
          <dgm:animOne val="branch"/>
          <dgm:animLvl val="lvl"/>
          <dgm:resizeHandles val="exact"/>
        </dgm:presLayoutVars>
      </dgm:prSet>
      <dgm:spPr/>
      <dgm:t>
        <a:bodyPr/>
        <a:lstStyle/>
        <a:p>
          <a:endParaRPr lang="en-GB"/>
        </a:p>
      </dgm:t>
    </dgm:pt>
    <dgm:pt modelId="{63782044-8AB4-4743-9993-23AC891C2231}" type="pres">
      <dgm:prSet presAssocID="{5A88F262-8686-4C88-8FCA-D0C60FBDCB77}" presName="Background" presStyleLbl="node1" presStyleIdx="0" presStyleCnt="1"/>
      <dgm:spPr>
        <a:noFill/>
        <a:ln>
          <a:solidFill>
            <a:schemeClr val="accent1"/>
          </a:solidFill>
        </a:ln>
      </dgm:spPr>
    </dgm:pt>
    <dgm:pt modelId="{C0088A50-EA8A-4C96-BA80-A20D4DF0CBE5}" type="pres">
      <dgm:prSet presAssocID="{5A88F262-8686-4C88-8FCA-D0C60FBDCB77}" presName="Divider" presStyleLbl="callout" presStyleIdx="0" presStyleCnt="1"/>
      <dgm:spPr/>
    </dgm:pt>
    <dgm:pt modelId="{594BA1C8-378F-42CE-9A53-8015FA11D7CB}" type="pres">
      <dgm:prSet presAssocID="{5A88F262-8686-4C88-8FCA-D0C60FBDCB77}" presName="ChildText1" presStyleLbl="revTx" presStyleIdx="0" presStyleCnt="0">
        <dgm:presLayoutVars>
          <dgm:chMax val="0"/>
          <dgm:chPref val="0"/>
          <dgm:bulletEnabled val="1"/>
        </dgm:presLayoutVars>
      </dgm:prSet>
      <dgm:spPr/>
      <dgm:t>
        <a:bodyPr/>
        <a:lstStyle/>
        <a:p>
          <a:endParaRPr lang="en-GB"/>
        </a:p>
      </dgm:t>
    </dgm:pt>
    <dgm:pt modelId="{8284E1B0-FE0E-4824-8DFC-260D74E8E5CE}" type="pres">
      <dgm:prSet presAssocID="{5A88F262-8686-4C88-8FCA-D0C60FBDCB77}" presName="ChildText2" presStyleLbl="revTx" presStyleIdx="0" presStyleCnt="0">
        <dgm:presLayoutVars>
          <dgm:chMax val="0"/>
          <dgm:chPref val="0"/>
          <dgm:bulletEnabled val="1"/>
        </dgm:presLayoutVars>
      </dgm:prSet>
      <dgm:spPr/>
      <dgm:t>
        <a:bodyPr/>
        <a:lstStyle/>
        <a:p>
          <a:endParaRPr lang="en-GB"/>
        </a:p>
      </dgm:t>
    </dgm:pt>
    <dgm:pt modelId="{C738F5E1-0E21-4687-AC81-D717BAD2EDCF}" type="pres">
      <dgm:prSet presAssocID="{5A88F262-8686-4C88-8FCA-D0C60FBDCB77}" presName="ParentText1" presStyleLbl="revTx" presStyleIdx="0" presStyleCnt="0">
        <dgm:presLayoutVars>
          <dgm:chMax val="1"/>
          <dgm:chPref val="1"/>
        </dgm:presLayoutVars>
      </dgm:prSet>
      <dgm:spPr/>
      <dgm:t>
        <a:bodyPr/>
        <a:lstStyle/>
        <a:p>
          <a:endParaRPr lang="en-GB"/>
        </a:p>
      </dgm:t>
    </dgm:pt>
    <dgm:pt modelId="{2940E399-E650-4B4E-A946-B4C629860E0A}" type="pres">
      <dgm:prSet presAssocID="{5A88F262-8686-4C88-8FCA-D0C60FBDCB77}" presName="ParentShape1" presStyleLbl="alignImgPlace1" presStyleIdx="0" presStyleCnt="2">
        <dgm:presLayoutVars/>
      </dgm:prSet>
      <dgm:spPr/>
      <dgm:t>
        <a:bodyPr/>
        <a:lstStyle/>
        <a:p>
          <a:endParaRPr lang="en-GB"/>
        </a:p>
      </dgm:t>
    </dgm:pt>
    <dgm:pt modelId="{5CA12789-1117-4523-BD66-95E899A376E7}" type="pres">
      <dgm:prSet presAssocID="{5A88F262-8686-4C88-8FCA-D0C60FBDCB77}" presName="ParentText2" presStyleLbl="revTx" presStyleIdx="0" presStyleCnt="0">
        <dgm:presLayoutVars>
          <dgm:chMax val="1"/>
          <dgm:chPref val="1"/>
        </dgm:presLayoutVars>
      </dgm:prSet>
      <dgm:spPr/>
      <dgm:t>
        <a:bodyPr/>
        <a:lstStyle/>
        <a:p>
          <a:endParaRPr lang="en-GB"/>
        </a:p>
      </dgm:t>
    </dgm:pt>
    <dgm:pt modelId="{47A78559-79E4-464A-A1E2-36BA9DED0242}" type="pres">
      <dgm:prSet presAssocID="{5A88F262-8686-4C88-8FCA-D0C60FBDCB77}" presName="ParentShape2" presStyleLbl="alignImgPlace1" presStyleIdx="1" presStyleCnt="2">
        <dgm:presLayoutVars/>
      </dgm:prSet>
      <dgm:spPr/>
      <dgm:t>
        <a:bodyPr/>
        <a:lstStyle/>
        <a:p>
          <a:endParaRPr lang="en-GB"/>
        </a:p>
      </dgm:t>
    </dgm:pt>
  </dgm:ptLst>
  <dgm:cxnLst>
    <dgm:cxn modelId="{BE987644-8AFE-4512-8F6A-0A4272243071}" srcId="{0306FC48-EF01-453E-B6C4-F64818630418}" destId="{AC378D36-A1AA-44FD-A1EA-E688E9BB9249}" srcOrd="0" destOrd="0" parTransId="{EE9230E4-FD1B-4E9B-8C87-4BD60FC709BD}" sibTransId="{B9200DBF-7F0F-439A-A1F3-AF5C47C160AB}"/>
    <dgm:cxn modelId="{C66DE0EE-EB08-45B4-A883-BCCDD3756206}" srcId="{083E7660-0B4F-42D4-A1B6-D90619DF28A1}" destId="{C8610E1E-2F56-4226-8E63-81B34D6DA77B}" srcOrd="0" destOrd="0" parTransId="{CC4AC3F6-FD6A-414D-BD4B-0B144A1C12DA}" sibTransId="{7A09ABAA-0A64-4EE3-9410-D039284888FC}"/>
    <dgm:cxn modelId="{2D7AC123-514E-41F1-B4B8-A53F93AC8BE0}" type="presOf" srcId="{C8610E1E-2F56-4226-8E63-81B34D6DA77B}" destId="{594BA1C8-378F-42CE-9A53-8015FA11D7CB}" srcOrd="0" destOrd="0" presId="urn:microsoft.com/office/officeart/2009/3/layout/OpposingIdeas"/>
    <dgm:cxn modelId="{E0C6B541-BF12-4848-9804-741CF62F142F}" type="presOf" srcId="{AC378D36-A1AA-44FD-A1EA-E688E9BB9249}" destId="{8284E1B0-FE0E-4824-8DFC-260D74E8E5CE}" srcOrd="0" destOrd="0" presId="urn:microsoft.com/office/officeart/2009/3/layout/OpposingIdeas"/>
    <dgm:cxn modelId="{17F8D355-9296-4DDF-827E-50F7FC292A0A}" type="presOf" srcId="{083E7660-0B4F-42D4-A1B6-D90619DF28A1}" destId="{2940E399-E650-4B4E-A946-B4C629860E0A}" srcOrd="1" destOrd="0" presId="urn:microsoft.com/office/officeart/2009/3/layout/OpposingIdeas"/>
    <dgm:cxn modelId="{A1A493ED-1F04-4D54-9C42-EDD0D3DBBD40}" type="presOf" srcId="{5A88F262-8686-4C88-8FCA-D0C60FBDCB77}" destId="{395FC5FE-F96B-4766-A24E-BC2985402D35}" srcOrd="0" destOrd="0" presId="urn:microsoft.com/office/officeart/2009/3/layout/OpposingIdeas"/>
    <dgm:cxn modelId="{4CB311DB-9750-4B6D-A492-22CBA679CCDC}" srcId="{5A88F262-8686-4C88-8FCA-D0C60FBDCB77}" destId="{083E7660-0B4F-42D4-A1B6-D90619DF28A1}" srcOrd="0" destOrd="0" parTransId="{022FAD1E-B0A3-415B-B9DC-973B94A64437}" sibTransId="{123EFF67-4651-4CEC-A432-200DE40BDE89}"/>
    <dgm:cxn modelId="{B24FEF14-C429-49DB-9345-52CB59FF2CDD}" type="presOf" srcId="{0306FC48-EF01-453E-B6C4-F64818630418}" destId="{47A78559-79E4-464A-A1E2-36BA9DED0242}" srcOrd="1" destOrd="0" presId="urn:microsoft.com/office/officeart/2009/3/layout/OpposingIdeas"/>
    <dgm:cxn modelId="{627309DA-E3FD-4418-846C-3C4A0495EFE8}" type="presOf" srcId="{0306FC48-EF01-453E-B6C4-F64818630418}" destId="{5CA12789-1117-4523-BD66-95E899A376E7}" srcOrd="0" destOrd="0" presId="urn:microsoft.com/office/officeart/2009/3/layout/OpposingIdeas"/>
    <dgm:cxn modelId="{ABB13498-1F44-407C-8E53-70AF42C46B48}" srcId="{5A88F262-8686-4C88-8FCA-D0C60FBDCB77}" destId="{0306FC48-EF01-453E-B6C4-F64818630418}" srcOrd="1" destOrd="0" parTransId="{E509027C-1FC3-45E1-A487-4D7A5E3F8F81}" sibTransId="{5CAAFC04-BB6B-4005-B5A6-2F364C82D8DC}"/>
    <dgm:cxn modelId="{2990AA88-E150-49C8-B4E2-0BF98B3D7815}" type="presOf" srcId="{083E7660-0B4F-42D4-A1B6-D90619DF28A1}" destId="{C738F5E1-0E21-4687-AC81-D717BAD2EDCF}" srcOrd="0" destOrd="0" presId="urn:microsoft.com/office/officeart/2009/3/layout/OpposingIdeas"/>
    <dgm:cxn modelId="{7474CE0F-D6A6-4C7A-8F56-82CFAAF91771}" type="presParOf" srcId="{395FC5FE-F96B-4766-A24E-BC2985402D35}" destId="{63782044-8AB4-4743-9993-23AC891C2231}" srcOrd="0" destOrd="0" presId="urn:microsoft.com/office/officeart/2009/3/layout/OpposingIdeas"/>
    <dgm:cxn modelId="{1FA161A0-F08B-4EF8-8DD3-A9A15224F93B}" type="presParOf" srcId="{395FC5FE-F96B-4766-A24E-BC2985402D35}" destId="{C0088A50-EA8A-4C96-BA80-A20D4DF0CBE5}" srcOrd="1" destOrd="0" presId="urn:microsoft.com/office/officeart/2009/3/layout/OpposingIdeas"/>
    <dgm:cxn modelId="{5A09FE60-3F20-4C70-B046-279DB124A928}" type="presParOf" srcId="{395FC5FE-F96B-4766-A24E-BC2985402D35}" destId="{594BA1C8-378F-42CE-9A53-8015FA11D7CB}" srcOrd="2" destOrd="0" presId="urn:microsoft.com/office/officeart/2009/3/layout/OpposingIdeas"/>
    <dgm:cxn modelId="{7340DC1A-FAA2-453E-B4C6-B518E0C17315}" type="presParOf" srcId="{395FC5FE-F96B-4766-A24E-BC2985402D35}" destId="{8284E1B0-FE0E-4824-8DFC-260D74E8E5CE}" srcOrd="3" destOrd="0" presId="urn:microsoft.com/office/officeart/2009/3/layout/OpposingIdeas"/>
    <dgm:cxn modelId="{113213F1-F861-4230-B05F-57460E2710FA}" type="presParOf" srcId="{395FC5FE-F96B-4766-A24E-BC2985402D35}" destId="{C738F5E1-0E21-4687-AC81-D717BAD2EDCF}" srcOrd="4" destOrd="0" presId="urn:microsoft.com/office/officeart/2009/3/layout/OpposingIdeas"/>
    <dgm:cxn modelId="{CCA10F33-9518-4A52-9CE5-6248420A61E8}" type="presParOf" srcId="{395FC5FE-F96B-4766-A24E-BC2985402D35}" destId="{2940E399-E650-4B4E-A946-B4C629860E0A}" srcOrd="5" destOrd="0" presId="urn:microsoft.com/office/officeart/2009/3/layout/OpposingIdeas"/>
    <dgm:cxn modelId="{957B986D-FB25-4FCE-82E5-49988ADE189F}" type="presParOf" srcId="{395FC5FE-F96B-4766-A24E-BC2985402D35}" destId="{5CA12789-1117-4523-BD66-95E899A376E7}" srcOrd="6" destOrd="0" presId="urn:microsoft.com/office/officeart/2009/3/layout/OpposingIdeas"/>
    <dgm:cxn modelId="{FD99C9BB-A9A8-449D-B1DC-82C1D743FBFD}" type="presParOf" srcId="{395FC5FE-F96B-4766-A24E-BC2985402D35}" destId="{47A78559-79E4-464A-A1E2-36BA9DED0242}" srcOrd="7" destOrd="0" presId="urn:microsoft.com/office/officeart/2009/3/layout/OpposingIdea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42128D-4A78-491F-9670-D1651C751D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72E0754-963A-4827-86A8-19967EEBEB59}">
      <dgm:prSet phldrT="[Text]" custT="1"/>
      <dgm:spPr/>
      <dgm:t>
        <a:bodyPr/>
        <a:lstStyle/>
        <a:p>
          <a:r>
            <a:rPr lang="it-IT" sz="3400" dirty="0" smtClean="0">
              <a:solidFill>
                <a:schemeClr val="accent3">
                  <a:lumMod val="10000"/>
                </a:schemeClr>
              </a:solidFill>
              <a:latin typeface="Garamond" panose="02020404030301010803" pitchFamily="18" charset="0"/>
            </a:rPr>
            <a:t>Sensitivity analysis</a:t>
          </a:r>
          <a:endParaRPr lang="en-GB" sz="3400" dirty="0">
            <a:solidFill>
              <a:schemeClr val="accent3">
                <a:lumMod val="10000"/>
              </a:schemeClr>
            </a:solidFill>
            <a:latin typeface="Garamond" panose="02020404030301010803" pitchFamily="18" charset="0"/>
          </a:endParaRPr>
        </a:p>
      </dgm:t>
    </dgm:pt>
    <dgm:pt modelId="{53728DAD-88B2-44AB-992C-3407FCEFCE60}" type="parTrans" cxnId="{0BD22B03-EE86-49B8-9135-3664D08A9187}">
      <dgm:prSet/>
      <dgm:spPr/>
      <dgm:t>
        <a:bodyPr/>
        <a:lstStyle/>
        <a:p>
          <a:endParaRPr lang="en-GB">
            <a:solidFill>
              <a:schemeClr val="accent3">
                <a:lumMod val="10000"/>
              </a:schemeClr>
            </a:solidFill>
            <a:latin typeface="Garamond" panose="02020404030301010803" pitchFamily="18" charset="0"/>
          </a:endParaRPr>
        </a:p>
      </dgm:t>
    </dgm:pt>
    <dgm:pt modelId="{59F9FFD2-5003-477A-8B7A-2020DF6BB4E2}" type="sibTrans" cxnId="{0BD22B03-EE86-49B8-9135-3664D08A9187}">
      <dgm:prSet/>
      <dgm:spPr/>
      <dgm:t>
        <a:bodyPr/>
        <a:lstStyle/>
        <a:p>
          <a:endParaRPr lang="en-GB">
            <a:solidFill>
              <a:schemeClr val="accent3">
                <a:lumMod val="10000"/>
              </a:schemeClr>
            </a:solidFill>
            <a:latin typeface="Garamond" panose="02020404030301010803" pitchFamily="18" charset="0"/>
          </a:endParaRPr>
        </a:p>
      </dgm:t>
    </dgm:pt>
    <dgm:pt modelId="{590403FC-532E-4225-B507-E641F3E0CAF6}">
      <dgm:prSet phldrT="[Text]"/>
      <dgm:spPr/>
      <dgm:t>
        <a:bodyPr/>
        <a:lstStyle/>
        <a:p>
          <a:r>
            <a:rPr lang="en-GB" dirty="0" smtClean="0">
              <a:solidFill>
                <a:schemeClr val="accent3">
                  <a:lumMod val="10000"/>
                </a:schemeClr>
              </a:solidFill>
              <a:latin typeface="Garamond" panose="02020404030301010803" pitchFamily="18" charset="0"/>
            </a:rPr>
            <a:t>Used to quantify the impact of a market move in a single risk factor across all position or the impact of the default of a single corporate entity</a:t>
          </a:r>
          <a:endParaRPr lang="en-GB" dirty="0">
            <a:solidFill>
              <a:schemeClr val="accent3">
                <a:lumMod val="10000"/>
              </a:schemeClr>
            </a:solidFill>
            <a:latin typeface="Garamond" panose="02020404030301010803" pitchFamily="18" charset="0"/>
          </a:endParaRPr>
        </a:p>
      </dgm:t>
    </dgm:pt>
    <dgm:pt modelId="{01885D84-064B-4A4D-B282-A08042075E58}" type="parTrans" cxnId="{A5D1B17D-0332-4231-B1E1-36C1C87476F5}">
      <dgm:prSet/>
      <dgm:spPr/>
      <dgm:t>
        <a:bodyPr/>
        <a:lstStyle/>
        <a:p>
          <a:endParaRPr lang="en-GB">
            <a:solidFill>
              <a:schemeClr val="accent3">
                <a:lumMod val="10000"/>
              </a:schemeClr>
            </a:solidFill>
            <a:latin typeface="Garamond" panose="02020404030301010803" pitchFamily="18" charset="0"/>
          </a:endParaRPr>
        </a:p>
      </dgm:t>
    </dgm:pt>
    <dgm:pt modelId="{165FAED0-F0C4-4365-90C9-5751B4B5489F}" type="sibTrans" cxnId="{A5D1B17D-0332-4231-B1E1-36C1C87476F5}">
      <dgm:prSet/>
      <dgm:spPr/>
      <dgm:t>
        <a:bodyPr/>
        <a:lstStyle/>
        <a:p>
          <a:endParaRPr lang="en-GB">
            <a:solidFill>
              <a:schemeClr val="accent3">
                <a:lumMod val="10000"/>
              </a:schemeClr>
            </a:solidFill>
            <a:latin typeface="Garamond" panose="02020404030301010803" pitchFamily="18" charset="0"/>
          </a:endParaRPr>
        </a:p>
      </dgm:t>
    </dgm:pt>
    <dgm:pt modelId="{85C599B1-EDCA-4265-9324-AB90FD2C4135}">
      <dgm:prSet phldrT="[Text]" custT="1"/>
      <dgm:spPr/>
      <dgm:t>
        <a:bodyPr/>
        <a:lstStyle/>
        <a:p>
          <a:r>
            <a:rPr lang="it-IT" sz="3400" dirty="0" smtClean="0">
              <a:solidFill>
                <a:schemeClr val="accent3">
                  <a:lumMod val="10000"/>
                </a:schemeClr>
              </a:solidFill>
              <a:latin typeface="Garamond" panose="02020404030301010803" pitchFamily="18" charset="0"/>
            </a:rPr>
            <a:t>Scenario analysis</a:t>
          </a:r>
          <a:endParaRPr lang="en-GB" sz="3400" dirty="0">
            <a:solidFill>
              <a:schemeClr val="accent3">
                <a:lumMod val="10000"/>
              </a:schemeClr>
            </a:solidFill>
            <a:latin typeface="Garamond" panose="02020404030301010803" pitchFamily="18" charset="0"/>
          </a:endParaRPr>
        </a:p>
      </dgm:t>
    </dgm:pt>
    <dgm:pt modelId="{3CCDF042-3E4F-4285-B5FB-4EFCC4A56BFC}" type="parTrans" cxnId="{9F8C23C2-7E7B-49E9-80D0-AFF4C416C07A}">
      <dgm:prSet/>
      <dgm:spPr/>
      <dgm:t>
        <a:bodyPr/>
        <a:lstStyle/>
        <a:p>
          <a:endParaRPr lang="en-GB">
            <a:solidFill>
              <a:schemeClr val="accent3">
                <a:lumMod val="10000"/>
              </a:schemeClr>
            </a:solidFill>
            <a:latin typeface="Garamond" panose="02020404030301010803" pitchFamily="18" charset="0"/>
          </a:endParaRPr>
        </a:p>
      </dgm:t>
    </dgm:pt>
    <dgm:pt modelId="{F91E5262-3142-43B0-9892-51AAEADA7F5F}" type="sibTrans" cxnId="{9F8C23C2-7E7B-49E9-80D0-AFF4C416C07A}">
      <dgm:prSet/>
      <dgm:spPr/>
      <dgm:t>
        <a:bodyPr/>
        <a:lstStyle/>
        <a:p>
          <a:endParaRPr lang="en-GB">
            <a:solidFill>
              <a:schemeClr val="accent3">
                <a:lumMod val="10000"/>
              </a:schemeClr>
            </a:solidFill>
            <a:latin typeface="Garamond" panose="02020404030301010803" pitchFamily="18" charset="0"/>
          </a:endParaRPr>
        </a:p>
      </dgm:t>
    </dgm:pt>
    <dgm:pt modelId="{BD91BCF0-DBD4-4131-9735-E77058941EFC}">
      <dgm:prSet phldrT="[Text]"/>
      <dgm:spPr/>
      <dgm:t>
        <a:bodyPr/>
        <a:lstStyle/>
        <a:p>
          <a:r>
            <a:rPr lang="en-GB" dirty="0" smtClean="0">
              <a:solidFill>
                <a:schemeClr val="accent3">
                  <a:lumMod val="10000"/>
                </a:schemeClr>
              </a:solidFill>
              <a:latin typeface="Garamond" panose="02020404030301010803" pitchFamily="18" charset="0"/>
            </a:rPr>
            <a:t>Used to quantify the impact of a specified event, including how the event impacts multiple risk factors simultaneously</a:t>
          </a:r>
          <a:endParaRPr lang="en-GB" dirty="0">
            <a:solidFill>
              <a:schemeClr val="accent3">
                <a:lumMod val="10000"/>
              </a:schemeClr>
            </a:solidFill>
            <a:latin typeface="Garamond" panose="02020404030301010803" pitchFamily="18" charset="0"/>
          </a:endParaRPr>
        </a:p>
      </dgm:t>
    </dgm:pt>
    <dgm:pt modelId="{3FC90267-9C15-46F4-9244-AC10A2EA710A}" type="parTrans" cxnId="{33202968-6AAB-4507-AFD5-B97C89F930D8}">
      <dgm:prSet/>
      <dgm:spPr/>
      <dgm:t>
        <a:bodyPr/>
        <a:lstStyle/>
        <a:p>
          <a:endParaRPr lang="en-GB">
            <a:solidFill>
              <a:schemeClr val="accent3">
                <a:lumMod val="10000"/>
              </a:schemeClr>
            </a:solidFill>
            <a:latin typeface="Garamond" panose="02020404030301010803" pitchFamily="18" charset="0"/>
          </a:endParaRPr>
        </a:p>
      </dgm:t>
    </dgm:pt>
    <dgm:pt modelId="{791F25A5-FCD3-4FDD-9E75-CFD834FFEA3E}" type="sibTrans" cxnId="{33202968-6AAB-4507-AFD5-B97C89F930D8}">
      <dgm:prSet/>
      <dgm:spPr/>
      <dgm:t>
        <a:bodyPr/>
        <a:lstStyle/>
        <a:p>
          <a:endParaRPr lang="en-GB">
            <a:solidFill>
              <a:schemeClr val="accent3">
                <a:lumMod val="10000"/>
              </a:schemeClr>
            </a:solidFill>
            <a:latin typeface="Garamond" panose="02020404030301010803" pitchFamily="18" charset="0"/>
          </a:endParaRPr>
        </a:p>
      </dgm:t>
    </dgm:pt>
    <dgm:pt modelId="{6BFAD16D-4CEB-4BE6-B102-71D04A57FA9A}">
      <dgm:prSet phldrT="[Text]" custT="1"/>
      <dgm:spPr/>
      <dgm:t>
        <a:bodyPr/>
        <a:lstStyle/>
        <a:p>
          <a:r>
            <a:rPr lang="it-IT" sz="3400" dirty="0" smtClean="0">
              <a:solidFill>
                <a:schemeClr val="accent3">
                  <a:lumMod val="10000"/>
                </a:schemeClr>
              </a:solidFill>
              <a:latin typeface="Garamond" panose="02020404030301010803" pitchFamily="18" charset="0"/>
            </a:rPr>
            <a:t>Firmwide stress tests</a:t>
          </a:r>
          <a:endParaRPr lang="en-GB" sz="3400" dirty="0">
            <a:solidFill>
              <a:schemeClr val="accent3">
                <a:lumMod val="10000"/>
              </a:schemeClr>
            </a:solidFill>
            <a:latin typeface="Garamond" panose="02020404030301010803" pitchFamily="18" charset="0"/>
          </a:endParaRPr>
        </a:p>
      </dgm:t>
    </dgm:pt>
    <dgm:pt modelId="{3A17A6BA-CA7D-49D6-9279-3F244E0BA36B}" type="parTrans" cxnId="{F866C671-7A14-4AED-B1A9-DB40106D94A8}">
      <dgm:prSet/>
      <dgm:spPr/>
      <dgm:t>
        <a:bodyPr/>
        <a:lstStyle/>
        <a:p>
          <a:endParaRPr lang="en-GB">
            <a:solidFill>
              <a:schemeClr val="accent3">
                <a:lumMod val="10000"/>
              </a:schemeClr>
            </a:solidFill>
            <a:latin typeface="Garamond" panose="02020404030301010803" pitchFamily="18" charset="0"/>
          </a:endParaRPr>
        </a:p>
      </dgm:t>
    </dgm:pt>
    <dgm:pt modelId="{29D4A71E-0DCB-4473-AC46-486537EE6AA8}" type="sibTrans" cxnId="{F866C671-7A14-4AED-B1A9-DB40106D94A8}">
      <dgm:prSet/>
      <dgm:spPr/>
      <dgm:t>
        <a:bodyPr/>
        <a:lstStyle/>
        <a:p>
          <a:endParaRPr lang="en-GB">
            <a:solidFill>
              <a:schemeClr val="accent3">
                <a:lumMod val="10000"/>
              </a:schemeClr>
            </a:solidFill>
            <a:latin typeface="Garamond" panose="02020404030301010803" pitchFamily="18" charset="0"/>
          </a:endParaRPr>
        </a:p>
      </dgm:t>
    </dgm:pt>
    <dgm:pt modelId="{08B719D9-F62E-4933-87D1-21273F79DEDA}">
      <dgm:prSet phldrT="[Text]"/>
      <dgm:spPr/>
      <dgm:t>
        <a:bodyPr/>
        <a:lstStyle/>
        <a:p>
          <a:r>
            <a:rPr lang="en-GB" dirty="0" smtClean="0">
              <a:solidFill>
                <a:schemeClr val="accent3">
                  <a:lumMod val="10000"/>
                </a:schemeClr>
              </a:solidFill>
              <a:latin typeface="Garamond" panose="02020404030301010803" pitchFamily="18" charset="0"/>
            </a:rPr>
            <a:t>Combination of market, credit, operational and liquidity risks into a single combined scenario,  used to assess capital adequacy</a:t>
          </a:r>
          <a:endParaRPr lang="en-GB" dirty="0">
            <a:solidFill>
              <a:schemeClr val="accent3">
                <a:lumMod val="10000"/>
              </a:schemeClr>
            </a:solidFill>
            <a:latin typeface="Garamond" panose="02020404030301010803" pitchFamily="18" charset="0"/>
          </a:endParaRPr>
        </a:p>
      </dgm:t>
    </dgm:pt>
    <dgm:pt modelId="{1E3E6B2B-2CEE-4328-9F6E-F4C0D2528AD6}" type="parTrans" cxnId="{D637F278-B284-4628-BB01-B3727DE3C46B}">
      <dgm:prSet/>
      <dgm:spPr/>
      <dgm:t>
        <a:bodyPr/>
        <a:lstStyle/>
        <a:p>
          <a:endParaRPr lang="en-GB">
            <a:solidFill>
              <a:schemeClr val="accent3">
                <a:lumMod val="10000"/>
              </a:schemeClr>
            </a:solidFill>
            <a:latin typeface="Garamond" panose="02020404030301010803" pitchFamily="18" charset="0"/>
          </a:endParaRPr>
        </a:p>
      </dgm:t>
    </dgm:pt>
    <dgm:pt modelId="{FA872F6F-737F-4D3E-A2B9-F37A8C150657}" type="sibTrans" cxnId="{D637F278-B284-4628-BB01-B3727DE3C46B}">
      <dgm:prSet/>
      <dgm:spPr/>
      <dgm:t>
        <a:bodyPr/>
        <a:lstStyle/>
        <a:p>
          <a:endParaRPr lang="en-GB">
            <a:solidFill>
              <a:schemeClr val="accent3">
                <a:lumMod val="10000"/>
              </a:schemeClr>
            </a:solidFill>
            <a:latin typeface="Garamond" panose="02020404030301010803" pitchFamily="18" charset="0"/>
          </a:endParaRPr>
        </a:p>
      </dgm:t>
    </dgm:pt>
    <dgm:pt modelId="{52D72597-4CA6-4759-BB19-C004FA798173}" type="pres">
      <dgm:prSet presAssocID="{3C42128D-4A78-491F-9670-D1651C751D0C}" presName="Name0" presStyleCnt="0">
        <dgm:presLayoutVars>
          <dgm:dir/>
          <dgm:animLvl val="lvl"/>
          <dgm:resizeHandles val="exact"/>
        </dgm:presLayoutVars>
      </dgm:prSet>
      <dgm:spPr/>
      <dgm:t>
        <a:bodyPr/>
        <a:lstStyle/>
        <a:p>
          <a:endParaRPr lang="en-GB"/>
        </a:p>
      </dgm:t>
    </dgm:pt>
    <dgm:pt modelId="{C1D30541-38B4-4AD0-9F66-7BD868769B20}" type="pres">
      <dgm:prSet presAssocID="{972E0754-963A-4827-86A8-19967EEBEB59}" presName="linNode" presStyleCnt="0"/>
      <dgm:spPr/>
    </dgm:pt>
    <dgm:pt modelId="{EB1FB259-A193-4A78-A88F-B6C7D321D567}" type="pres">
      <dgm:prSet presAssocID="{972E0754-963A-4827-86A8-19967EEBEB59}" presName="parentText" presStyleLbl="node1" presStyleIdx="0" presStyleCnt="3">
        <dgm:presLayoutVars>
          <dgm:chMax val="1"/>
          <dgm:bulletEnabled val="1"/>
        </dgm:presLayoutVars>
      </dgm:prSet>
      <dgm:spPr/>
      <dgm:t>
        <a:bodyPr/>
        <a:lstStyle/>
        <a:p>
          <a:endParaRPr lang="en-GB"/>
        </a:p>
      </dgm:t>
    </dgm:pt>
    <dgm:pt modelId="{407148E6-305F-4CA7-AA68-6F84245844C7}" type="pres">
      <dgm:prSet presAssocID="{972E0754-963A-4827-86A8-19967EEBEB59}" presName="descendantText" presStyleLbl="alignAccFollowNode1" presStyleIdx="0" presStyleCnt="3">
        <dgm:presLayoutVars>
          <dgm:bulletEnabled val="1"/>
        </dgm:presLayoutVars>
      </dgm:prSet>
      <dgm:spPr/>
      <dgm:t>
        <a:bodyPr/>
        <a:lstStyle/>
        <a:p>
          <a:endParaRPr lang="en-GB"/>
        </a:p>
      </dgm:t>
    </dgm:pt>
    <dgm:pt modelId="{ADEAA4DF-53F8-4DE4-AEEF-BDE456179A47}" type="pres">
      <dgm:prSet presAssocID="{59F9FFD2-5003-477A-8B7A-2020DF6BB4E2}" presName="sp" presStyleCnt="0"/>
      <dgm:spPr/>
    </dgm:pt>
    <dgm:pt modelId="{C35EB505-2950-49BF-B6FF-579927D848E3}" type="pres">
      <dgm:prSet presAssocID="{85C599B1-EDCA-4265-9324-AB90FD2C4135}" presName="linNode" presStyleCnt="0"/>
      <dgm:spPr/>
    </dgm:pt>
    <dgm:pt modelId="{B7DB8A88-323B-4E39-9BE9-61E08508C821}" type="pres">
      <dgm:prSet presAssocID="{85C599B1-EDCA-4265-9324-AB90FD2C4135}" presName="parentText" presStyleLbl="node1" presStyleIdx="1" presStyleCnt="3">
        <dgm:presLayoutVars>
          <dgm:chMax val="1"/>
          <dgm:bulletEnabled val="1"/>
        </dgm:presLayoutVars>
      </dgm:prSet>
      <dgm:spPr/>
      <dgm:t>
        <a:bodyPr/>
        <a:lstStyle/>
        <a:p>
          <a:endParaRPr lang="en-GB"/>
        </a:p>
      </dgm:t>
    </dgm:pt>
    <dgm:pt modelId="{EDF909B4-212E-4950-9CAA-F77C07F16772}" type="pres">
      <dgm:prSet presAssocID="{85C599B1-EDCA-4265-9324-AB90FD2C4135}" presName="descendantText" presStyleLbl="alignAccFollowNode1" presStyleIdx="1" presStyleCnt="3">
        <dgm:presLayoutVars>
          <dgm:bulletEnabled val="1"/>
        </dgm:presLayoutVars>
      </dgm:prSet>
      <dgm:spPr/>
      <dgm:t>
        <a:bodyPr/>
        <a:lstStyle/>
        <a:p>
          <a:endParaRPr lang="en-GB"/>
        </a:p>
      </dgm:t>
    </dgm:pt>
    <dgm:pt modelId="{27BFC285-4CC4-4C2B-9047-43938A6B005F}" type="pres">
      <dgm:prSet presAssocID="{F91E5262-3142-43B0-9892-51AAEADA7F5F}" presName="sp" presStyleCnt="0"/>
      <dgm:spPr/>
    </dgm:pt>
    <dgm:pt modelId="{86992C0B-BC3E-412F-8898-62E146C11688}" type="pres">
      <dgm:prSet presAssocID="{6BFAD16D-4CEB-4BE6-B102-71D04A57FA9A}" presName="linNode" presStyleCnt="0"/>
      <dgm:spPr/>
    </dgm:pt>
    <dgm:pt modelId="{EE2C17B2-D14B-4EE2-A5FC-A466E774EE74}" type="pres">
      <dgm:prSet presAssocID="{6BFAD16D-4CEB-4BE6-B102-71D04A57FA9A}" presName="parentText" presStyleLbl="node1" presStyleIdx="2" presStyleCnt="3">
        <dgm:presLayoutVars>
          <dgm:chMax val="1"/>
          <dgm:bulletEnabled val="1"/>
        </dgm:presLayoutVars>
      </dgm:prSet>
      <dgm:spPr/>
      <dgm:t>
        <a:bodyPr/>
        <a:lstStyle/>
        <a:p>
          <a:endParaRPr lang="en-GB"/>
        </a:p>
      </dgm:t>
    </dgm:pt>
    <dgm:pt modelId="{E444EBE4-9D45-49BE-875D-42A455C81C4E}" type="pres">
      <dgm:prSet presAssocID="{6BFAD16D-4CEB-4BE6-B102-71D04A57FA9A}" presName="descendantText" presStyleLbl="alignAccFollowNode1" presStyleIdx="2" presStyleCnt="3">
        <dgm:presLayoutVars>
          <dgm:bulletEnabled val="1"/>
        </dgm:presLayoutVars>
      </dgm:prSet>
      <dgm:spPr/>
      <dgm:t>
        <a:bodyPr/>
        <a:lstStyle/>
        <a:p>
          <a:endParaRPr lang="en-GB"/>
        </a:p>
      </dgm:t>
    </dgm:pt>
  </dgm:ptLst>
  <dgm:cxnLst>
    <dgm:cxn modelId="{33202968-6AAB-4507-AFD5-B97C89F930D8}" srcId="{85C599B1-EDCA-4265-9324-AB90FD2C4135}" destId="{BD91BCF0-DBD4-4131-9735-E77058941EFC}" srcOrd="0" destOrd="0" parTransId="{3FC90267-9C15-46F4-9244-AC10A2EA710A}" sibTransId="{791F25A5-FCD3-4FDD-9E75-CFD834FFEA3E}"/>
    <dgm:cxn modelId="{247F2CFF-5F23-4430-B5F7-8C20575BB89D}" type="presOf" srcId="{590403FC-532E-4225-B507-E641F3E0CAF6}" destId="{407148E6-305F-4CA7-AA68-6F84245844C7}" srcOrd="0" destOrd="0" presId="urn:microsoft.com/office/officeart/2005/8/layout/vList5"/>
    <dgm:cxn modelId="{2DD48072-9A2D-402A-98D2-3019B361E308}" type="presOf" srcId="{972E0754-963A-4827-86A8-19967EEBEB59}" destId="{EB1FB259-A193-4A78-A88F-B6C7D321D567}" srcOrd="0" destOrd="0" presId="urn:microsoft.com/office/officeart/2005/8/layout/vList5"/>
    <dgm:cxn modelId="{67B2E462-D587-4A27-9F80-00BC34509DB3}" type="presOf" srcId="{BD91BCF0-DBD4-4131-9735-E77058941EFC}" destId="{EDF909B4-212E-4950-9CAA-F77C07F16772}" srcOrd="0" destOrd="0" presId="urn:microsoft.com/office/officeart/2005/8/layout/vList5"/>
    <dgm:cxn modelId="{A6695A3C-5D29-4ADF-91C6-BEC1342E805B}" type="presOf" srcId="{85C599B1-EDCA-4265-9324-AB90FD2C4135}" destId="{B7DB8A88-323B-4E39-9BE9-61E08508C821}" srcOrd="0" destOrd="0" presId="urn:microsoft.com/office/officeart/2005/8/layout/vList5"/>
    <dgm:cxn modelId="{DDE74E96-9A59-499C-B2FD-B0F8F49CBFD8}" type="presOf" srcId="{6BFAD16D-4CEB-4BE6-B102-71D04A57FA9A}" destId="{EE2C17B2-D14B-4EE2-A5FC-A466E774EE74}" srcOrd="0" destOrd="0" presId="urn:microsoft.com/office/officeart/2005/8/layout/vList5"/>
    <dgm:cxn modelId="{9F8C23C2-7E7B-49E9-80D0-AFF4C416C07A}" srcId="{3C42128D-4A78-491F-9670-D1651C751D0C}" destId="{85C599B1-EDCA-4265-9324-AB90FD2C4135}" srcOrd="1" destOrd="0" parTransId="{3CCDF042-3E4F-4285-B5FB-4EFCC4A56BFC}" sibTransId="{F91E5262-3142-43B0-9892-51AAEADA7F5F}"/>
    <dgm:cxn modelId="{A5D1B17D-0332-4231-B1E1-36C1C87476F5}" srcId="{972E0754-963A-4827-86A8-19967EEBEB59}" destId="{590403FC-532E-4225-B507-E641F3E0CAF6}" srcOrd="0" destOrd="0" parTransId="{01885D84-064B-4A4D-B282-A08042075E58}" sibTransId="{165FAED0-F0C4-4365-90C9-5751B4B5489F}"/>
    <dgm:cxn modelId="{0BD22B03-EE86-49B8-9135-3664D08A9187}" srcId="{3C42128D-4A78-491F-9670-D1651C751D0C}" destId="{972E0754-963A-4827-86A8-19967EEBEB59}" srcOrd="0" destOrd="0" parTransId="{53728DAD-88B2-44AB-992C-3407FCEFCE60}" sibTransId="{59F9FFD2-5003-477A-8B7A-2020DF6BB4E2}"/>
    <dgm:cxn modelId="{F866C671-7A14-4AED-B1A9-DB40106D94A8}" srcId="{3C42128D-4A78-491F-9670-D1651C751D0C}" destId="{6BFAD16D-4CEB-4BE6-B102-71D04A57FA9A}" srcOrd="2" destOrd="0" parTransId="{3A17A6BA-CA7D-49D6-9279-3F244E0BA36B}" sibTransId="{29D4A71E-0DCB-4473-AC46-486537EE6AA8}"/>
    <dgm:cxn modelId="{D637F278-B284-4628-BB01-B3727DE3C46B}" srcId="{6BFAD16D-4CEB-4BE6-B102-71D04A57FA9A}" destId="{08B719D9-F62E-4933-87D1-21273F79DEDA}" srcOrd="0" destOrd="0" parTransId="{1E3E6B2B-2CEE-4328-9F6E-F4C0D2528AD6}" sibTransId="{FA872F6F-737F-4D3E-A2B9-F37A8C150657}"/>
    <dgm:cxn modelId="{3BC77C5E-45F8-4361-A714-E8428CAEE97A}" type="presOf" srcId="{3C42128D-4A78-491F-9670-D1651C751D0C}" destId="{52D72597-4CA6-4759-BB19-C004FA798173}" srcOrd="0" destOrd="0" presId="urn:microsoft.com/office/officeart/2005/8/layout/vList5"/>
    <dgm:cxn modelId="{87EB65A9-2DA4-48FC-8453-E5CCC89FBEF7}" type="presOf" srcId="{08B719D9-F62E-4933-87D1-21273F79DEDA}" destId="{E444EBE4-9D45-49BE-875D-42A455C81C4E}" srcOrd="0" destOrd="0" presId="urn:microsoft.com/office/officeart/2005/8/layout/vList5"/>
    <dgm:cxn modelId="{2F5194B1-EFB1-488C-B5E6-96DBE7A4EED3}" type="presParOf" srcId="{52D72597-4CA6-4759-BB19-C004FA798173}" destId="{C1D30541-38B4-4AD0-9F66-7BD868769B20}" srcOrd="0" destOrd="0" presId="urn:microsoft.com/office/officeart/2005/8/layout/vList5"/>
    <dgm:cxn modelId="{FC86F505-E3D1-41BE-8A88-2EB3029EADA6}" type="presParOf" srcId="{C1D30541-38B4-4AD0-9F66-7BD868769B20}" destId="{EB1FB259-A193-4A78-A88F-B6C7D321D567}" srcOrd="0" destOrd="0" presId="urn:microsoft.com/office/officeart/2005/8/layout/vList5"/>
    <dgm:cxn modelId="{7C21FDD8-FBB4-4A41-BE8C-813949DBE510}" type="presParOf" srcId="{C1D30541-38B4-4AD0-9F66-7BD868769B20}" destId="{407148E6-305F-4CA7-AA68-6F84245844C7}" srcOrd="1" destOrd="0" presId="urn:microsoft.com/office/officeart/2005/8/layout/vList5"/>
    <dgm:cxn modelId="{53574425-BD9A-47C6-B187-3AC3AF710135}" type="presParOf" srcId="{52D72597-4CA6-4759-BB19-C004FA798173}" destId="{ADEAA4DF-53F8-4DE4-AEEF-BDE456179A47}" srcOrd="1" destOrd="0" presId="urn:microsoft.com/office/officeart/2005/8/layout/vList5"/>
    <dgm:cxn modelId="{A1A98C42-3DBA-479A-943A-5E38976651CB}" type="presParOf" srcId="{52D72597-4CA6-4759-BB19-C004FA798173}" destId="{C35EB505-2950-49BF-B6FF-579927D848E3}" srcOrd="2" destOrd="0" presId="urn:microsoft.com/office/officeart/2005/8/layout/vList5"/>
    <dgm:cxn modelId="{2AB8524F-78AB-48F2-B515-D11F4C2A42C9}" type="presParOf" srcId="{C35EB505-2950-49BF-B6FF-579927D848E3}" destId="{B7DB8A88-323B-4E39-9BE9-61E08508C821}" srcOrd="0" destOrd="0" presId="urn:microsoft.com/office/officeart/2005/8/layout/vList5"/>
    <dgm:cxn modelId="{463C564B-7775-4E80-8D90-DF0C1B23986C}" type="presParOf" srcId="{C35EB505-2950-49BF-B6FF-579927D848E3}" destId="{EDF909B4-212E-4950-9CAA-F77C07F16772}" srcOrd="1" destOrd="0" presId="urn:microsoft.com/office/officeart/2005/8/layout/vList5"/>
    <dgm:cxn modelId="{41819C3E-0D5B-46A7-8AFE-101B0A2B077E}" type="presParOf" srcId="{52D72597-4CA6-4759-BB19-C004FA798173}" destId="{27BFC285-4CC4-4C2B-9047-43938A6B005F}" srcOrd="3" destOrd="0" presId="urn:microsoft.com/office/officeart/2005/8/layout/vList5"/>
    <dgm:cxn modelId="{E3064498-4DDD-466E-9DC8-7C7C2C40847C}" type="presParOf" srcId="{52D72597-4CA6-4759-BB19-C004FA798173}" destId="{86992C0B-BC3E-412F-8898-62E146C11688}" srcOrd="4" destOrd="0" presId="urn:microsoft.com/office/officeart/2005/8/layout/vList5"/>
    <dgm:cxn modelId="{A5D0E302-0A57-445F-AA25-6312B53FEB3E}" type="presParOf" srcId="{86992C0B-BC3E-412F-8898-62E146C11688}" destId="{EE2C17B2-D14B-4EE2-A5FC-A466E774EE74}" srcOrd="0" destOrd="0" presId="urn:microsoft.com/office/officeart/2005/8/layout/vList5"/>
    <dgm:cxn modelId="{62560E8F-212F-4239-94A1-BA64E5039543}" type="presParOf" srcId="{86992C0B-BC3E-412F-8898-62E146C11688}" destId="{E444EBE4-9D45-49BE-875D-42A455C81C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A03CB0-82EC-4990-A0A4-06BBB41D9595}" type="doc">
      <dgm:prSet loTypeId="urn:microsoft.com/office/officeart/2005/8/layout/hProcess9" loCatId="process" qsTypeId="urn:microsoft.com/office/officeart/2005/8/quickstyle/simple1" qsCatId="simple" csTypeId="urn:microsoft.com/office/officeart/2005/8/colors/accent1_2" csCatId="accent1" phldr="1"/>
      <dgm:spPr/>
    </dgm:pt>
    <dgm:pt modelId="{0A5E31DB-9823-4B7B-8785-5B59137D2194}">
      <dgm:prSet/>
      <dgm:spPr/>
      <dgm:t>
        <a:bodyPr/>
        <a:lstStyle/>
        <a:p>
          <a:r>
            <a:rPr lang="en-US" dirty="0" smtClean="0"/>
            <a:t>Entity as voting/variable interest </a:t>
          </a:r>
          <a:r>
            <a:rPr lang="it-IT" dirty="0" smtClean="0"/>
            <a:t>        </a:t>
          </a:r>
          <a:endParaRPr lang="it-IT" dirty="0"/>
        </a:p>
      </dgm:t>
    </dgm:pt>
    <dgm:pt modelId="{15695572-B88A-4EAC-AA90-9C5E2C413566}" type="parTrans" cxnId="{C24036C0-120E-4C9B-86AE-CC214F7A9E19}">
      <dgm:prSet/>
      <dgm:spPr/>
      <dgm:t>
        <a:bodyPr/>
        <a:lstStyle/>
        <a:p>
          <a:endParaRPr lang="it-IT"/>
        </a:p>
      </dgm:t>
    </dgm:pt>
    <dgm:pt modelId="{62FAD98C-180A-4189-8FD8-E97915995079}" type="sibTrans" cxnId="{C24036C0-120E-4C9B-86AE-CC214F7A9E19}">
      <dgm:prSet/>
      <dgm:spPr/>
      <dgm:t>
        <a:bodyPr/>
        <a:lstStyle/>
        <a:p>
          <a:endParaRPr lang="it-IT"/>
        </a:p>
      </dgm:t>
    </dgm:pt>
    <dgm:pt modelId="{090F8348-6AFD-44B7-887E-215876AD617E}">
      <dgm:prSet/>
      <dgm:spPr/>
      <dgm:t>
        <a:bodyPr/>
        <a:lstStyle/>
        <a:p>
          <a:r>
            <a:rPr lang="en-US" dirty="0" smtClean="0"/>
            <a:t>controlling financial interest</a:t>
          </a:r>
          <a:endParaRPr lang="it-IT" dirty="0"/>
        </a:p>
      </dgm:t>
    </dgm:pt>
    <dgm:pt modelId="{E3596654-2134-4A50-8CAB-A8E8EB7B1CE4}" type="parTrans" cxnId="{8A5E7E80-64F4-47B4-85E0-CA70A8790D19}">
      <dgm:prSet/>
      <dgm:spPr/>
      <dgm:t>
        <a:bodyPr/>
        <a:lstStyle/>
        <a:p>
          <a:endParaRPr lang="it-IT"/>
        </a:p>
      </dgm:t>
    </dgm:pt>
    <dgm:pt modelId="{66974F91-8770-46B0-985E-D5BC57E4E864}" type="sibTrans" cxnId="{8A5E7E80-64F4-47B4-85E0-CA70A8790D19}">
      <dgm:prSet/>
      <dgm:spPr/>
      <dgm:t>
        <a:bodyPr/>
        <a:lstStyle/>
        <a:p>
          <a:endParaRPr lang="it-IT"/>
        </a:p>
      </dgm:t>
    </dgm:pt>
    <dgm:pt modelId="{3387B1D6-E5A4-4CC9-961B-3DB2E2625A90}">
      <dgm:prSet/>
      <dgm:spPr/>
      <dgm:t>
        <a:bodyPr/>
        <a:lstStyle/>
        <a:p>
          <a:r>
            <a:rPr lang="en-US" dirty="0" smtClean="0"/>
            <a:t>Consolidation</a:t>
          </a:r>
        </a:p>
      </dgm:t>
    </dgm:pt>
    <dgm:pt modelId="{CDBF1305-7A51-4FF7-B0D4-3EA3204724BD}" type="parTrans" cxnId="{BE000D7C-727D-4EA4-8D9D-BACD6FB39DA8}">
      <dgm:prSet/>
      <dgm:spPr/>
      <dgm:t>
        <a:bodyPr/>
        <a:lstStyle/>
        <a:p>
          <a:endParaRPr lang="it-IT"/>
        </a:p>
      </dgm:t>
    </dgm:pt>
    <dgm:pt modelId="{B8F24C90-E9AA-4BBF-B540-3FFF775DE21C}" type="sibTrans" cxnId="{BE000D7C-727D-4EA4-8D9D-BACD6FB39DA8}">
      <dgm:prSet/>
      <dgm:spPr/>
      <dgm:t>
        <a:bodyPr/>
        <a:lstStyle/>
        <a:p>
          <a:endParaRPr lang="it-IT"/>
        </a:p>
      </dgm:t>
    </dgm:pt>
    <dgm:pt modelId="{9B64CA16-3AB3-4E60-8AD2-5B132B98A1FC}" type="pres">
      <dgm:prSet presAssocID="{46A03CB0-82EC-4990-A0A4-06BBB41D9595}" presName="CompostProcess" presStyleCnt="0">
        <dgm:presLayoutVars>
          <dgm:dir/>
          <dgm:resizeHandles val="exact"/>
        </dgm:presLayoutVars>
      </dgm:prSet>
      <dgm:spPr/>
    </dgm:pt>
    <dgm:pt modelId="{B300BECB-1705-4F06-B0E4-E7E49486A8B2}" type="pres">
      <dgm:prSet presAssocID="{46A03CB0-82EC-4990-A0A4-06BBB41D9595}" presName="arrow" presStyleLbl="bgShp" presStyleIdx="0" presStyleCnt="1"/>
      <dgm:spPr/>
    </dgm:pt>
    <dgm:pt modelId="{53638234-2063-4931-AC93-68E81EC05FCC}" type="pres">
      <dgm:prSet presAssocID="{46A03CB0-82EC-4990-A0A4-06BBB41D9595}" presName="linearProcess" presStyleCnt="0"/>
      <dgm:spPr/>
    </dgm:pt>
    <dgm:pt modelId="{5DCBFBB1-5A78-425D-9DAF-4268D41357DD}" type="pres">
      <dgm:prSet presAssocID="{0A5E31DB-9823-4B7B-8785-5B59137D2194}" presName="textNode" presStyleLbl="node1" presStyleIdx="0" presStyleCnt="3">
        <dgm:presLayoutVars>
          <dgm:bulletEnabled val="1"/>
        </dgm:presLayoutVars>
      </dgm:prSet>
      <dgm:spPr/>
      <dgm:t>
        <a:bodyPr/>
        <a:lstStyle/>
        <a:p>
          <a:endParaRPr lang="it-IT"/>
        </a:p>
      </dgm:t>
    </dgm:pt>
    <dgm:pt modelId="{CA26BFE1-923A-460B-819D-B44A8267C365}" type="pres">
      <dgm:prSet presAssocID="{62FAD98C-180A-4189-8FD8-E97915995079}" presName="sibTrans" presStyleCnt="0"/>
      <dgm:spPr/>
    </dgm:pt>
    <dgm:pt modelId="{8C63B5EA-080C-4225-AD1A-0DEBD0DDFAE9}" type="pres">
      <dgm:prSet presAssocID="{090F8348-6AFD-44B7-887E-215876AD617E}" presName="textNode" presStyleLbl="node1" presStyleIdx="1" presStyleCnt="3">
        <dgm:presLayoutVars>
          <dgm:bulletEnabled val="1"/>
        </dgm:presLayoutVars>
      </dgm:prSet>
      <dgm:spPr/>
      <dgm:t>
        <a:bodyPr/>
        <a:lstStyle/>
        <a:p>
          <a:endParaRPr lang="en-GB"/>
        </a:p>
      </dgm:t>
    </dgm:pt>
    <dgm:pt modelId="{BEBFF214-8E06-4103-BD7A-9442077D7948}" type="pres">
      <dgm:prSet presAssocID="{66974F91-8770-46B0-985E-D5BC57E4E864}" presName="sibTrans" presStyleCnt="0"/>
      <dgm:spPr/>
    </dgm:pt>
    <dgm:pt modelId="{6F564303-18C0-477F-B68D-D661BC6FB0C8}" type="pres">
      <dgm:prSet presAssocID="{3387B1D6-E5A4-4CC9-961B-3DB2E2625A90}" presName="textNode" presStyleLbl="node1" presStyleIdx="2" presStyleCnt="3">
        <dgm:presLayoutVars>
          <dgm:bulletEnabled val="1"/>
        </dgm:presLayoutVars>
      </dgm:prSet>
      <dgm:spPr/>
      <dgm:t>
        <a:bodyPr/>
        <a:lstStyle/>
        <a:p>
          <a:endParaRPr lang="en-GB"/>
        </a:p>
      </dgm:t>
    </dgm:pt>
  </dgm:ptLst>
  <dgm:cxnLst>
    <dgm:cxn modelId="{BE000D7C-727D-4EA4-8D9D-BACD6FB39DA8}" srcId="{46A03CB0-82EC-4990-A0A4-06BBB41D9595}" destId="{3387B1D6-E5A4-4CC9-961B-3DB2E2625A90}" srcOrd="2" destOrd="0" parTransId="{CDBF1305-7A51-4FF7-B0D4-3EA3204724BD}" sibTransId="{B8F24C90-E9AA-4BBF-B540-3FFF775DE21C}"/>
    <dgm:cxn modelId="{C24036C0-120E-4C9B-86AE-CC214F7A9E19}" srcId="{46A03CB0-82EC-4990-A0A4-06BBB41D9595}" destId="{0A5E31DB-9823-4B7B-8785-5B59137D2194}" srcOrd="0" destOrd="0" parTransId="{15695572-B88A-4EAC-AA90-9C5E2C413566}" sibTransId="{62FAD98C-180A-4189-8FD8-E97915995079}"/>
    <dgm:cxn modelId="{E0B2708C-86F0-40E3-BC76-B13175ADA8D2}" type="presOf" srcId="{3387B1D6-E5A4-4CC9-961B-3DB2E2625A90}" destId="{6F564303-18C0-477F-B68D-D661BC6FB0C8}" srcOrd="0" destOrd="0" presId="urn:microsoft.com/office/officeart/2005/8/layout/hProcess9"/>
    <dgm:cxn modelId="{5F82A1C9-7B13-476B-953C-CF196BB6FD25}" type="presOf" srcId="{0A5E31DB-9823-4B7B-8785-5B59137D2194}" destId="{5DCBFBB1-5A78-425D-9DAF-4268D41357DD}" srcOrd="0" destOrd="0" presId="urn:microsoft.com/office/officeart/2005/8/layout/hProcess9"/>
    <dgm:cxn modelId="{5CE26109-393B-4793-B878-E8AAF70AB18D}" type="presOf" srcId="{090F8348-6AFD-44B7-887E-215876AD617E}" destId="{8C63B5EA-080C-4225-AD1A-0DEBD0DDFAE9}" srcOrd="0" destOrd="0" presId="urn:microsoft.com/office/officeart/2005/8/layout/hProcess9"/>
    <dgm:cxn modelId="{8A5E7E80-64F4-47B4-85E0-CA70A8790D19}" srcId="{46A03CB0-82EC-4990-A0A4-06BBB41D9595}" destId="{090F8348-6AFD-44B7-887E-215876AD617E}" srcOrd="1" destOrd="0" parTransId="{E3596654-2134-4A50-8CAB-A8E8EB7B1CE4}" sibTransId="{66974F91-8770-46B0-985E-D5BC57E4E864}"/>
    <dgm:cxn modelId="{024A102C-EB1C-4487-A316-D62E8BA90EEE}" type="presOf" srcId="{46A03CB0-82EC-4990-A0A4-06BBB41D9595}" destId="{9B64CA16-3AB3-4E60-8AD2-5B132B98A1FC}" srcOrd="0" destOrd="0" presId="urn:microsoft.com/office/officeart/2005/8/layout/hProcess9"/>
    <dgm:cxn modelId="{8A7899E1-2EFA-4DA8-B558-16CB6A85B64D}" type="presParOf" srcId="{9B64CA16-3AB3-4E60-8AD2-5B132B98A1FC}" destId="{B300BECB-1705-4F06-B0E4-E7E49486A8B2}" srcOrd="0" destOrd="0" presId="urn:microsoft.com/office/officeart/2005/8/layout/hProcess9"/>
    <dgm:cxn modelId="{A27D3D9D-CA7F-4B6C-9E25-A8A8583B3499}" type="presParOf" srcId="{9B64CA16-3AB3-4E60-8AD2-5B132B98A1FC}" destId="{53638234-2063-4931-AC93-68E81EC05FCC}" srcOrd="1" destOrd="0" presId="urn:microsoft.com/office/officeart/2005/8/layout/hProcess9"/>
    <dgm:cxn modelId="{1092ACD9-6ED8-4DA5-BBEF-524717AAB67C}" type="presParOf" srcId="{53638234-2063-4931-AC93-68E81EC05FCC}" destId="{5DCBFBB1-5A78-425D-9DAF-4268D41357DD}" srcOrd="0" destOrd="0" presId="urn:microsoft.com/office/officeart/2005/8/layout/hProcess9"/>
    <dgm:cxn modelId="{64C5A660-7CB6-4727-8E54-C20D70022272}" type="presParOf" srcId="{53638234-2063-4931-AC93-68E81EC05FCC}" destId="{CA26BFE1-923A-460B-819D-B44A8267C365}" srcOrd="1" destOrd="0" presId="urn:microsoft.com/office/officeart/2005/8/layout/hProcess9"/>
    <dgm:cxn modelId="{C5CC0C53-5355-4707-818C-3343594DEB5C}" type="presParOf" srcId="{53638234-2063-4931-AC93-68E81EC05FCC}" destId="{8C63B5EA-080C-4225-AD1A-0DEBD0DDFAE9}" srcOrd="2" destOrd="0" presId="urn:microsoft.com/office/officeart/2005/8/layout/hProcess9"/>
    <dgm:cxn modelId="{FA25C34D-A054-4487-A3ED-E281357BC63F}" type="presParOf" srcId="{53638234-2063-4931-AC93-68E81EC05FCC}" destId="{BEBFF214-8E06-4103-BD7A-9442077D7948}" srcOrd="3" destOrd="0" presId="urn:microsoft.com/office/officeart/2005/8/layout/hProcess9"/>
    <dgm:cxn modelId="{D78E8D78-E37A-4E9D-A071-F95A5A5DECE6}" type="presParOf" srcId="{53638234-2063-4931-AC93-68E81EC05FCC}" destId="{6F564303-18C0-477F-B68D-D661BC6FB0C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263F9A-ECE5-4C35-A0D1-2FB7CD084C4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5950F70E-2234-4074-86B7-2656BFEE35BA}">
      <dgm:prSet phldrT="[Testo]" custT="1"/>
      <dgm:spPr/>
      <dgm:t>
        <a:bodyPr/>
        <a:lstStyle/>
        <a:p>
          <a:r>
            <a:rPr lang="en-GB" sz="3200" noProof="0" dirty="0" smtClean="0">
              <a:solidFill>
                <a:srgbClr val="FAF7EE"/>
              </a:solidFill>
              <a:latin typeface="Garamond" panose="02020404030301010803" pitchFamily="18" charset="0"/>
            </a:rPr>
            <a:t>Expenses</a:t>
          </a:r>
          <a:r>
            <a:rPr lang="en-GB" sz="2400" noProof="0" dirty="0" smtClean="0">
              <a:solidFill>
                <a:srgbClr val="FAF7EE"/>
              </a:solidFill>
              <a:latin typeface="Garamond" panose="02020404030301010803" pitchFamily="18" charset="0"/>
            </a:rPr>
            <a:t> </a:t>
          </a:r>
          <a:endParaRPr lang="en-GB" sz="2400" noProof="0" dirty="0">
            <a:solidFill>
              <a:srgbClr val="FAF7EE"/>
            </a:solidFill>
            <a:latin typeface="Garamond" panose="02020404030301010803" pitchFamily="18" charset="0"/>
          </a:endParaRPr>
        </a:p>
      </dgm:t>
    </dgm:pt>
    <dgm:pt modelId="{7D240FC5-7916-4D44-A25C-B1CB32F7CA80}" type="parTrans" cxnId="{498E8781-6AE0-4AA2-9D81-9FB37B1C1DA6}">
      <dgm:prSet/>
      <dgm:spPr/>
      <dgm:t>
        <a:bodyPr/>
        <a:lstStyle/>
        <a:p>
          <a:endParaRPr lang="it-IT" sz="2400">
            <a:solidFill>
              <a:srgbClr val="FAF7EE"/>
            </a:solidFill>
            <a:latin typeface="Garamond" panose="02020404030301010803" pitchFamily="18" charset="0"/>
          </a:endParaRPr>
        </a:p>
      </dgm:t>
    </dgm:pt>
    <dgm:pt modelId="{039BE9A6-1B8D-4609-B99B-FF9B88225787}" type="sibTrans" cxnId="{498E8781-6AE0-4AA2-9D81-9FB37B1C1DA6}">
      <dgm:prSet/>
      <dgm:spPr/>
      <dgm:t>
        <a:bodyPr/>
        <a:lstStyle/>
        <a:p>
          <a:endParaRPr lang="it-IT" sz="2400">
            <a:solidFill>
              <a:srgbClr val="FAF7EE"/>
            </a:solidFill>
            <a:latin typeface="Garamond" panose="02020404030301010803" pitchFamily="18" charset="0"/>
          </a:endParaRPr>
        </a:p>
      </dgm:t>
    </dgm:pt>
    <dgm:pt modelId="{74CB83E1-329E-4B08-97F5-7543B41C520D}">
      <dgm:prSet phldrT="[Testo]" custT="1"/>
      <dgm:spPr/>
      <dgm:t>
        <a:bodyPr/>
        <a:lstStyle/>
        <a:p>
          <a:r>
            <a:rPr lang="en-GB" sz="2400" noProof="0" dirty="0" smtClean="0">
              <a:solidFill>
                <a:srgbClr val="FAF7EE"/>
              </a:solidFill>
              <a:latin typeface="Garamond" panose="02020404030301010803" pitchFamily="18" charset="0"/>
            </a:rPr>
            <a:t>With underlying transactions</a:t>
          </a:r>
          <a:endParaRPr lang="en-GB" sz="2400" noProof="0" dirty="0">
            <a:solidFill>
              <a:srgbClr val="FAF7EE"/>
            </a:solidFill>
            <a:latin typeface="Garamond" panose="02020404030301010803" pitchFamily="18" charset="0"/>
          </a:endParaRPr>
        </a:p>
      </dgm:t>
    </dgm:pt>
    <dgm:pt modelId="{46B9B05B-86D7-4E18-8C9E-BF6CBC9830A7}" type="parTrans" cxnId="{016FF10E-2C20-4EC0-AAB4-847485E5E0F2}">
      <dgm:prSet/>
      <dgm:spPr/>
      <dgm:t>
        <a:bodyPr/>
        <a:lstStyle/>
        <a:p>
          <a:endParaRPr lang="it-IT" sz="2400">
            <a:solidFill>
              <a:srgbClr val="FAF7EE"/>
            </a:solidFill>
            <a:latin typeface="Garamond" panose="02020404030301010803" pitchFamily="18" charset="0"/>
          </a:endParaRPr>
        </a:p>
      </dgm:t>
    </dgm:pt>
    <dgm:pt modelId="{2EE52267-ABBE-44C4-AE67-F5F31B49928B}" type="sibTrans" cxnId="{016FF10E-2C20-4EC0-AAB4-847485E5E0F2}">
      <dgm:prSet/>
      <dgm:spPr/>
      <dgm:t>
        <a:bodyPr/>
        <a:lstStyle/>
        <a:p>
          <a:endParaRPr lang="it-IT" sz="2400">
            <a:solidFill>
              <a:srgbClr val="FAF7EE"/>
            </a:solidFill>
            <a:latin typeface="Garamond" panose="02020404030301010803" pitchFamily="18" charset="0"/>
          </a:endParaRPr>
        </a:p>
      </dgm:t>
    </dgm:pt>
    <dgm:pt modelId="{E6A2BA2B-CE17-4201-B9D0-8C21C4A79CD7}">
      <dgm:prSet custT="1"/>
      <dgm:spPr/>
      <dgm:t>
        <a:bodyPr/>
        <a:lstStyle/>
        <a:p>
          <a:r>
            <a:rPr lang="en-US" sz="2400" dirty="0" smtClean="0">
              <a:solidFill>
                <a:srgbClr val="FAF7EE"/>
              </a:solidFill>
              <a:latin typeface="Garamond" panose="02020404030301010803" pitchFamily="18" charset="0"/>
            </a:rPr>
            <a:t>deferred until the related revenue is recognized</a:t>
          </a:r>
          <a:endParaRPr lang="it-IT" sz="2400" dirty="0">
            <a:solidFill>
              <a:srgbClr val="FAF7EE"/>
            </a:solidFill>
            <a:latin typeface="Garamond" panose="02020404030301010803" pitchFamily="18" charset="0"/>
          </a:endParaRPr>
        </a:p>
      </dgm:t>
    </dgm:pt>
    <dgm:pt modelId="{C897524A-46D0-4936-888B-3B8D38B630B3}" type="parTrans" cxnId="{3D7E78CD-74B9-478E-9050-556B0E9553EF}">
      <dgm:prSet/>
      <dgm:spPr/>
      <dgm:t>
        <a:bodyPr/>
        <a:lstStyle/>
        <a:p>
          <a:endParaRPr lang="it-IT" sz="2400">
            <a:solidFill>
              <a:srgbClr val="FAF7EE"/>
            </a:solidFill>
            <a:latin typeface="Garamond" panose="02020404030301010803" pitchFamily="18" charset="0"/>
          </a:endParaRPr>
        </a:p>
      </dgm:t>
    </dgm:pt>
    <dgm:pt modelId="{1C9A185D-8939-4EA8-A9DE-01ED0CDB91DE}" type="sibTrans" cxnId="{3D7E78CD-74B9-478E-9050-556B0E9553EF}">
      <dgm:prSet/>
      <dgm:spPr/>
      <dgm:t>
        <a:bodyPr/>
        <a:lstStyle/>
        <a:p>
          <a:endParaRPr lang="it-IT" sz="2400">
            <a:solidFill>
              <a:srgbClr val="FAF7EE"/>
            </a:solidFill>
            <a:latin typeface="Garamond" panose="02020404030301010803" pitchFamily="18" charset="0"/>
          </a:endParaRPr>
        </a:p>
      </dgm:t>
    </dgm:pt>
    <dgm:pt modelId="{33C290EE-F6D1-40B6-B3D7-03404CF235AD}">
      <dgm:prSet custT="1"/>
      <dgm:spPr/>
      <dgm:t>
        <a:bodyPr/>
        <a:lstStyle/>
        <a:p>
          <a:r>
            <a:rPr lang="en-US" sz="2400" dirty="0" smtClean="0">
              <a:solidFill>
                <a:srgbClr val="FAF7EE"/>
              </a:solidFill>
              <a:latin typeface="Garamond" panose="02020404030301010803" pitchFamily="18" charset="0"/>
            </a:rPr>
            <a:t>with financial advisory assignments </a:t>
          </a:r>
          <a:endParaRPr lang="it-IT" sz="2400" dirty="0">
            <a:solidFill>
              <a:srgbClr val="FAF7EE"/>
            </a:solidFill>
            <a:latin typeface="Garamond" panose="02020404030301010803" pitchFamily="18" charset="0"/>
          </a:endParaRPr>
        </a:p>
      </dgm:t>
    </dgm:pt>
    <dgm:pt modelId="{C722097D-5B2B-4C32-BBCB-82D8F01A3BD7}" type="parTrans" cxnId="{ABF98ECB-55F9-4733-AE20-1A3B3BE3EC75}">
      <dgm:prSet/>
      <dgm:spPr/>
      <dgm:t>
        <a:bodyPr/>
        <a:lstStyle/>
        <a:p>
          <a:endParaRPr lang="it-IT" sz="2400">
            <a:solidFill>
              <a:srgbClr val="FAF7EE"/>
            </a:solidFill>
            <a:latin typeface="Garamond" panose="02020404030301010803" pitchFamily="18" charset="0"/>
          </a:endParaRPr>
        </a:p>
      </dgm:t>
    </dgm:pt>
    <dgm:pt modelId="{929594E0-708D-4490-8CC0-63AD4E6DFD57}" type="sibTrans" cxnId="{ABF98ECB-55F9-4733-AE20-1A3B3BE3EC75}">
      <dgm:prSet/>
      <dgm:spPr/>
      <dgm:t>
        <a:bodyPr/>
        <a:lstStyle/>
        <a:p>
          <a:endParaRPr lang="it-IT" sz="2400">
            <a:solidFill>
              <a:srgbClr val="FAF7EE"/>
            </a:solidFill>
            <a:latin typeface="Garamond" panose="02020404030301010803" pitchFamily="18" charset="0"/>
          </a:endParaRPr>
        </a:p>
      </dgm:t>
    </dgm:pt>
    <dgm:pt modelId="{2BFADF8A-1A71-4229-82C8-D1EDABCED84B}">
      <dgm:prSet custT="1"/>
      <dgm:spPr/>
      <dgm:t>
        <a:bodyPr/>
        <a:lstStyle/>
        <a:p>
          <a:r>
            <a:rPr lang="en-US" sz="2400" dirty="0" smtClean="0">
              <a:solidFill>
                <a:srgbClr val="FAF7EE"/>
              </a:solidFill>
              <a:latin typeface="Garamond" panose="02020404030301010803" pitchFamily="18" charset="0"/>
            </a:rPr>
            <a:t>recorded as non-compensation expenses, net of client reimbursements. </a:t>
          </a:r>
          <a:endParaRPr lang="it-IT" sz="2400" dirty="0">
            <a:solidFill>
              <a:srgbClr val="FAF7EE"/>
            </a:solidFill>
            <a:latin typeface="Garamond" panose="02020404030301010803" pitchFamily="18" charset="0"/>
          </a:endParaRPr>
        </a:p>
      </dgm:t>
    </dgm:pt>
    <dgm:pt modelId="{27D2E1C6-EB69-4C48-B6E6-4DF03E16AB60}" type="parTrans" cxnId="{DB401464-149B-4FFC-B52F-53406909061E}">
      <dgm:prSet/>
      <dgm:spPr/>
      <dgm:t>
        <a:bodyPr/>
        <a:lstStyle/>
        <a:p>
          <a:endParaRPr lang="it-IT" sz="2400">
            <a:solidFill>
              <a:srgbClr val="FAF7EE"/>
            </a:solidFill>
            <a:latin typeface="Garamond" panose="02020404030301010803" pitchFamily="18" charset="0"/>
          </a:endParaRPr>
        </a:p>
      </dgm:t>
    </dgm:pt>
    <dgm:pt modelId="{749A161E-ED08-47DD-B732-6B902C39308C}" type="sibTrans" cxnId="{DB401464-149B-4FFC-B52F-53406909061E}">
      <dgm:prSet/>
      <dgm:spPr/>
      <dgm:t>
        <a:bodyPr/>
        <a:lstStyle/>
        <a:p>
          <a:endParaRPr lang="it-IT" sz="2400">
            <a:solidFill>
              <a:srgbClr val="FAF7EE"/>
            </a:solidFill>
            <a:latin typeface="Garamond" panose="02020404030301010803" pitchFamily="18" charset="0"/>
          </a:endParaRPr>
        </a:p>
      </dgm:t>
    </dgm:pt>
    <dgm:pt modelId="{C132F223-0F5C-48DD-988D-C2738A45191E}" type="pres">
      <dgm:prSet presAssocID="{C4263F9A-ECE5-4C35-A0D1-2FB7CD084C41}" presName="Name0" presStyleCnt="0">
        <dgm:presLayoutVars>
          <dgm:chPref val="1"/>
          <dgm:dir/>
          <dgm:animOne val="branch"/>
          <dgm:animLvl val="lvl"/>
          <dgm:resizeHandles/>
        </dgm:presLayoutVars>
      </dgm:prSet>
      <dgm:spPr/>
      <dgm:t>
        <a:bodyPr/>
        <a:lstStyle/>
        <a:p>
          <a:endParaRPr lang="en-GB"/>
        </a:p>
      </dgm:t>
    </dgm:pt>
    <dgm:pt modelId="{158D8693-13A5-4F1C-B924-EA09A8560437}" type="pres">
      <dgm:prSet presAssocID="{5950F70E-2234-4074-86B7-2656BFEE35BA}" presName="vertOne" presStyleCnt="0"/>
      <dgm:spPr/>
    </dgm:pt>
    <dgm:pt modelId="{0D24C177-B3B5-4E58-85A5-8D514449040C}" type="pres">
      <dgm:prSet presAssocID="{5950F70E-2234-4074-86B7-2656BFEE35BA}" presName="txOne" presStyleLbl="node0" presStyleIdx="0" presStyleCnt="2" custLinFactNeighborX="14582">
        <dgm:presLayoutVars>
          <dgm:chPref val="3"/>
        </dgm:presLayoutVars>
      </dgm:prSet>
      <dgm:spPr/>
      <dgm:t>
        <a:bodyPr/>
        <a:lstStyle/>
        <a:p>
          <a:endParaRPr lang="en-GB"/>
        </a:p>
      </dgm:t>
    </dgm:pt>
    <dgm:pt modelId="{32F552EE-B5B6-49E7-9632-9CEDE71958E9}" type="pres">
      <dgm:prSet presAssocID="{5950F70E-2234-4074-86B7-2656BFEE35BA}" presName="parTransOne" presStyleCnt="0"/>
      <dgm:spPr/>
    </dgm:pt>
    <dgm:pt modelId="{6BF9A2C4-AD44-4D24-A2E4-5FDD92DEC1B1}" type="pres">
      <dgm:prSet presAssocID="{5950F70E-2234-4074-86B7-2656BFEE35BA}" presName="horzOne" presStyleCnt="0"/>
      <dgm:spPr/>
    </dgm:pt>
    <dgm:pt modelId="{9FCEDEA8-0A51-45DD-9093-F9CF3CF6D495}" type="pres">
      <dgm:prSet presAssocID="{74CB83E1-329E-4B08-97F5-7543B41C520D}" presName="vertTwo" presStyleCnt="0"/>
      <dgm:spPr/>
    </dgm:pt>
    <dgm:pt modelId="{1CACC033-755B-45BB-A8B7-03CD973A07B9}" type="pres">
      <dgm:prSet presAssocID="{74CB83E1-329E-4B08-97F5-7543B41C520D}" presName="txTwo" presStyleLbl="node2" presStyleIdx="0" presStyleCnt="2" custScaleX="193804">
        <dgm:presLayoutVars>
          <dgm:chPref val="3"/>
        </dgm:presLayoutVars>
      </dgm:prSet>
      <dgm:spPr/>
      <dgm:t>
        <a:bodyPr/>
        <a:lstStyle/>
        <a:p>
          <a:endParaRPr lang="en-GB"/>
        </a:p>
      </dgm:t>
    </dgm:pt>
    <dgm:pt modelId="{14402300-EF14-4BC2-ACBD-3825A5C72E43}" type="pres">
      <dgm:prSet presAssocID="{74CB83E1-329E-4B08-97F5-7543B41C520D}" presName="parTransTwo" presStyleCnt="0"/>
      <dgm:spPr/>
    </dgm:pt>
    <dgm:pt modelId="{266181FD-49C5-47CC-90AE-2060D788B874}" type="pres">
      <dgm:prSet presAssocID="{74CB83E1-329E-4B08-97F5-7543B41C520D}" presName="horzTwo" presStyleCnt="0"/>
      <dgm:spPr/>
    </dgm:pt>
    <dgm:pt modelId="{EC1E36FA-0F2C-4C4F-84C9-7AE256C52388}" type="pres">
      <dgm:prSet presAssocID="{E6A2BA2B-CE17-4201-B9D0-8C21C4A79CD7}" presName="vertThree" presStyleCnt="0"/>
      <dgm:spPr/>
    </dgm:pt>
    <dgm:pt modelId="{791FF4A6-7433-45B3-90E7-7711F9E51385}" type="pres">
      <dgm:prSet presAssocID="{E6A2BA2B-CE17-4201-B9D0-8C21C4A79CD7}" presName="txThree" presStyleLbl="node3" presStyleIdx="0" presStyleCnt="1" custScaleX="202558">
        <dgm:presLayoutVars>
          <dgm:chPref val="3"/>
        </dgm:presLayoutVars>
      </dgm:prSet>
      <dgm:spPr/>
      <dgm:t>
        <a:bodyPr/>
        <a:lstStyle/>
        <a:p>
          <a:endParaRPr lang="it-IT"/>
        </a:p>
      </dgm:t>
    </dgm:pt>
    <dgm:pt modelId="{756ABB39-E1B4-424F-97BA-84FE23841D35}" type="pres">
      <dgm:prSet presAssocID="{E6A2BA2B-CE17-4201-B9D0-8C21C4A79CD7}" presName="horzThree" presStyleCnt="0"/>
      <dgm:spPr/>
    </dgm:pt>
    <dgm:pt modelId="{EEDF1943-D6A1-4E0F-AE8B-5FEEAE6476A1}" type="pres">
      <dgm:prSet presAssocID="{2EE52267-ABBE-44C4-AE67-F5F31B49928B}" presName="sibSpaceTwo" presStyleCnt="0"/>
      <dgm:spPr/>
    </dgm:pt>
    <dgm:pt modelId="{F92DD675-7FC7-4874-A1AA-9FBA13E29498}" type="pres">
      <dgm:prSet presAssocID="{33C290EE-F6D1-40B6-B3D7-03404CF235AD}" presName="vertTwo" presStyleCnt="0"/>
      <dgm:spPr/>
    </dgm:pt>
    <dgm:pt modelId="{1698C8B3-86AA-4E97-82B7-DCC8A436574E}" type="pres">
      <dgm:prSet presAssocID="{33C290EE-F6D1-40B6-B3D7-03404CF235AD}" presName="txTwo" presStyleLbl="node2" presStyleIdx="1" presStyleCnt="2" custScaleX="400088" custLinFactX="61571" custLinFactNeighborX="100000">
        <dgm:presLayoutVars>
          <dgm:chPref val="3"/>
        </dgm:presLayoutVars>
      </dgm:prSet>
      <dgm:spPr/>
      <dgm:t>
        <a:bodyPr/>
        <a:lstStyle/>
        <a:p>
          <a:endParaRPr lang="en-GB"/>
        </a:p>
      </dgm:t>
    </dgm:pt>
    <dgm:pt modelId="{BF063996-3B09-4CEC-AADA-1095855BC880}" type="pres">
      <dgm:prSet presAssocID="{33C290EE-F6D1-40B6-B3D7-03404CF235AD}" presName="horzTwo" presStyleCnt="0"/>
      <dgm:spPr/>
    </dgm:pt>
    <dgm:pt modelId="{1F2B12B2-D05D-4154-8264-D9598B686E31}" type="pres">
      <dgm:prSet presAssocID="{039BE9A6-1B8D-4609-B99B-FF9B88225787}" presName="sibSpaceOne" presStyleCnt="0"/>
      <dgm:spPr/>
    </dgm:pt>
    <dgm:pt modelId="{E19CE623-96AC-42DB-B40F-98D8F4B1E297}" type="pres">
      <dgm:prSet presAssocID="{2BFADF8A-1A71-4229-82C8-D1EDABCED84B}" presName="vertOne" presStyleCnt="0"/>
      <dgm:spPr/>
    </dgm:pt>
    <dgm:pt modelId="{C4EA71ED-8FB8-42E4-BCBE-3E5F77477E26}" type="pres">
      <dgm:prSet presAssocID="{2BFADF8A-1A71-4229-82C8-D1EDABCED84B}" presName="txOne" presStyleLbl="node0" presStyleIdx="1" presStyleCnt="2" custScaleX="271351" custLinFactX="-51817" custLinFactY="100000" custLinFactNeighborX="-100000" custLinFactNeighborY="119273">
        <dgm:presLayoutVars>
          <dgm:chPref val="3"/>
        </dgm:presLayoutVars>
      </dgm:prSet>
      <dgm:spPr/>
      <dgm:t>
        <a:bodyPr/>
        <a:lstStyle/>
        <a:p>
          <a:endParaRPr lang="en-GB"/>
        </a:p>
      </dgm:t>
    </dgm:pt>
    <dgm:pt modelId="{5243DB7A-F357-4B80-BA00-22FAC97935C7}" type="pres">
      <dgm:prSet presAssocID="{2BFADF8A-1A71-4229-82C8-D1EDABCED84B}" presName="horzOne" presStyleCnt="0"/>
      <dgm:spPr/>
    </dgm:pt>
  </dgm:ptLst>
  <dgm:cxnLst>
    <dgm:cxn modelId="{965E8B9F-A738-43F6-845D-52926E4D5241}" type="presOf" srcId="{E6A2BA2B-CE17-4201-B9D0-8C21C4A79CD7}" destId="{791FF4A6-7433-45B3-90E7-7711F9E51385}" srcOrd="0" destOrd="0" presId="urn:microsoft.com/office/officeart/2005/8/layout/hierarchy4"/>
    <dgm:cxn modelId="{2CF99938-F17B-4699-A313-D34436021356}" type="presOf" srcId="{C4263F9A-ECE5-4C35-A0D1-2FB7CD084C41}" destId="{C132F223-0F5C-48DD-988D-C2738A45191E}" srcOrd="0" destOrd="0" presId="urn:microsoft.com/office/officeart/2005/8/layout/hierarchy4"/>
    <dgm:cxn modelId="{016FF10E-2C20-4EC0-AAB4-847485E5E0F2}" srcId="{5950F70E-2234-4074-86B7-2656BFEE35BA}" destId="{74CB83E1-329E-4B08-97F5-7543B41C520D}" srcOrd="0" destOrd="0" parTransId="{46B9B05B-86D7-4E18-8C9E-BF6CBC9830A7}" sibTransId="{2EE52267-ABBE-44C4-AE67-F5F31B49928B}"/>
    <dgm:cxn modelId="{498E8781-6AE0-4AA2-9D81-9FB37B1C1DA6}" srcId="{C4263F9A-ECE5-4C35-A0D1-2FB7CD084C41}" destId="{5950F70E-2234-4074-86B7-2656BFEE35BA}" srcOrd="0" destOrd="0" parTransId="{7D240FC5-7916-4D44-A25C-B1CB32F7CA80}" sibTransId="{039BE9A6-1B8D-4609-B99B-FF9B88225787}"/>
    <dgm:cxn modelId="{ABF98ECB-55F9-4733-AE20-1A3B3BE3EC75}" srcId="{5950F70E-2234-4074-86B7-2656BFEE35BA}" destId="{33C290EE-F6D1-40B6-B3D7-03404CF235AD}" srcOrd="1" destOrd="0" parTransId="{C722097D-5B2B-4C32-BBCB-82D8F01A3BD7}" sibTransId="{929594E0-708D-4490-8CC0-63AD4E6DFD57}"/>
    <dgm:cxn modelId="{76CFE902-A2E0-4144-AF74-360E77150A69}" type="presOf" srcId="{5950F70E-2234-4074-86B7-2656BFEE35BA}" destId="{0D24C177-B3B5-4E58-85A5-8D514449040C}" srcOrd="0" destOrd="0" presId="urn:microsoft.com/office/officeart/2005/8/layout/hierarchy4"/>
    <dgm:cxn modelId="{9B630F4F-97DA-4908-99CD-9D12E22090B2}" type="presOf" srcId="{2BFADF8A-1A71-4229-82C8-D1EDABCED84B}" destId="{C4EA71ED-8FB8-42E4-BCBE-3E5F77477E26}" srcOrd="0" destOrd="0" presId="urn:microsoft.com/office/officeart/2005/8/layout/hierarchy4"/>
    <dgm:cxn modelId="{3D7E78CD-74B9-478E-9050-556B0E9553EF}" srcId="{74CB83E1-329E-4B08-97F5-7543B41C520D}" destId="{E6A2BA2B-CE17-4201-B9D0-8C21C4A79CD7}" srcOrd="0" destOrd="0" parTransId="{C897524A-46D0-4936-888B-3B8D38B630B3}" sibTransId="{1C9A185D-8939-4EA8-A9DE-01ED0CDB91DE}"/>
    <dgm:cxn modelId="{DB401464-149B-4FFC-B52F-53406909061E}" srcId="{C4263F9A-ECE5-4C35-A0D1-2FB7CD084C41}" destId="{2BFADF8A-1A71-4229-82C8-D1EDABCED84B}" srcOrd="1" destOrd="0" parTransId="{27D2E1C6-EB69-4C48-B6E6-4DF03E16AB60}" sibTransId="{749A161E-ED08-47DD-B732-6B902C39308C}"/>
    <dgm:cxn modelId="{A2E39FDB-1C79-4233-AE64-6340E578C666}" type="presOf" srcId="{74CB83E1-329E-4B08-97F5-7543B41C520D}" destId="{1CACC033-755B-45BB-A8B7-03CD973A07B9}" srcOrd="0" destOrd="0" presId="urn:microsoft.com/office/officeart/2005/8/layout/hierarchy4"/>
    <dgm:cxn modelId="{DEA5E20A-AFD1-446E-B291-C6C0CA63C802}" type="presOf" srcId="{33C290EE-F6D1-40B6-B3D7-03404CF235AD}" destId="{1698C8B3-86AA-4E97-82B7-DCC8A436574E}" srcOrd="0" destOrd="0" presId="urn:microsoft.com/office/officeart/2005/8/layout/hierarchy4"/>
    <dgm:cxn modelId="{779F22F1-54B3-4551-941C-94C3166146A4}" type="presParOf" srcId="{C132F223-0F5C-48DD-988D-C2738A45191E}" destId="{158D8693-13A5-4F1C-B924-EA09A8560437}" srcOrd="0" destOrd="0" presId="urn:microsoft.com/office/officeart/2005/8/layout/hierarchy4"/>
    <dgm:cxn modelId="{2FA60F1E-8DF0-4410-97EE-F2E58BF584C8}" type="presParOf" srcId="{158D8693-13A5-4F1C-B924-EA09A8560437}" destId="{0D24C177-B3B5-4E58-85A5-8D514449040C}" srcOrd="0" destOrd="0" presId="urn:microsoft.com/office/officeart/2005/8/layout/hierarchy4"/>
    <dgm:cxn modelId="{236DCD45-9FCA-4B88-A97A-22D005AD8097}" type="presParOf" srcId="{158D8693-13A5-4F1C-B924-EA09A8560437}" destId="{32F552EE-B5B6-49E7-9632-9CEDE71958E9}" srcOrd="1" destOrd="0" presId="urn:microsoft.com/office/officeart/2005/8/layout/hierarchy4"/>
    <dgm:cxn modelId="{C8E2B37C-7B8B-46D5-B6A0-003F857AF5BE}" type="presParOf" srcId="{158D8693-13A5-4F1C-B924-EA09A8560437}" destId="{6BF9A2C4-AD44-4D24-A2E4-5FDD92DEC1B1}" srcOrd="2" destOrd="0" presId="urn:microsoft.com/office/officeart/2005/8/layout/hierarchy4"/>
    <dgm:cxn modelId="{1486DF5D-CA7C-4F6A-932A-E07413782DC0}" type="presParOf" srcId="{6BF9A2C4-AD44-4D24-A2E4-5FDD92DEC1B1}" destId="{9FCEDEA8-0A51-45DD-9093-F9CF3CF6D495}" srcOrd="0" destOrd="0" presId="urn:microsoft.com/office/officeart/2005/8/layout/hierarchy4"/>
    <dgm:cxn modelId="{5D362E43-9AE4-42EF-A02D-19A69EAD76E5}" type="presParOf" srcId="{9FCEDEA8-0A51-45DD-9093-F9CF3CF6D495}" destId="{1CACC033-755B-45BB-A8B7-03CD973A07B9}" srcOrd="0" destOrd="0" presId="urn:microsoft.com/office/officeart/2005/8/layout/hierarchy4"/>
    <dgm:cxn modelId="{2951EA6E-007E-4CE9-AF72-7BE6D1B197D8}" type="presParOf" srcId="{9FCEDEA8-0A51-45DD-9093-F9CF3CF6D495}" destId="{14402300-EF14-4BC2-ACBD-3825A5C72E43}" srcOrd="1" destOrd="0" presId="urn:microsoft.com/office/officeart/2005/8/layout/hierarchy4"/>
    <dgm:cxn modelId="{732B903A-60E3-495D-A018-01AE90F7E32A}" type="presParOf" srcId="{9FCEDEA8-0A51-45DD-9093-F9CF3CF6D495}" destId="{266181FD-49C5-47CC-90AE-2060D788B874}" srcOrd="2" destOrd="0" presId="urn:microsoft.com/office/officeart/2005/8/layout/hierarchy4"/>
    <dgm:cxn modelId="{14EE84A8-8B47-45C2-9D16-8289CFDC7737}" type="presParOf" srcId="{266181FD-49C5-47CC-90AE-2060D788B874}" destId="{EC1E36FA-0F2C-4C4F-84C9-7AE256C52388}" srcOrd="0" destOrd="0" presId="urn:microsoft.com/office/officeart/2005/8/layout/hierarchy4"/>
    <dgm:cxn modelId="{AFB9E819-4AD5-45BC-88C8-BD294EA4969A}" type="presParOf" srcId="{EC1E36FA-0F2C-4C4F-84C9-7AE256C52388}" destId="{791FF4A6-7433-45B3-90E7-7711F9E51385}" srcOrd="0" destOrd="0" presId="urn:microsoft.com/office/officeart/2005/8/layout/hierarchy4"/>
    <dgm:cxn modelId="{8F58ADE3-EA2F-465E-BF00-CB10CBFDAFAE}" type="presParOf" srcId="{EC1E36FA-0F2C-4C4F-84C9-7AE256C52388}" destId="{756ABB39-E1B4-424F-97BA-84FE23841D35}" srcOrd="1" destOrd="0" presId="urn:microsoft.com/office/officeart/2005/8/layout/hierarchy4"/>
    <dgm:cxn modelId="{925485A2-3532-48AA-9B91-447EC40DE893}" type="presParOf" srcId="{6BF9A2C4-AD44-4D24-A2E4-5FDD92DEC1B1}" destId="{EEDF1943-D6A1-4E0F-AE8B-5FEEAE6476A1}" srcOrd="1" destOrd="0" presId="urn:microsoft.com/office/officeart/2005/8/layout/hierarchy4"/>
    <dgm:cxn modelId="{5DE58072-DD74-42B7-B679-C72691909398}" type="presParOf" srcId="{6BF9A2C4-AD44-4D24-A2E4-5FDD92DEC1B1}" destId="{F92DD675-7FC7-4874-A1AA-9FBA13E29498}" srcOrd="2" destOrd="0" presId="urn:microsoft.com/office/officeart/2005/8/layout/hierarchy4"/>
    <dgm:cxn modelId="{F6E1BE86-EC32-4199-AFF2-790AC802475A}" type="presParOf" srcId="{F92DD675-7FC7-4874-A1AA-9FBA13E29498}" destId="{1698C8B3-86AA-4E97-82B7-DCC8A436574E}" srcOrd="0" destOrd="0" presId="urn:microsoft.com/office/officeart/2005/8/layout/hierarchy4"/>
    <dgm:cxn modelId="{25CFAE66-0F2E-4F64-99CA-B3DD4AFF6C5A}" type="presParOf" srcId="{F92DD675-7FC7-4874-A1AA-9FBA13E29498}" destId="{BF063996-3B09-4CEC-AADA-1095855BC880}" srcOrd="1" destOrd="0" presId="urn:microsoft.com/office/officeart/2005/8/layout/hierarchy4"/>
    <dgm:cxn modelId="{C37F5F06-7A3C-4D43-971A-C0908B4EC2F3}" type="presParOf" srcId="{C132F223-0F5C-48DD-988D-C2738A45191E}" destId="{1F2B12B2-D05D-4154-8264-D9598B686E31}" srcOrd="1" destOrd="0" presId="urn:microsoft.com/office/officeart/2005/8/layout/hierarchy4"/>
    <dgm:cxn modelId="{16BCCA19-B792-41B2-8D5D-8DF9094C86A0}" type="presParOf" srcId="{C132F223-0F5C-48DD-988D-C2738A45191E}" destId="{E19CE623-96AC-42DB-B40F-98D8F4B1E297}" srcOrd="2" destOrd="0" presId="urn:microsoft.com/office/officeart/2005/8/layout/hierarchy4"/>
    <dgm:cxn modelId="{42852519-4C0E-4B6C-8F89-7093C3496D8C}" type="presParOf" srcId="{E19CE623-96AC-42DB-B40F-98D8F4B1E297}" destId="{C4EA71ED-8FB8-42E4-BCBE-3E5F77477E26}" srcOrd="0" destOrd="0" presId="urn:microsoft.com/office/officeart/2005/8/layout/hierarchy4"/>
    <dgm:cxn modelId="{863F0AAD-E45E-40DB-9640-47703DF9B218}" type="presParOf" srcId="{E19CE623-96AC-42DB-B40F-98D8F4B1E297}" destId="{5243DB7A-F357-4B80-BA00-22FAC97935C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B6C37C-431C-4283-9D65-05DCA2AAB8E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it-IT"/>
        </a:p>
      </dgm:t>
    </dgm:pt>
    <dgm:pt modelId="{B4AFF2B7-BD60-4DAD-87BB-BBE38CF0C59B}">
      <dgm:prSet phldrT="[Testo]" custT="1"/>
      <dgm:spPr/>
      <dgm:t>
        <a:bodyPr/>
        <a:lstStyle/>
        <a:p>
          <a:r>
            <a:rPr lang="it-IT" sz="3600" dirty="0" err="1" smtClean="0">
              <a:solidFill>
                <a:srgbClr val="FAF7EE"/>
              </a:solidFill>
              <a:latin typeface="Garamond" panose="02020404030301010803" pitchFamily="18" charset="0"/>
            </a:rPr>
            <a:t>December</a:t>
          </a:r>
          <a:r>
            <a:rPr lang="it-IT" sz="3600" dirty="0" smtClean="0">
              <a:solidFill>
                <a:srgbClr val="FAF7EE"/>
              </a:solidFill>
              <a:latin typeface="Garamond" panose="02020404030301010803" pitchFamily="18" charset="0"/>
            </a:rPr>
            <a:t> 2011</a:t>
          </a:r>
          <a:endParaRPr lang="it-IT" sz="3600" dirty="0">
            <a:solidFill>
              <a:srgbClr val="FAF7EE"/>
            </a:solidFill>
            <a:latin typeface="Garamond" panose="02020404030301010803" pitchFamily="18" charset="0"/>
          </a:endParaRPr>
        </a:p>
      </dgm:t>
    </dgm:pt>
    <dgm:pt modelId="{B05A0964-2D5A-4EE0-9EB8-6A23C3654F37}" type="parTrans" cxnId="{15B3010F-A4B8-428A-A015-F0ACFF629529}">
      <dgm:prSet/>
      <dgm:spPr/>
      <dgm:t>
        <a:bodyPr/>
        <a:lstStyle/>
        <a:p>
          <a:endParaRPr lang="it-IT" sz="2000">
            <a:solidFill>
              <a:srgbClr val="FAF7EE"/>
            </a:solidFill>
            <a:latin typeface="Garamond" panose="02020404030301010803" pitchFamily="18" charset="0"/>
          </a:endParaRPr>
        </a:p>
      </dgm:t>
    </dgm:pt>
    <dgm:pt modelId="{A5AD86F0-9CA0-4059-AB42-A321AAE76B2D}" type="sibTrans" cxnId="{15B3010F-A4B8-428A-A015-F0ACFF629529}">
      <dgm:prSet/>
      <dgm:spPr/>
      <dgm:t>
        <a:bodyPr/>
        <a:lstStyle/>
        <a:p>
          <a:endParaRPr lang="it-IT" sz="2000">
            <a:solidFill>
              <a:srgbClr val="FAF7EE"/>
            </a:solidFill>
            <a:latin typeface="Garamond" panose="02020404030301010803" pitchFamily="18" charset="0"/>
          </a:endParaRPr>
        </a:p>
      </dgm:t>
    </dgm:pt>
    <dgm:pt modelId="{2E1CF10E-1DA6-4732-8BA7-A722F7FF6852}">
      <dgm:prSet phldrT="[Testo]" custT="1"/>
      <dgm:spPr/>
      <dgm:t>
        <a:bodyPr/>
        <a:lstStyle/>
        <a:p>
          <a:r>
            <a:rPr lang="it-IT" sz="3600" dirty="0" err="1" smtClean="0">
              <a:solidFill>
                <a:srgbClr val="FAF7EE"/>
              </a:solidFill>
              <a:latin typeface="Garamond" panose="02020404030301010803" pitchFamily="18" charset="0"/>
            </a:rPr>
            <a:t>December</a:t>
          </a:r>
          <a:r>
            <a:rPr lang="it-IT" sz="3600" dirty="0" smtClean="0">
              <a:solidFill>
                <a:srgbClr val="FAF7EE"/>
              </a:solidFill>
              <a:latin typeface="Garamond" panose="02020404030301010803" pitchFamily="18" charset="0"/>
            </a:rPr>
            <a:t> 2012</a:t>
          </a:r>
          <a:endParaRPr lang="it-IT" sz="3600" dirty="0">
            <a:solidFill>
              <a:srgbClr val="FAF7EE"/>
            </a:solidFill>
            <a:latin typeface="Garamond" panose="02020404030301010803" pitchFamily="18" charset="0"/>
          </a:endParaRPr>
        </a:p>
      </dgm:t>
    </dgm:pt>
    <dgm:pt modelId="{FC61BEFC-3DC1-4660-A24B-DC99350A625D}" type="parTrans" cxnId="{100ADF0B-A1EE-435B-868C-D0A317AD3539}">
      <dgm:prSet/>
      <dgm:spPr/>
      <dgm:t>
        <a:bodyPr/>
        <a:lstStyle/>
        <a:p>
          <a:endParaRPr lang="it-IT" sz="2000">
            <a:solidFill>
              <a:srgbClr val="FAF7EE"/>
            </a:solidFill>
            <a:latin typeface="Garamond" panose="02020404030301010803" pitchFamily="18" charset="0"/>
          </a:endParaRPr>
        </a:p>
      </dgm:t>
    </dgm:pt>
    <dgm:pt modelId="{7D01F70F-3A47-48A4-A3B2-72058172F6F2}" type="sibTrans" cxnId="{100ADF0B-A1EE-435B-868C-D0A317AD3539}">
      <dgm:prSet/>
      <dgm:spPr/>
      <dgm:t>
        <a:bodyPr/>
        <a:lstStyle/>
        <a:p>
          <a:endParaRPr lang="it-IT" sz="2000">
            <a:solidFill>
              <a:srgbClr val="FAF7EE"/>
            </a:solidFill>
            <a:latin typeface="Garamond" panose="02020404030301010803" pitchFamily="18" charset="0"/>
          </a:endParaRPr>
        </a:p>
      </dgm:t>
    </dgm:pt>
    <dgm:pt modelId="{DF1FBD09-FC9C-4381-BCE9-9AFB6EB3B429}">
      <dgm:prSet phldrT="[Testo]" custT="1"/>
      <dgm:spPr/>
      <dgm:t>
        <a:bodyPr/>
        <a:lstStyle/>
        <a:p>
          <a:r>
            <a:rPr lang="en-US" sz="2800" dirty="0" smtClean="0">
              <a:solidFill>
                <a:srgbClr val="FAF7EE"/>
              </a:solidFill>
              <a:latin typeface="Garamond" panose="02020404030301010803" pitchFamily="18" charset="0"/>
            </a:rPr>
            <a:t>interest-bearing deposits with banks $48.05 </a:t>
          </a:r>
          <a:endParaRPr lang="it-IT" sz="2800" dirty="0">
            <a:solidFill>
              <a:srgbClr val="FAF7EE"/>
            </a:solidFill>
            <a:latin typeface="Garamond" panose="02020404030301010803" pitchFamily="18" charset="0"/>
          </a:endParaRPr>
        </a:p>
      </dgm:t>
    </dgm:pt>
    <dgm:pt modelId="{1E2736AF-FC38-4204-A2E8-6051DB700D6D}" type="parTrans" cxnId="{AC7CC87C-9E86-43AD-B33D-1FA935DE832C}">
      <dgm:prSet/>
      <dgm:spPr/>
      <dgm:t>
        <a:bodyPr/>
        <a:lstStyle/>
        <a:p>
          <a:endParaRPr lang="it-IT" sz="2000">
            <a:solidFill>
              <a:srgbClr val="FAF7EE"/>
            </a:solidFill>
            <a:latin typeface="Garamond" panose="02020404030301010803" pitchFamily="18" charset="0"/>
          </a:endParaRPr>
        </a:p>
      </dgm:t>
    </dgm:pt>
    <dgm:pt modelId="{1BA6A471-82A6-45AC-9557-1378F71101A3}" type="sibTrans" cxnId="{AC7CC87C-9E86-43AD-B33D-1FA935DE832C}">
      <dgm:prSet/>
      <dgm:spPr/>
      <dgm:t>
        <a:bodyPr/>
        <a:lstStyle/>
        <a:p>
          <a:endParaRPr lang="it-IT" sz="2000">
            <a:solidFill>
              <a:srgbClr val="FAF7EE"/>
            </a:solidFill>
            <a:latin typeface="Garamond" panose="02020404030301010803" pitchFamily="18" charset="0"/>
          </a:endParaRPr>
        </a:p>
      </dgm:t>
    </dgm:pt>
    <dgm:pt modelId="{DEBAB4BF-E002-4E55-ACD6-A30128E42654}">
      <dgm:prSet custT="1"/>
      <dgm:spPr/>
      <dgm:t>
        <a:bodyPr/>
        <a:lstStyle/>
        <a:p>
          <a:r>
            <a:rPr lang="en-US" sz="2800" dirty="0" smtClean="0">
              <a:solidFill>
                <a:srgbClr val="FAF7EE"/>
              </a:solidFill>
              <a:latin typeface="Garamond" panose="02020404030301010803" pitchFamily="18" charset="0"/>
            </a:rPr>
            <a:t>Cash and cash equivalents” $6.75 </a:t>
          </a:r>
          <a:endParaRPr lang="it-IT" sz="2800" dirty="0">
            <a:solidFill>
              <a:srgbClr val="FAF7EE"/>
            </a:solidFill>
            <a:latin typeface="Garamond" panose="02020404030301010803" pitchFamily="18" charset="0"/>
          </a:endParaRPr>
        </a:p>
      </dgm:t>
    </dgm:pt>
    <dgm:pt modelId="{FE083AE5-AB27-4B2C-A4E0-F06EFD03AE6D}" type="parTrans" cxnId="{61074FE6-DC99-4BDE-AD53-B51D0FF9A90C}">
      <dgm:prSet/>
      <dgm:spPr/>
      <dgm:t>
        <a:bodyPr/>
        <a:lstStyle/>
        <a:p>
          <a:endParaRPr lang="it-IT" sz="2000">
            <a:solidFill>
              <a:srgbClr val="FAF7EE"/>
            </a:solidFill>
            <a:latin typeface="Garamond" panose="02020404030301010803" pitchFamily="18" charset="0"/>
          </a:endParaRPr>
        </a:p>
      </dgm:t>
    </dgm:pt>
    <dgm:pt modelId="{99C7F0DD-CD0C-4ABA-BDF7-F6AC62D1D905}" type="sibTrans" cxnId="{61074FE6-DC99-4BDE-AD53-B51D0FF9A90C}">
      <dgm:prSet/>
      <dgm:spPr/>
      <dgm:t>
        <a:bodyPr/>
        <a:lstStyle/>
        <a:p>
          <a:endParaRPr lang="it-IT" sz="2000">
            <a:solidFill>
              <a:srgbClr val="FAF7EE"/>
            </a:solidFill>
            <a:latin typeface="Garamond" panose="02020404030301010803" pitchFamily="18" charset="0"/>
          </a:endParaRPr>
        </a:p>
      </dgm:t>
    </dgm:pt>
    <dgm:pt modelId="{9033E69A-0365-4792-B48F-E4C166A8CE1B}">
      <dgm:prSet custT="1"/>
      <dgm:spPr/>
      <dgm:t>
        <a:bodyPr/>
        <a:lstStyle/>
        <a:p>
          <a:r>
            <a:rPr lang="en-US" sz="2800" dirty="0" smtClean="0">
              <a:solidFill>
                <a:srgbClr val="FAF7EE"/>
              </a:solidFill>
              <a:latin typeface="Garamond" panose="02020404030301010803" pitchFamily="18" charset="0"/>
            </a:rPr>
            <a:t>Cash and cash equivalents”  $7.95 </a:t>
          </a:r>
          <a:endParaRPr lang="it-IT" sz="2800" dirty="0">
            <a:solidFill>
              <a:srgbClr val="FAF7EE"/>
            </a:solidFill>
            <a:latin typeface="Garamond" panose="02020404030301010803" pitchFamily="18" charset="0"/>
          </a:endParaRPr>
        </a:p>
      </dgm:t>
    </dgm:pt>
    <dgm:pt modelId="{54E10F04-C41A-4B09-92F0-0740B90EFB43}" type="parTrans" cxnId="{658BF079-5AE6-4A5B-A783-82B5951BE05C}">
      <dgm:prSet/>
      <dgm:spPr/>
      <dgm:t>
        <a:bodyPr/>
        <a:lstStyle/>
        <a:p>
          <a:endParaRPr lang="it-IT" sz="2000">
            <a:solidFill>
              <a:srgbClr val="FAF7EE"/>
            </a:solidFill>
            <a:latin typeface="Garamond" panose="02020404030301010803" pitchFamily="18" charset="0"/>
          </a:endParaRPr>
        </a:p>
      </dgm:t>
    </dgm:pt>
    <dgm:pt modelId="{A78D8125-4210-4E7B-A983-B0690303CFC1}" type="sibTrans" cxnId="{658BF079-5AE6-4A5B-A783-82B5951BE05C}">
      <dgm:prSet/>
      <dgm:spPr/>
      <dgm:t>
        <a:bodyPr/>
        <a:lstStyle/>
        <a:p>
          <a:endParaRPr lang="it-IT" sz="2000">
            <a:solidFill>
              <a:srgbClr val="FAF7EE"/>
            </a:solidFill>
            <a:latin typeface="Garamond" panose="02020404030301010803" pitchFamily="18" charset="0"/>
          </a:endParaRPr>
        </a:p>
      </dgm:t>
    </dgm:pt>
    <dgm:pt modelId="{0D0E7701-622F-4F24-92E1-5BB64307BE7D}">
      <dgm:prSet custT="1"/>
      <dgm:spPr/>
      <dgm:t>
        <a:bodyPr/>
        <a:lstStyle/>
        <a:p>
          <a:r>
            <a:rPr lang="en-US" sz="2800" dirty="0" smtClean="0">
              <a:solidFill>
                <a:srgbClr val="FAF7EE"/>
              </a:solidFill>
              <a:latin typeface="Garamond" panose="02020404030301010803" pitchFamily="18" charset="0"/>
            </a:rPr>
            <a:t>interest-bearing deposits with banks $65.92 </a:t>
          </a:r>
          <a:endParaRPr lang="it-IT" sz="2800" dirty="0">
            <a:solidFill>
              <a:srgbClr val="FAF7EE"/>
            </a:solidFill>
            <a:latin typeface="Garamond" panose="02020404030301010803" pitchFamily="18" charset="0"/>
          </a:endParaRPr>
        </a:p>
      </dgm:t>
    </dgm:pt>
    <dgm:pt modelId="{65076CE4-6656-460D-A6E5-B43A0CEEDF45}" type="parTrans" cxnId="{DED35DBB-95DE-4847-8978-F0F8D2ADA413}">
      <dgm:prSet/>
      <dgm:spPr/>
      <dgm:t>
        <a:bodyPr/>
        <a:lstStyle/>
        <a:p>
          <a:endParaRPr lang="it-IT" sz="2000">
            <a:solidFill>
              <a:srgbClr val="FAF7EE"/>
            </a:solidFill>
            <a:latin typeface="Garamond" panose="02020404030301010803" pitchFamily="18" charset="0"/>
          </a:endParaRPr>
        </a:p>
      </dgm:t>
    </dgm:pt>
    <dgm:pt modelId="{0C8A1DEA-3342-4EA5-94DD-5C348881A4A9}" type="sibTrans" cxnId="{DED35DBB-95DE-4847-8978-F0F8D2ADA413}">
      <dgm:prSet/>
      <dgm:spPr/>
      <dgm:t>
        <a:bodyPr/>
        <a:lstStyle/>
        <a:p>
          <a:endParaRPr lang="it-IT" sz="2000">
            <a:solidFill>
              <a:srgbClr val="FAF7EE"/>
            </a:solidFill>
            <a:latin typeface="Garamond" panose="02020404030301010803" pitchFamily="18" charset="0"/>
          </a:endParaRPr>
        </a:p>
      </dgm:t>
    </dgm:pt>
    <dgm:pt modelId="{95132C38-C029-4DD0-BA7E-E63B2F348548}" type="pres">
      <dgm:prSet presAssocID="{71B6C37C-431C-4283-9D65-05DCA2AAB8E5}" presName="diagram" presStyleCnt="0">
        <dgm:presLayoutVars>
          <dgm:chPref val="1"/>
          <dgm:dir/>
          <dgm:animOne val="branch"/>
          <dgm:animLvl val="lvl"/>
          <dgm:resizeHandles/>
        </dgm:presLayoutVars>
      </dgm:prSet>
      <dgm:spPr/>
      <dgm:t>
        <a:bodyPr/>
        <a:lstStyle/>
        <a:p>
          <a:endParaRPr lang="en-GB"/>
        </a:p>
      </dgm:t>
    </dgm:pt>
    <dgm:pt modelId="{07D8D848-47D2-4C04-8AA9-379126FAFEC3}" type="pres">
      <dgm:prSet presAssocID="{B4AFF2B7-BD60-4DAD-87BB-BBE38CF0C59B}" presName="root" presStyleCnt="0"/>
      <dgm:spPr/>
    </dgm:pt>
    <dgm:pt modelId="{23A880E2-BC5F-42A1-99D2-9ED817E1637C}" type="pres">
      <dgm:prSet presAssocID="{B4AFF2B7-BD60-4DAD-87BB-BBE38CF0C59B}" presName="rootComposite" presStyleCnt="0"/>
      <dgm:spPr/>
    </dgm:pt>
    <dgm:pt modelId="{429AE94D-5C38-499C-AF88-4E5494F4FE78}" type="pres">
      <dgm:prSet presAssocID="{B4AFF2B7-BD60-4DAD-87BB-BBE38CF0C59B}" presName="rootText" presStyleLbl="node1" presStyleIdx="0" presStyleCnt="2"/>
      <dgm:spPr/>
      <dgm:t>
        <a:bodyPr/>
        <a:lstStyle/>
        <a:p>
          <a:endParaRPr lang="en-GB"/>
        </a:p>
      </dgm:t>
    </dgm:pt>
    <dgm:pt modelId="{FFD5A69E-7ECA-42A1-942E-2C7ED8A8656F}" type="pres">
      <dgm:prSet presAssocID="{B4AFF2B7-BD60-4DAD-87BB-BBE38CF0C59B}" presName="rootConnector" presStyleLbl="node1" presStyleIdx="0" presStyleCnt="2"/>
      <dgm:spPr/>
      <dgm:t>
        <a:bodyPr/>
        <a:lstStyle/>
        <a:p>
          <a:endParaRPr lang="en-GB"/>
        </a:p>
      </dgm:t>
    </dgm:pt>
    <dgm:pt modelId="{1C92E172-05BB-4D0D-A53F-B03F06D6F4A9}" type="pres">
      <dgm:prSet presAssocID="{B4AFF2B7-BD60-4DAD-87BB-BBE38CF0C59B}" presName="childShape" presStyleCnt="0"/>
      <dgm:spPr/>
    </dgm:pt>
    <dgm:pt modelId="{DC27711A-F5E3-44CB-B942-4EC289A58350}" type="pres">
      <dgm:prSet presAssocID="{FE083AE5-AB27-4B2C-A4E0-F06EFD03AE6D}" presName="Name13" presStyleLbl="parChTrans1D2" presStyleIdx="0" presStyleCnt="4"/>
      <dgm:spPr/>
      <dgm:t>
        <a:bodyPr/>
        <a:lstStyle/>
        <a:p>
          <a:endParaRPr lang="en-GB"/>
        </a:p>
      </dgm:t>
    </dgm:pt>
    <dgm:pt modelId="{B2699F82-4538-4A26-A682-A425B0ADBF40}" type="pres">
      <dgm:prSet presAssocID="{DEBAB4BF-E002-4E55-ACD6-A30128E42654}" presName="childText" presStyleLbl="bgAcc1" presStyleIdx="0" presStyleCnt="4">
        <dgm:presLayoutVars>
          <dgm:bulletEnabled val="1"/>
        </dgm:presLayoutVars>
      </dgm:prSet>
      <dgm:spPr/>
      <dgm:t>
        <a:bodyPr/>
        <a:lstStyle/>
        <a:p>
          <a:endParaRPr lang="it-IT"/>
        </a:p>
      </dgm:t>
    </dgm:pt>
    <dgm:pt modelId="{24B0F64E-86C9-46CB-B460-E3C813EA7BA7}" type="pres">
      <dgm:prSet presAssocID="{65076CE4-6656-460D-A6E5-B43A0CEEDF45}" presName="Name13" presStyleLbl="parChTrans1D2" presStyleIdx="1" presStyleCnt="4"/>
      <dgm:spPr/>
      <dgm:t>
        <a:bodyPr/>
        <a:lstStyle/>
        <a:p>
          <a:endParaRPr lang="en-GB"/>
        </a:p>
      </dgm:t>
    </dgm:pt>
    <dgm:pt modelId="{A0410798-A521-4488-9FB7-31587994F529}" type="pres">
      <dgm:prSet presAssocID="{0D0E7701-622F-4F24-92E1-5BB64307BE7D}" presName="childText" presStyleLbl="bgAcc1" presStyleIdx="1" presStyleCnt="4">
        <dgm:presLayoutVars>
          <dgm:bulletEnabled val="1"/>
        </dgm:presLayoutVars>
      </dgm:prSet>
      <dgm:spPr/>
      <dgm:t>
        <a:bodyPr/>
        <a:lstStyle/>
        <a:p>
          <a:endParaRPr lang="it-IT"/>
        </a:p>
      </dgm:t>
    </dgm:pt>
    <dgm:pt modelId="{6CE83193-4BDB-4311-89C6-E7307957B1AF}" type="pres">
      <dgm:prSet presAssocID="{2E1CF10E-1DA6-4732-8BA7-A722F7FF6852}" presName="root" presStyleCnt="0"/>
      <dgm:spPr/>
    </dgm:pt>
    <dgm:pt modelId="{5306A4CB-F635-468B-9885-0686470C3CDA}" type="pres">
      <dgm:prSet presAssocID="{2E1CF10E-1DA6-4732-8BA7-A722F7FF6852}" presName="rootComposite" presStyleCnt="0"/>
      <dgm:spPr/>
    </dgm:pt>
    <dgm:pt modelId="{163F3DBB-782F-4E58-88D4-62D0C9A777EE}" type="pres">
      <dgm:prSet presAssocID="{2E1CF10E-1DA6-4732-8BA7-A722F7FF6852}" presName="rootText" presStyleLbl="node1" presStyleIdx="1" presStyleCnt="2"/>
      <dgm:spPr/>
      <dgm:t>
        <a:bodyPr/>
        <a:lstStyle/>
        <a:p>
          <a:endParaRPr lang="en-GB"/>
        </a:p>
      </dgm:t>
    </dgm:pt>
    <dgm:pt modelId="{A28A634B-9787-49F5-94B5-2DE851E09E0C}" type="pres">
      <dgm:prSet presAssocID="{2E1CF10E-1DA6-4732-8BA7-A722F7FF6852}" presName="rootConnector" presStyleLbl="node1" presStyleIdx="1" presStyleCnt="2"/>
      <dgm:spPr/>
      <dgm:t>
        <a:bodyPr/>
        <a:lstStyle/>
        <a:p>
          <a:endParaRPr lang="en-GB"/>
        </a:p>
      </dgm:t>
    </dgm:pt>
    <dgm:pt modelId="{94570C7D-44B3-4397-874C-61608AF3E3EA}" type="pres">
      <dgm:prSet presAssocID="{2E1CF10E-1DA6-4732-8BA7-A722F7FF6852}" presName="childShape" presStyleCnt="0"/>
      <dgm:spPr/>
    </dgm:pt>
    <dgm:pt modelId="{D8C75CF5-E6A7-4479-B937-22F906615DA9}" type="pres">
      <dgm:prSet presAssocID="{54E10F04-C41A-4B09-92F0-0740B90EFB43}" presName="Name13" presStyleLbl="parChTrans1D2" presStyleIdx="2" presStyleCnt="4"/>
      <dgm:spPr/>
      <dgm:t>
        <a:bodyPr/>
        <a:lstStyle/>
        <a:p>
          <a:endParaRPr lang="en-GB"/>
        </a:p>
      </dgm:t>
    </dgm:pt>
    <dgm:pt modelId="{A1E478F8-C933-4227-8481-DC1CD641E8A8}" type="pres">
      <dgm:prSet presAssocID="{9033E69A-0365-4792-B48F-E4C166A8CE1B}" presName="childText" presStyleLbl="bgAcc1" presStyleIdx="2" presStyleCnt="4">
        <dgm:presLayoutVars>
          <dgm:bulletEnabled val="1"/>
        </dgm:presLayoutVars>
      </dgm:prSet>
      <dgm:spPr/>
      <dgm:t>
        <a:bodyPr/>
        <a:lstStyle/>
        <a:p>
          <a:endParaRPr lang="it-IT"/>
        </a:p>
      </dgm:t>
    </dgm:pt>
    <dgm:pt modelId="{01F52BD4-18F6-4DDF-8D30-30F897CF6EEB}" type="pres">
      <dgm:prSet presAssocID="{1E2736AF-FC38-4204-A2E8-6051DB700D6D}" presName="Name13" presStyleLbl="parChTrans1D2" presStyleIdx="3" presStyleCnt="4"/>
      <dgm:spPr/>
      <dgm:t>
        <a:bodyPr/>
        <a:lstStyle/>
        <a:p>
          <a:endParaRPr lang="en-GB"/>
        </a:p>
      </dgm:t>
    </dgm:pt>
    <dgm:pt modelId="{3E0F1768-61F9-4ED3-97E2-37A434B0EB85}" type="pres">
      <dgm:prSet presAssocID="{DF1FBD09-FC9C-4381-BCE9-9AFB6EB3B429}" presName="childText" presStyleLbl="bgAcc1" presStyleIdx="3" presStyleCnt="4">
        <dgm:presLayoutVars>
          <dgm:bulletEnabled val="1"/>
        </dgm:presLayoutVars>
      </dgm:prSet>
      <dgm:spPr/>
      <dgm:t>
        <a:bodyPr/>
        <a:lstStyle/>
        <a:p>
          <a:endParaRPr lang="it-IT"/>
        </a:p>
      </dgm:t>
    </dgm:pt>
  </dgm:ptLst>
  <dgm:cxnLst>
    <dgm:cxn modelId="{4B023968-4523-4814-9E42-4D5F40E413B9}" type="presOf" srcId="{9033E69A-0365-4792-B48F-E4C166A8CE1B}" destId="{A1E478F8-C933-4227-8481-DC1CD641E8A8}" srcOrd="0" destOrd="0" presId="urn:microsoft.com/office/officeart/2005/8/layout/hierarchy3"/>
    <dgm:cxn modelId="{15B3010F-A4B8-428A-A015-F0ACFF629529}" srcId="{71B6C37C-431C-4283-9D65-05DCA2AAB8E5}" destId="{B4AFF2B7-BD60-4DAD-87BB-BBE38CF0C59B}" srcOrd="0" destOrd="0" parTransId="{B05A0964-2D5A-4EE0-9EB8-6A23C3654F37}" sibTransId="{A5AD86F0-9CA0-4059-AB42-A321AAE76B2D}"/>
    <dgm:cxn modelId="{AC7CC87C-9E86-43AD-B33D-1FA935DE832C}" srcId="{2E1CF10E-1DA6-4732-8BA7-A722F7FF6852}" destId="{DF1FBD09-FC9C-4381-BCE9-9AFB6EB3B429}" srcOrd="1" destOrd="0" parTransId="{1E2736AF-FC38-4204-A2E8-6051DB700D6D}" sibTransId="{1BA6A471-82A6-45AC-9557-1378F71101A3}"/>
    <dgm:cxn modelId="{4B1D3BB3-83E2-4067-A27D-F14AB2DA5BA5}" type="presOf" srcId="{B4AFF2B7-BD60-4DAD-87BB-BBE38CF0C59B}" destId="{429AE94D-5C38-499C-AF88-4E5494F4FE78}" srcOrd="0" destOrd="0" presId="urn:microsoft.com/office/officeart/2005/8/layout/hierarchy3"/>
    <dgm:cxn modelId="{B3D6864E-C918-4AF7-8782-C4118DC10E1E}" type="presOf" srcId="{2E1CF10E-1DA6-4732-8BA7-A722F7FF6852}" destId="{A28A634B-9787-49F5-94B5-2DE851E09E0C}" srcOrd="1" destOrd="0" presId="urn:microsoft.com/office/officeart/2005/8/layout/hierarchy3"/>
    <dgm:cxn modelId="{499BE705-7ACC-4137-91FC-DE395AD48AD3}" type="presOf" srcId="{65076CE4-6656-460D-A6E5-B43A0CEEDF45}" destId="{24B0F64E-86C9-46CB-B460-E3C813EA7BA7}" srcOrd="0" destOrd="0" presId="urn:microsoft.com/office/officeart/2005/8/layout/hierarchy3"/>
    <dgm:cxn modelId="{A59C1491-BA17-4840-8D1E-D63FD364C9A2}" type="presOf" srcId="{DEBAB4BF-E002-4E55-ACD6-A30128E42654}" destId="{B2699F82-4538-4A26-A682-A425B0ADBF40}" srcOrd="0" destOrd="0" presId="urn:microsoft.com/office/officeart/2005/8/layout/hierarchy3"/>
    <dgm:cxn modelId="{09AD0C92-0DC8-449A-9E0D-FEB9EE362B48}" type="presOf" srcId="{54E10F04-C41A-4B09-92F0-0740B90EFB43}" destId="{D8C75CF5-E6A7-4479-B937-22F906615DA9}" srcOrd="0" destOrd="0" presId="urn:microsoft.com/office/officeart/2005/8/layout/hierarchy3"/>
    <dgm:cxn modelId="{61074FE6-DC99-4BDE-AD53-B51D0FF9A90C}" srcId="{B4AFF2B7-BD60-4DAD-87BB-BBE38CF0C59B}" destId="{DEBAB4BF-E002-4E55-ACD6-A30128E42654}" srcOrd="0" destOrd="0" parTransId="{FE083AE5-AB27-4B2C-A4E0-F06EFD03AE6D}" sibTransId="{99C7F0DD-CD0C-4ABA-BDF7-F6AC62D1D905}"/>
    <dgm:cxn modelId="{E5F0AFF5-7526-43D8-862D-61E3D618DC74}" type="presOf" srcId="{2E1CF10E-1DA6-4732-8BA7-A722F7FF6852}" destId="{163F3DBB-782F-4E58-88D4-62D0C9A777EE}" srcOrd="0" destOrd="0" presId="urn:microsoft.com/office/officeart/2005/8/layout/hierarchy3"/>
    <dgm:cxn modelId="{DED35DBB-95DE-4847-8978-F0F8D2ADA413}" srcId="{B4AFF2B7-BD60-4DAD-87BB-BBE38CF0C59B}" destId="{0D0E7701-622F-4F24-92E1-5BB64307BE7D}" srcOrd="1" destOrd="0" parTransId="{65076CE4-6656-460D-A6E5-B43A0CEEDF45}" sibTransId="{0C8A1DEA-3342-4EA5-94DD-5C348881A4A9}"/>
    <dgm:cxn modelId="{FA28CB19-AC6A-483E-BD49-3933A53D4CAF}" type="presOf" srcId="{DF1FBD09-FC9C-4381-BCE9-9AFB6EB3B429}" destId="{3E0F1768-61F9-4ED3-97E2-37A434B0EB85}" srcOrd="0" destOrd="0" presId="urn:microsoft.com/office/officeart/2005/8/layout/hierarchy3"/>
    <dgm:cxn modelId="{391356DF-6D3B-42C8-8974-912E21493678}" type="presOf" srcId="{0D0E7701-622F-4F24-92E1-5BB64307BE7D}" destId="{A0410798-A521-4488-9FB7-31587994F529}" srcOrd="0" destOrd="0" presId="urn:microsoft.com/office/officeart/2005/8/layout/hierarchy3"/>
    <dgm:cxn modelId="{1DED8886-9D06-439E-812F-F80302AA36FE}" type="presOf" srcId="{1E2736AF-FC38-4204-A2E8-6051DB700D6D}" destId="{01F52BD4-18F6-4DDF-8D30-30F897CF6EEB}" srcOrd="0" destOrd="0" presId="urn:microsoft.com/office/officeart/2005/8/layout/hierarchy3"/>
    <dgm:cxn modelId="{DA0B1839-824F-4CC4-AE01-672D3D34C737}" type="presOf" srcId="{FE083AE5-AB27-4B2C-A4E0-F06EFD03AE6D}" destId="{DC27711A-F5E3-44CB-B942-4EC289A58350}" srcOrd="0" destOrd="0" presId="urn:microsoft.com/office/officeart/2005/8/layout/hierarchy3"/>
    <dgm:cxn modelId="{658BF079-5AE6-4A5B-A783-82B5951BE05C}" srcId="{2E1CF10E-1DA6-4732-8BA7-A722F7FF6852}" destId="{9033E69A-0365-4792-B48F-E4C166A8CE1B}" srcOrd="0" destOrd="0" parTransId="{54E10F04-C41A-4B09-92F0-0740B90EFB43}" sibTransId="{A78D8125-4210-4E7B-A983-B0690303CFC1}"/>
    <dgm:cxn modelId="{100ADF0B-A1EE-435B-868C-D0A317AD3539}" srcId="{71B6C37C-431C-4283-9D65-05DCA2AAB8E5}" destId="{2E1CF10E-1DA6-4732-8BA7-A722F7FF6852}" srcOrd="1" destOrd="0" parTransId="{FC61BEFC-3DC1-4660-A24B-DC99350A625D}" sibTransId="{7D01F70F-3A47-48A4-A3B2-72058172F6F2}"/>
    <dgm:cxn modelId="{577DF5D4-86E0-47B9-B379-17A7337C4C90}" type="presOf" srcId="{71B6C37C-431C-4283-9D65-05DCA2AAB8E5}" destId="{95132C38-C029-4DD0-BA7E-E63B2F348548}" srcOrd="0" destOrd="0" presId="urn:microsoft.com/office/officeart/2005/8/layout/hierarchy3"/>
    <dgm:cxn modelId="{BCDF0CCD-D7B6-459F-8AFA-911AED1291AD}" type="presOf" srcId="{B4AFF2B7-BD60-4DAD-87BB-BBE38CF0C59B}" destId="{FFD5A69E-7ECA-42A1-942E-2C7ED8A8656F}" srcOrd="1" destOrd="0" presId="urn:microsoft.com/office/officeart/2005/8/layout/hierarchy3"/>
    <dgm:cxn modelId="{DF440DA1-9FB0-4936-8A80-F5B8547FC61A}" type="presParOf" srcId="{95132C38-C029-4DD0-BA7E-E63B2F348548}" destId="{07D8D848-47D2-4C04-8AA9-379126FAFEC3}" srcOrd="0" destOrd="0" presId="urn:microsoft.com/office/officeart/2005/8/layout/hierarchy3"/>
    <dgm:cxn modelId="{304CC37F-1CDE-4B9E-B242-1FCF31967A03}" type="presParOf" srcId="{07D8D848-47D2-4C04-8AA9-379126FAFEC3}" destId="{23A880E2-BC5F-42A1-99D2-9ED817E1637C}" srcOrd="0" destOrd="0" presId="urn:microsoft.com/office/officeart/2005/8/layout/hierarchy3"/>
    <dgm:cxn modelId="{89DB3795-AB12-4AD0-AA00-B7DB44B1902D}" type="presParOf" srcId="{23A880E2-BC5F-42A1-99D2-9ED817E1637C}" destId="{429AE94D-5C38-499C-AF88-4E5494F4FE78}" srcOrd="0" destOrd="0" presId="urn:microsoft.com/office/officeart/2005/8/layout/hierarchy3"/>
    <dgm:cxn modelId="{17585A6F-66B1-492F-B9EB-16356E98D183}" type="presParOf" srcId="{23A880E2-BC5F-42A1-99D2-9ED817E1637C}" destId="{FFD5A69E-7ECA-42A1-942E-2C7ED8A8656F}" srcOrd="1" destOrd="0" presId="urn:microsoft.com/office/officeart/2005/8/layout/hierarchy3"/>
    <dgm:cxn modelId="{A3BF7960-A3DB-49C8-9309-FA7E63119D34}" type="presParOf" srcId="{07D8D848-47D2-4C04-8AA9-379126FAFEC3}" destId="{1C92E172-05BB-4D0D-A53F-B03F06D6F4A9}" srcOrd="1" destOrd="0" presId="urn:microsoft.com/office/officeart/2005/8/layout/hierarchy3"/>
    <dgm:cxn modelId="{BB187B99-2853-40FE-B58A-5F24D69025D9}" type="presParOf" srcId="{1C92E172-05BB-4D0D-A53F-B03F06D6F4A9}" destId="{DC27711A-F5E3-44CB-B942-4EC289A58350}" srcOrd="0" destOrd="0" presId="urn:microsoft.com/office/officeart/2005/8/layout/hierarchy3"/>
    <dgm:cxn modelId="{DE02C142-8D89-4767-9C96-E4B868153590}" type="presParOf" srcId="{1C92E172-05BB-4D0D-A53F-B03F06D6F4A9}" destId="{B2699F82-4538-4A26-A682-A425B0ADBF40}" srcOrd="1" destOrd="0" presId="urn:microsoft.com/office/officeart/2005/8/layout/hierarchy3"/>
    <dgm:cxn modelId="{D3C891A3-ADEC-4C82-994C-CF209E396D8C}" type="presParOf" srcId="{1C92E172-05BB-4D0D-A53F-B03F06D6F4A9}" destId="{24B0F64E-86C9-46CB-B460-E3C813EA7BA7}" srcOrd="2" destOrd="0" presId="urn:microsoft.com/office/officeart/2005/8/layout/hierarchy3"/>
    <dgm:cxn modelId="{5DA28AF2-3185-4C95-B1E6-8E71BF10E334}" type="presParOf" srcId="{1C92E172-05BB-4D0D-A53F-B03F06D6F4A9}" destId="{A0410798-A521-4488-9FB7-31587994F529}" srcOrd="3" destOrd="0" presId="urn:microsoft.com/office/officeart/2005/8/layout/hierarchy3"/>
    <dgm:cxn modelId="{B83BF01B-A6A1-4CB9-A945-9BB50A0B8604}" type="presParOf" srcId="{95132C38-C029-4DD0-BA7E-E63B2F348548}" destId="{6CE83193-4BDB-4311-89C6-E7307957B1AF}" srcOrd="1" destOrd="0" presId="urn:microsoft.com/office/officeart/2005/8/layout/hierarchy3"/>
    <dgm:cxn modelId="{4FCF106E-6FD9-440A-8CDF-EE7730404818}" type="presParOf" srcId="{6CE83193-4BDB-4311-89C6-E7307957B1AF}" destId="{5306A4CB-F635-468B-9885-0686470C3CDA}" srcOrd="0" destOrd="0" presId="urn:microsoft.com/office/officeart/2005/8/layout/hierarchy3"/>
    <dgm:cxn modelId="{BC335AB6-9711-4AD3-9CA5-55C714A9A29C}" type="presParOf" srcId="{5306A4CB-F635-468B-9885-0686470C3CDA}" destId="{163F3DBB-782F-4E58-88D4-62D0C9A777EE}" srcOrd="0" destOrd="0" presId="urn:microsoft.com/office/officeart/2005/8/layout/hierarchy3"/>
    <dgm:cxn modelId="{06107F60-F540-475D-9479-912190A0B7FC}" type="presParOf" srcId="{5306A4CB-F635-468B-9885-0686470C3CDA}" destId="{A28A634B-9787-49F5-94B5-2DE851E09E0C}" srcOrd="1" destOrd="0" presId="urn:microsoft.com/office/officeart/2005/8/layout/hierarchy3"/>
    <dgm:cxn modelId="{CD213D77-8853-4FD8-A74A-0DB2405EAD07}" type="presParOf" srcId="{6CE83193-4BDB-4311-89C6-E7307957B1AF}" destId="{94570C7D-44B3-4397-874C-61608AF3E3EA}" srcOrd="1" destOrd="0" presId="urn:microsoft.com/office/officeart/2005/8/layout/hierarchy3"/>
    <dgm:cxn modelId="{F6CD89D9-EFF5-432B-A865-81F24AF6DB1B}" type="presParOf" srcId="{94570C7D-44B3-4397-874C-61608AF3E3EA}" destId="{D8C75CF5-E6A7-4479-B937-22F906615DA9}" srcOrd="0" destOrd="0" presId="urn:microsoft.com/office/officeart/2005/8/layout/hierarchy3"/>
    <dgm:cxn modelId="{3D1E1656-0754-4738-8CB9-FA4C9EAD6C4B}" type="presParOf" srcId="{94570C7D-44B3-4397-874C-61608AF3E3EA}" destId="{A1E478F8-C933-4227-8481-DC1CD641E8A8}" srcOrd="1" destOrd="0" presId="urn:microsoft.com/office/officeart/2005/8/layout/hierarchy3"/>
    <dgm:cxn modelId="{266535BB-E618-4604-8D41-24138FF76945}" type="presParOf" srcId="{94570C7D-44B3-4397-874C-61608AF3E3EA}" destId="{01F52BD4-18F6-4DDF-8D30-30F897CF6EEB}" srcOrd="2" destOrd="0" presId="urn:microsoft.com/office/officeart/2005/8/layout/hierarchy3"/>
    <dgm:cxn modelId="{A557AC1D-4117-4C60-A1B1-3A1E95C39D6A}" type="presParOf" srcId="{94570C7D-44B3-4397-874C-61608AF3E3EA}" destId="{3E0F1768-61F9-4ED3-97E2-37A434B0EB8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2EAA0-0E86-45A5-89D6-28F5B6E95FA8}"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en-GB"/>
        </a:p>
      </dgm:t>
    </dgm:pt>
    <dgm:pt modelId="{1DB28F01-0E10-4C0D-BEDC-26B96E71E796}">
      <dgm:prSet phldrT="[Text]" custT="1"/>
      <dgm:spPr/>
      <dgm:t>
        <a:bodyPr/>
        <a:lstStyle/>
        <a:p>
          <a:r>
            <a:rPr lang="en-GB" sz="2800" b="1" dirty="0" smtClean="0">
              <a:solidFill>
                <a:schemeClr val="accent3">
                  <a:lumMod val="10000"/>
                </a:schemeClr>
              </a:solidFill>
              <a:latin typeface="Garamond" panose="02020404030301010803" pitchFamily="18" charset="0"/>
            </a:rPr>
            <a:t>Net revenues</a:t>
          </a:r>
          <a:endParaRPr lang="en-GB" sz="2800" b="1" dirty="0">
            <a:solidFill>
              <a:schemeClr val="accent3">
                <a:lumMod val="10000"/>
              </a:schemeClr>
            </a:solidFill>
            <a:latin typeface="Garamond" panose="02020404030301010803" pitchFamily="18" charset="0"/>
          </a:endParaRPr>
        </a:p>
      </dgm:t>
    </dgm:pt>
    <dgm:pt modelId="{42DE2C78-78B0-4E03-8D6E-9CED5C603847}" type="parTrans" cxnId="{A818FB0F-716C-45DE-B307-E4956E30C89E}">
      <dgm:prSet/>
      <dgm:spPr/>
      <dgm:t>
        <a:bodyPr/>
        <a:lstStyle/>
        <a:p>
          <a:endParaRPr lang="en-GB" sz="2800">
            <a:solidFill>
              <a:schemeClr val="accent3">
                <a:lumMod val="10000"/>
              </a:schemeClr>
            </a:solidFill>
            <a:latin typeface="Garamond" panose="02020404030301010803" pitchFamily="18" charset="0"/>
          </a:endParaRPr>
        </a:p>
      </dgm:t>
    </dgm:pt>
    <dgm:pt modelId="{DDD3699B-D7D0-4656-9517-5C482CBD1768}" type="sibTrans" cxnId="{A818FB0F-716C-45DE-B307-E4956E30C89E}">
      <dgm:prSet/>
      <dgm:spPr/>
      <dgm:t>
        <a:bodyPr/>
        <a:lstStyle/>
        <a:p>
          <a:endParaRPr lang="en-GB" sz="2800">
            <a:solidFill>
              <a:schemeClr val="accent3">
                <a:lumMod val="10000"/>
              </a:schemeClr>
            </a:solidFill>
            <a:latin typeface="Garamond" panose="02020404030301010803" pitchFamily="18" charset="0"/>
          </a:endParaRPr>
        </a:p>
      </dgm:t>
    </dgm:pt>
    <dgm:pt modelId="{1BE01120-E419-4900-B9CF-156CEE01F9BE}">
      <dgm:prSet phldrT="[Text]" custT="1"/>
      <dgm:spPr/>
      <dgm:t>
        <a:bodyPr/>
        <a:lstStyle/>
        <a:p>
          <a:r>
            <a:rPr lang="en-GB" sz="2400" dirty="0" smtClean="0">
              <a:solidFill>
                <a:schemeClr val="accent3">
                  <a:lumMod val="10000"/>
                </a:schemeClr>
              </a:solidFill>
              <a:latin typeface="Garamond" panose="02020404030301010803" pitchFamily="18" charset="0"/>
            </a:rPr>
            <a:t>We see a 19%  increase in 2012 partially offset by lower commissions an fees</a:t>
          </a:r>
          <a:endParaRPr lang="en-GB" sz="2400" dirty="0">
            <a:solidFill>
              <a:schemeClr val="accent3">
                <a:lumMod val="10000"/>
              </a:schemeClr>
            </a:solidFill>
            <a:latin typeface="Garamond" panose="02020404030301010803" pitchFamily="18" charset="0"/>
          </a:endParaRPr>
        </a:p>
      </dgm:t>
    </dgm:pt>
    <dgm:pt modelId="{C92C2B2C-0BE5-48E4-90D4-A3870A16ACED}" type="parTrans" cxnId="{DB8E6C0D-900F-45F1-99CA-6D2B0BB796FB}">
      <dgm:prSet/>
      <dgm:spPr/>
      <dgm:t>
        <a:bodyPr/>
        <a:lstStyle/>
        <a:p>
          <a:endParaRPr lang="en-GB" sz="2800">
            <a:solidFill>
              <a:schemeClr val="accent3">
                <a:lumMod val="10000"/>
              </a:schemeClr>
            </a:solidFill>
            <a:latin typeface="Garamond" panose="02020404030301010803" pitchFamily="18" charset="0"/>
          </a:endParaRPr>
        </a:p>
      </dgm:t>
    </dgm:pt>
    <dgm:pt modelId="{FFEA91AB-9AFB-4AF5-8724-C7E0CD4AAD7A}" type="sibTrans" cxnId="{DB8E6C0D-900F-45F1-99CA-6D2B0BB796FB}">
      <dgm:prSet/>
      <dgm:spPr/>
      <dgm:t>
        <a:bodyPr/>
        <a:lstStyle/>
        <a:p>
          <a:endParaRPr lang="en-GB" sz="2800">
            <a:solidFill>
              <a:schemeClr val="accent3">
                <a:lumMod val="10000"/>
              </a:schemeClr>
            </a:solidFill>
            <a:latin typeface="Garamond" panose="02020404030301010803" pitchFamily="18" charset="0"/>
          </a:endParaRPr>
        </a:p>
      </dgm:t>
    </dgm:pt>
    <dgm:pt modelId="{38276BEC-0E73-492B-A492-20F133EB895A}">
      <dgm:prSet phldrT="[Text]" custT="1"/>
      <dgm:spPr/>
      <dgm:t>
        <a:bodyPr/>
        <a:lstStyle/>
        <a:p>
          <a:r>
            <a:rPr lang="en-GB" sz="2800" b="1" dirty="0" smtClean="0">
              <a:solidFill>
                <a:schemeClr val="accent3">
                  <a:lumMod val="10000"/>
                </a:schemeClr>
              </a:solidFill>
              <a:latin typeface="Garamond" panose="02020404030301010803" pitchFamily="18" charset="0"/>
            </a:rPr>
            <a:t>Non-interest revenues</a:t>
          </a:r>
          <a:endParaRPr lang="en-GB" sz="2800" b="1" dirty="0">
            <a:solidFill>
              <a:schemeClr val="accent3">
                <a:lumMod val="10000"/>
              </a:schemeClr>
            </a:solidFill>
            <a:latin typeface="Garamond" panose="02020404030301010803" pitchFamily="18" charset="0"/>
          </a:endParaRPr>
        </a:p>
      </dgm:t>
    </dgm:pt>
    <dgm:pt modelId="{05B98643-62A0-413C-8C45-71279F69F47B}" type="parTrans" cxnId="{441708D6-1807-432C-A91B-8392D2FA513F}">
      <dgm:prSet/>
      <dgm:spPr/>
      <dgm:t>
        <a:bodyPr/>
        <a:lstStyle/>
        <a:p>
          <a:endParaRPr lang="en-GB" sz="2800">
            <a:solidFill>
              <a:schemeClr val="accent3">
                <a:lumMod val="10000"/>
              </a:schemeClr>
            </a:solidFill>
            <a:latin typeface="Garamond" panose="02020404030301010803" pitchFamily="18" charset="0"/>
          </a:endParaRPr>
        </a:p>
      </dgm:t>
    </dgm:pt>
    <dgm:pt modelId="{491D5889-1FF7-4EB5-9D48-81EC37A6ECAA}" type="sibTrans" cxnId="{441708D6-1807-432C-A91B-8392D2FA513F}">
      <dgm:prSet/>
      <dgm:spPr/>
      <dgm:t>
        <a:bodyPr/>
        <a:lstStyle/>
        <a:p>
          <a:endParaRPr lang="en-GB" sz="2800">
            <a:solidFill>
              <a:schemeClr val="accent3">
                <a:lumMod val="10000"/>
              </a:schemeClr>
            </a:solidFill>
            <a:latin typeface="Garamond" panose="02020404030301010803" pitchFamily="18" charset="0"/>
          </a:endParaRPr>
        </a:p>
      </dgm:t>
    </dgm:pt>
    <dgm:pt modelId="{E8509135-508B-41B0-BBED-4EBC778287CF}">
      <dgm:prSet phldrT="[Text]" custT="1"/>
      <dgm:spPr/>
      <dgm:t>
        <a:bodyPr/>
        <a:lstStyle/>
        <a:p>
          <a:r>
            <a:rPr lang="en-GB" sz="2400" dirty="0" smtClean="0">
              <a:solidFill>
                <a:schemeClr val="accent3">
                  <a:lumMod val="10000"/>
                </a:schemeClr>
              </a:solidFill>
              <a:latin typeface="Garamond" panose="02020404030301010803" pitchFamily="18" charset="0"/>
            </a:rPr>
            <a:t>13% increase is explained by higher revenues in debt underwriting</a:t>
          </a:r>
          <a:endParaRPr lang="en-GB" sz="2400" dirty="0">
            <a:solidFill>
              <a:schemeClr val="accent3">
                <a:lumMod val="10000"/>
              </a:schemeClr>
            </a:solidFill>
            <a:latin typeface="Garamond" panose="02020404030301010803" pitchFamily="18" charset="0"/>
          </a:endParaRPr>
        </a:p>
      </dgm:t>
    </dgm:pt>
    <dgm:pt modelId="{1D345E1B-4B79-4E2B-8CEF-B148DC138C37}" type="parTrans" cxnId="{E1629EA2-5324-4E05-8629-041EED8A24AE}">
      <dgm:prSet/>
      <dgm:spPr/>
      <dgm:t>
        <a:bodyPr/>
        <a:lstStyle/>
        <a:p>
          <a:endParaRPr lang="en-GB" sz="2800">
            <a:solidFill>
              <a:schemeClr val="accent3">
                <a:lumMod val="10000"/>
              </a:schemeClr>
            </a:solidFill>
            <a:latin typeface="Garamond" panose="02020404030301010803" pitchFamily="18" charset="0"/>
          </a:endParaRPr>
        </a:p>
      </dgm:t>
    </dgm:pt>
    <dgm:pt modelId="{9B8EE55F-DB57-4993-858F-3B9A165B6EB9}" type="sibTrans" cxnId="{E1629EA2-5324-4E05-8629-041EED8A24AE}">
      <dgm:prSet/>
      <dgm:spPr/>
      <dgm:t>
        <a:bodyPr/>
        <a:lstStyle/>
        <a:p>
          <a:endParaRPr lang="en-GB" sz="2800">
            <a:solidFill>
              <a:schemeClr val="accent3">
                <a:lumMod val="10000"/>
              </a:schemeClr>
            </a:solidFill>
            <a:latin typeface="Garamond" panose="02020404030301010803" pitchFamily="18" charset="0"/>
          </a:endParaRPr>
        </a:p>
      </dgm:t>
    </dgm:pt>
    <dgm:pt modelId="{EBBA39F7-0479-4E04-A24F-8873CB878B74}">
      <dgm:prSet phldrT="[Text]" custT="1"/>
      <dgm:spPr/>
      <dgm:t>
        <a:bodyPr/>
        <a:lstStyle/>
        <a:p>
          <a:r>
            <a:rPr lang="en-GB" sz="2800" b="1" dirty="0" smtClean="0">
              <a:solidFill>
                <a:schemeClr val="accent3">
                  <a:lumMod val="10000"/>
                </a:schemeClr>
              </a:solidFill>
              <a:latin typeface="Garamond" panose="02020404030301010803" pitchFamily="18" charset="0"/>
            </a:rPr>
            <a:t>Investment management</a:t>
          </a:r>
          <a:endParaRPr lang="en-GB" sz="2800" b="1" dirty="0">
            <a:solidFill>
              <a:schemeClr val="accent3">
                <a:lumMod val="10000"/>
              </a:schemeClr>
            </a:solidFill>
            <a:latin typeface="Garamond" panose="02020404030301010803" pitchFamily="18" charset="0"/>
          </a:endParaRPr>
        </a:p>
      </dgm:t>
    </dgm:pt>
    <dgm:pt modelId="{F1533BD5-2385-4F83-A516-A0BCFE16AA7F}" type="parTrans" cxnId="{4210BD4F-B806-4185-926B-D45929D3C249}">
      <dgm:prSet/>
      <dgm:spPr/>
      <dgm:t>
        <a:bodyPr/>
        <a:lstStyle/>
        <a:p>
          <a:endParaRPr lang="en-GB" sz="2800">
            <a:solidFill>
              <a:schemeClr val="accent3">
                <a:lumMod val="10000"/>
              </a:schemeClr>
            </a:solidFill>
            <a:latin typeface="Garamond" panose="02020404030301010803" pitchFamily="18" charset="0"/>
          </a:endParaRPr>
        </a:p>
      </dgm:t>
    </dgm:pt>
    <dgm:pt modelId="{6436DBB3-AA5B-411B-8A24-FEDF0327402F}" type="sibTrans" cxnId="{4210BD4F-B806-4185-926B-D45929D3C249}">
      <dgm:prSet/>
      <dgm:spPr/>
      <dgm:t>
        <a:bodyPr/>
        <a:lstStyle/>
        <a:p>
          <a:endParaRPr lang="en-GB" sz="2800">
            <a:solidFill>
              <a:schemeClr val="accent3">
                <a:lumMod val="10000"/>
              </a:schemeClr>
            </a:solidFill>
            <a:latin typeface="Garamond" panose="02020404030301010803" pitchFamily="18" charset="0"/>
          </a:endParaRPr>
        </a:p>
      </dgm:t>
    </dgm:pt>
    <dgm:pt modelId="{84B6A715-271D-4CA7-A4AA-AA2552B2B96A}">
      <dgm:prSet phldrT="[Text]" custT="1"/>
      <dgm:spPr/>
      <dgm:t>
        <a:bodyPr/>
        <a:lstStyle/>
        <a:p>
          <a:r>
            <a:rPr lang="en-GB" sz="2400" dirty="0" smtClean="0">
              <a:solidFill>
                <a:schemeClr val="accent3">
                  <a:lumMod val="10000"/>
                </a:schemeClr>
              </a:solidFill>
              <a:latin typeface="Garamond" panose="02020404030301010803" pitchFamily="18" charset="0"/>
            </a:rPr>
            <a:t>The increase is linked to a general improvement in asset prices</a:t>
          </a:r>
          <a:endParaRPr lang="en-GB" sz="2400" dirty="0">
            <a:solidFill>
              <a:schemeClr val="accent3">
                <a:lumMod val="10000"/>
              </a:schemeClr>
            </a:solidFill>
            <a:latin typeface="Garamond" panose="02020404030301010803" pitchFamily="18" charset="0"/>
          </a:endParaRPr>
        </a:p>
      </dgm:t>
    </dgm:pt>
    <dgm:pt modelId="{9CDB81D3-FCB8-4460-A51F-61EF309B2A2F}" type="parTrans" cxnId="{A2C3190C-06F9-468E-B1B3-88A4D2884274}">
      <dgm:prSet/>
      <dgm:spPr/>
      <dgm:t>
        <a:bodyPr/>
        <a:lstStyle/>
        <a:p>
          <a:endParaRPr lang="en-GB" sz="2800">
            <a:solidFill>
              <a:schemeClr val="accent3">
                <a:lumMod val="10000"/>
              </a:schemeClr>
            </a:solidFill>
            <a:latin typeface="Garamond" panose="02020404030301010803" pitchFamily="18" charset="0"/>
          </a:endParaRPr>
        </a:p>
      </dgm:t>
    </dgm:pt>
    <dgm:pt modelId="{DB0CE0F7-D955-4D94-B3CF-78F579DEC77D}" type="sibTrans" cxnId="{A2C3190C-06F9-468E-B1B3-88A4D2884274}">
      <dgm:prSet/>
      <dgm:spPr/>
      <dgm:t>
        <a:bodyPr/>
        <a:lstStyle/>
        <a:p>
          <a:endParaRPr lang="en-GB" sz="2800">
            <a:solidFill>
              <a:schemeClr val="accent3">
                <a:lumMod val="10000"/>
              </a:schemeClr>
            </a:solidFill>
            <a:latin typeface="Garamond" panose="02020404030301010803" pitchFamily="18" charset="0"/>
          </a:endParaRPr>
        </a:p>
      </dgm:t>
    </dgm:pt>
    <dgm:pt modelId="{62E74FA8-BCC0-4727-B4ED-0A6B420A60B5}">
      <dgm:prSet phldrT="[Text]" custT="1"/>
      <dgm:spPr/>
      <dgm:t>
        <a:bodyPr/>
        <a:lstStyle/>
        <a:p>
          <a:r>
            <a:rPr lang="en-GB" sz="2400" b="0" dirty="0" smtClean="0">
              <a:solidFill>
                <a:schemeClr val="accent3">
                  <a:lumMod val="10000"/>
                </a:schemeClr>
              </a:solidFill>
              <a:latin typeface="Garamond" panose="02020404030301010803" pitchFamily="18" charset="0"/>
            </a:rPr>
            <a:t>Low market volumes due to lower volatility levels and concern about the outlook result in a 16% drop in 2012</a:t>
          </a:r>
          <a:endParaRPr lang="en-GB" sz="2400" b="0" dirty="0">
            <a:solidFill>
              <a:schemeClr val="accent3">
                <a:lumMod val="10000"/>
              </a:schemeClr>
            </a:solidFill>
            <a:latin typeface="Garamond" panose="02020404030301010803" pitchFamily="18" charset="0"/>
          </a:endParaRPr>
        </a:p>
      </dgm:t>
    </dgm:pt>
    <dgm:pt modelId="{B69C4F77-F497-4559-997D-B485F9D52D65}" type="parTrans" cxnId="{62C28DDC-E35C-41DC-8F24-863B84C7B3AC}">
      <dgm:prSet/>
      <dgm:spPr/>
      <dgm:t>
        <a:bodyPr/>
        <a:lstStyle/>
        <a:p>
          <a:endParaRPr lang="en-GB" sz="2800">
            <a:solidFill>
              <a:schemeClr val="accent3">
                <a:lumMod val="10000"/>
              </a:schemeClr>
            </a:solidFill>
            <a:latin typeface="Garamond" panose="02020404030301010803" pitchFamily="18" charset="0"/>
          </a:endParaRPr>
        </a:p>
      </dgm:t>
    </dgm:pt>
    <dgm:pt modelId="{5F08B0AE-6C38-4D67-B241-BBF45C816A29}" type="sibTrans" cxnId="{62C28DDC-E35C-41DC-8F24-863B84C7B3AC}">
      <dgm:prSet/>
      <dgm:spPr/>
      <dgm:t>
        <a:bodyPr/>
        <a:lstStyle/>
        <a:p>
          <a:endParaRPr lang="en-GB" sz="2800">
            <a:solidFill>
              <a:schemeClr val="accent3">
                <a:lumMod val="10000"/>
              </a:schemeClr>
            </a:solidFill>
            <a:latin typeface="Garamond" panose="02020404030301010803" pitchFamily="18" charset="0"/>
          </a:endParaRPr>
        </a:p>
      </dgm:t>
    </dgm:pt>
    <dgm:pt modelId="{52979F85-1071-4EAC-901F-5C87F2ECFBD9}">
      <dgm:prSet phldrT="[Text]" custT="1"/>
      <dgm:spPr/>
      <dgm:t>
        <a:bodyPr/>
        <a:lstStyle/>
        <a:p>
          <a:r>
            <a:rPr lang="en-GB" sz="2800" b="1" dirty="0" smtClean="0">
              <a:solidFill>
                <a:schemeClr val="accent3">
                  <a:lumMod val="10000"/>
                </a:schemeClr>
              </a:solidFill>
              <a:latin typeface="Garamond" panose="02020404030301010803" pitchFamily="18" charset="0"/>
            </a:rPr>
            <a:t>Commissions and fees</a:t>
          </a:r>
          <a:endParaRPr lang="en-GB" sz="2800" dirty="0">
            <a:solidFill>
              <a:schemeClr val="accent3">
                <a:lumMod val="10000"/>
              </a:schemeClr>
            </a:solidFill>
            <a:latin typeface="Garamond" panose="02020404030301010803" pitchFamily="18" charset="0"/>
          </a:endParaRPr>
        </a:p>
      </dgm:t>
    </dgm:pt>
    <dgm:pt modelId="{28E48726-AA75-485E-9CB6-403B0DA49ADE}" type="parTrans" cxnId="{AF4DE915-B0A4-49B4-AD82-31EA0DE323DA}">
      <dgm:prSet/>
      <dgm:spPr/>
      <dgm:t>
        <a:bodyPr/>
        <a:lstStyle/>
        <a:p>
          <a:endParaRPr lang="en-GB" sz="2800">
            <a:solidFill>
              <a:schemeClr val="accent3">
                <a:lumMod val="10000"/>
              </a:schemeClr>
            </a:solidFill>
            <a:latin typeface="Garamond" panose="02020404030301010803" pitchFamily="18" charset="0"/>
          </a:endParaRPr>
        </a:p>
      </dgm:t>
    </dgm:pt>
    <dgm:pt modelId="{184207D6-23D2-4E55-93D4-7110667197F9}" type="sibTrans" cxnId="{AF4DE915-B0A4-49B4-AD82-31EA0DE323DA}">
      <dgm:prSet/>
      <dgm:spPr/>
      <dgm:t>
        <a:bodyPr/>
        <a:lstStyle/>
        <a:p>
          <a:endParaRPr lang="en-GB" sz="2800">
            <a:solidFill>
              <a:schemeClr val="accent3">
                <a:lumMod val="10000"/>
              </a:schemeClr>
            </a:solidFill>
            <a:latin typeface="Garamond" panose="02020404030301010803" pitchFamily="18" charset="0"/>
          </a:endParaRPr>
        </a:p>
      </dgm:t>
    </dgm:pt>
    <dgm:pt modelId="{B642F544-9FDD-40F5-8982-6AE87ADCF825}">
      <dgm:prSet phldrT="[Text]" custT="1"/>
      <dgm:spPr/>
      <dgm:t>
        <a:bodyPr/>
        <a:lstStyle/>
        <a:p>
          <a:r>
            <a:rPr lang="en-GB" sz="2800" b="1" dirty="0" smtClean="0">
              <a:solidFill>
                <a:schemeClr val="accent3">
                  <a:lumMod val="10000"/>
                </a:schemeClr>
              </a:solidFill>
              <a:latin typeface="Garamond" panose="02020404030301010803" pitchFamily="18" charset="0"/>
            </a:rPr>
            <a:t>Market making revenues</a:t>
          </a:r>
          <a:endParaRPr lang="en-GB" sz="2800" b="1" dirty="0">
            <a:solidFill>
              <a:schemeClr val="accent3">
                <a:lumMod val="10000"/>
              </a:schemeClr>
            </a:solidFill>
            <a:latin typeface="Garamond" panose="02020404030301010803" pitchFamily="18" charset="0"/>
          </a:endParaRPr>
        </a:p>
      </dgm:t>
    </dgm:pt>
    <dgm:pt modelId="{9B8CD2D3-AF95-4561-8386-BCEB431A73C0}" type="sibTrans" cxnId="{F15C06D2-BFF9-4B1E-A53D-B181ADCF7527}">
      <dgm:prSet/>
      <dgm:spPr/>
      <dgm:t>
        <a:bodyPr/>
        <a:lstStyle/>
        <a:p>
          <a:endParaRPr lang="en-GB" sz="2800">
            <a:solidFill>
              <a:schemeClr val="accent3">
                <a:lumMod val="10000"/>
              </a:schemeClr>
            </a:solidFill>
            <a:latin typeface="Garamond" panose="02020404030301010803" pitchFamily="18" charset="0"/>
          </a:endParaRPr>
        </a:p>
      </dgm:t>
    </dgm:pt>
    <dgm:pt modelId="{C407350D-4E27-4230-901F-C3662A0B11B0}" type="parTrans" cxnId="{F15C06D2-BFF9-4B1E-A53D-B181ADCF7527}">
      <dgm:prSet/>
      <dgm:spPr/>
      <dgm:t>
        <a:bodyPr/>
        <a:lstStyle/>
        <a:p>
          <a:endParaRPr lang="en-GB" sz="2800">
            <a:solidFill>
              <a:schemeClr val="accent3">
                <a:lumMod val="10000"/>
              </a:schemeClr>
            </a:solidFill>
            <a:latin typeface="Garamond" panose="02020404030301010803" pitchFamily="18" charset="0"/>
          </a:endParaRPr>
        </a:p>
      </dgm:t>
    </dgm:pt>
    <dgm:pt modelId="{14F3E4C0-3C99-4F11-84CD-0AEEE574B905}">
      <dgm:prSet phldrT="[Text]" custT="1"/>
      <dgm:spPr/>
      <dgm:t>
        <a:bodyPr/>
        <a:lstStyle/>
        <a:p>
          <a:r>
            <a:rPr lang="en-GB" sz="2400" b="0" dirty="0" smtClean="0">
              <a:solidFill>
                <a:schemeClr val="accent3">
                  <a:lumMod val="10000"/>
                </a:schemeClr>
              </a:solidFill>
              <a:latin typeface="Garamond" panose="02020404030301010803" pitchFamily="18" charset="0"/>
            </a:rPr>
            <a:t>22% increase in this area is linked to the operating environment characterized by broad market uncertainty and positive developments (central banks actions and government policies)  that helped to improve market conditions</a:t>
          </a:r>
          <a:endParaRPr lang="en-GB" sz="2400" b="0" dirty="0">
            <a:solidFill>
              <a:schemeClr val="accent3">
                <a:lumMod val="10000"/>
              </a:schemeClr>
            </a:solidFill>
            <a:latin typeface="Garamond" panose="02020404030301010803" pitchFamily="18" charset="0"/>
          </a:endParaRPr>
        </a:p>
      </dgm:t>
    </dgm:pt>
    <dgm:pt modelId="{950791C0-CFC3-4C1C-BEB3-4FAD8B003553}" type="parTrans" cxnId="{8089FF83-DFF6-47A3-AE33-FB47407C7D94}">
      <dgm:prSet/>
      <dgm:spPr/>
      <dgm:t>
        <a:bodyPr/>
        <a:lstStyle/>
        <a:p>
          <a:endParaRPr lang="en-GB" sz="2800">
            <a:solidFill>
              <a:schemeClr val="accent3">
                <a:lumMod val="10000"/>
              </a:schemeClr>
            </a:solidFill>
            <a:latin typeface="Garamond" panose="02020404030301010803" pitchFamily="18" charset="0"/>
          </a:endParaRPr>
        </a:p>
      </dgm:t>
    </dgm:pt>
    <dgm:pt modelId="{FDB80729-7A08-4CBB-BDB1-CAD7B72E1416}" type="sibTrans" cxnId="{8089FF83-DFF6-47A3-AE33-FB47407C7D94}">
      <dgm:prSet/>
      <dgm:spPr/>
      <dgm:t>
        <a:bodyPr/>
        <a:lstStyle/>
        <a:p>
          <a:endParaRPr lang="en-GB" sz="2800">
            <a:solidFill>
              <a:schemeClr val="accent3">
                <a:lumMod val="10000"/>
              </a:schemeClr>
            </a:solidFill>
            <a:latin typeface="Garamond" panose="02020404030301010803" pitchFamily="18" charset="0"/>
          </a:endParaRPr>
        </a:p>
      </dgm:t>
    </dgm:pt>
    <dgm:pt modelId="{DD376180-790D-4C73-8C78-3FBC2039630B}" type="pres">
      <dgm:prSet presAssocID="{5C22EAA0-0E86-45A5-89D6-28F5B6E95FA8}" presName="Name0" presStyleCnt="0">
        <dgm:presLayoutVars>
          <dgm:chMax val="7"/>
          <dgm:chPref val="7"/>
          <dgm:dir/>
          <dgm:animOne val="branch"/>
          <dgm:animLvl val="lvl"/>
        </dgm:presLayoutVars>
      </dgm:prSet>
      <dgm:spPr/>
      <dgm:t>
        <a:bodyPr/>
        <a:lstStyle/>
        <a:p>
          <a:endParaRPr lang="en-GB"/>
        </a:p>
      </dgm:t>
    </dgm:pt>
    <dgm:pt modelId="{E78B6699-61C0-46CA-8080-3DAA4E002E36}" type="pres">
      <dgm:prSet presAssocID="{1DB28F01-0E10-4C0D-BEDC-26B96E71E796}" presName="ParentComposite" presStyleCnt="0"/>
      <dgm:spPr/>
    </dgm:pt>
    <dgm:pt modelId="{0F4CDF0C-1BE6-459F-9090-38CFD160FEA0}" type="pres">
      <dgm:prSet presAssocID="{1DB28F01-0E10-4C0D-BEDC-26B96E71E796}" presName="Chord" presStyleLbl="bgShp" presStyleIdx="0" presStyleCnt="5"/>
      <dgm:spPr/>
    </dgm:pt>
    <dgm:pt modelId="{F13E79C2-48EC-4756-82F3-DCA14E67321D}" type="pres">
      <dgm:prSet presAssocID="{1DB28F01-0E10-4C0D-BEDC-26B96E71E796}" presName="Pie" presStyleLbl="alignNode1" presStyleIdx="0" presStyleCnt="5"/>
      <dgm:spPr/>
    </dgm:pt>
    <dgm:pt modelId="{6DC90B84-67BD-4378-AC83-4D57E70A13D0}" type="pres">
      <dgm:prSet presAssocID="{1DB28F01-0E10-4C0D-BEDC-26B96E71E796}" presName="Parent" presStyleLbl="revTx" presStyleIdx="0" presStyleCnt="10">
        <dgm:presLayoutVars>
          <dgm:chMax val="1"/>
          <dgm:chPref val="1"/>
          <dgm:bulletEnabled val="1"/>
        </dgm:presLayoutVars>
      </dgm:prSet>
      <dgm:spPr/>
      <dgm:t>
        <a:bodyPr/>
        <a:lstStyle/>
        <a:p>
          <a:endParaRPr lang="en-GB"/>
        </a:p>
      </dgm:t>
    </dgm:pt>
    <dgm:pt modelId="{5E259EF1-3E82-418D-A49E-746A1F34E2D0}" type="pres">
      <dgm:prSet presAssocID="{FFEA91AB-9AFB-4AF5-8724-C7E0CD4AAD7A}" presName="negSibTrans" presStyleCnt="0"/>
      <dgm:spPr/>
    </dgm:pt>
    <dgm:pt modelId="{A94B5AAF-7180-4699-8326-8BDFF568E563}" type="pres">
      <dgm:prSet presAssocID="{1DB28F01-0E10-4C0D-BEDC-26B96E71E796}" presName="composite" presStyleCnt="0"/>
      <dgm:spPr/>
    </dgm:pt>
    <dgm:pt modelId="{147557B6-1E6B-4CFE-A46D-0B29220BD7E2}" type="pres">
      <dgm:prSet presAssocID="{1DB28F01-0E10-4C0D-BEDC-26B96E71E796}" presName="Child" presStyleLbl="revTx" presStyleIdx="1" presStyleCnt="10">
        <dgm:presLayoutVars>
          <dgm:chMax val="0"/>
          <dgm:chPref val="0"/>
          <dgm:bulletEnabled val="1"/>
        </dgm:presLayoutVars>
      </dgm:prSet>
      <dgm:spPr/>
      <dgm:t>
        <a:bodyPr/>
        <a:lstStyle/>
        <a:p>
          <a:endParaRPr lang="en-GB"/>
        </a:p>
      </dgm:t>
    </dgm:pt>
    <dgm:pt modelId="{D36ACC20-8EB0-4AF6-A673-A40FF516CE93}" type="pres">
      <dgm:prSet presAssocID="{DDD3699B-D7D0-4656-9517-5C482CBD1768}" presName="sibTrans" presStyleCnt="0"/>
      <dgm:spPr/>
    </dgm:pt>
    <dgm:pt modelId="{31BEB9E2-EC18-4FF6-BC92-D4FD81422AAC}" type="pres">
      <dgm:prSet presAssocID="{38276BEC-0E73-492B-A492-20F133EB895A}" presName="ParentComposite" presStyleCnt="0"/>
      <dgm:spPr/>
    </dgm:pt>
    <dgm:pt modelId="{3426CAC9-C3E5-41DF-8428-603CCBE3694F}" type="pres">
      <dgm:prSet presAssocID="{38276BEC-0E73-492B-A492-20F133EB895A}" presName="Chord" presStyleLbl="bgShp" presStyleIdx="1" presStyleCnt="5"/>
      <dgm:spPr/>
    </dgm:pt>
    <dgm:pt modelId="{2CD55D09-6F25-468C-B5E2-D6D7F2D88EC1}" type="pres">
      <dgm:prSet presAssocID="{38276BEC-0E73-492B-A492-20F133EB895A}" presName="Pie" presStyleLbl="alignNode1" presStyleIdx="1" presStyleCnt="5"/>
      <dgm:spPr/>
    </dgm:pt>
    <dgm:pt modelId="{CBA77B37-0BFD-4BE5-B6C3-600361BB615C}" type="pres">
      <dgm:prSet presAssocID="{38276BEC-0E73-492B-A492-20F133EB895A}" presName="Parent" presStyleLbl="revTx" presStyleIdx="2" presStyleCnt="10">
        <dgm:presLayoutVars>
          <dgm:chMax val="1"/>
          <dgm:chPref val="1"/>
          <dgm:bulletEnabled val="1"/>
        </dgm:presLayoutVars>
      </dgm:prSet>
      <dgm:spPr/>
      <dgm:t>
        <a:bodyPr/>
        <a:lstStyle/>
        <a:p>
          <a:endParaRPr lang="en-GB"/>
        </a:p>
      </dgm:t>
    </dgm:pt>
    <dgm:pt modelId="{683173F7-53B4-4D48-8C49-475D0AFE763F}" type="pres">
      <dgm:prSet presAssocID="{9B8EE55F-DB57-4993-858F-3B9A165B6EB9}" presName="negSibTrans" presStyleCnt="0"/>
      <dgm:spPr/>
    </dgm:pt>
    <dgm:pt modelId="{8BACEF7D-3398-416E-A827-1D15B18C1FF1}" type="pres">
      <dgm:prSet presAssocID="{38276BEC-0E73-492B-A492-20F133EB895A}" presName="composite" presStyleCnt="0"/>
      <dgm:spPr/>
    </dgm:pt>
    <dgm:pt modelId="{394E320E-1934-4E06-A26A-9ED7F669B809}" type="pres">
      <dgm:prSet presAssocID="{38276BEC-0E73-492B-A492-20F133EB895A}" presName="Child" presStyleLbl="revTx" presStyleIdx="3" presStyleCnt="10">
        <dgm:presLayoutVars>
          <dgm:chMax val="0"/>
          <dgm:chPref val="0"/>
          <dgm:bulletEnabled val="1"/>
        </dgm:presLayoutVars>
      </dgm:prSet>
      <dgm:spPr/>
      <dgm:t>
        <a:bodyPr/>
        <a:lstStyle/>
        <a:p>
          <a:endParaRPr lang="en-GB"/>
        </a:p>
      </dgm:t>
    </dgm:pt>
    <dgm:pt modelId="{1FC3709E-C246-468E-8C5C-00FE48578D5D}" type="pres">
      <dgm:prSet presAssocID="{491D5889-1FF7-4EB5-9D48-81EC37A6ECAA}" presName="sibTrans" presStyleCnt="0"/>
      <dgm:spPr/>
    </dgm:pt>
    <dgm:pt modelId="{1FAFF85F-E941-45F7-8A8F-ADEA42EA3934}" type="pres">
      <dgm:prSet presAssocID="{EBBA39F7-0479-4E04-A24F-8873CB878B74}" presName="ParentComposite" presStyleCnt="0"/>
      <dgm:spPr/>
    </dgm:pt>
    <dgm:pt modelId="{B8A79186-0FBA-4108-997C-518D99A534D2}" type="pres">
      <dgm:prSet presAssocID="{EBBA39F7-0479-4E04-A24F-8873CB878B74}" presName="Chord" presStyleLbl="bgShp" presStyleIdx="2" presStyleCnt="5"/>
      <dgm:spPr/>
    </dgm:pt>
    <dgm:pt modelId="{E0987D68-09C6-4813-8D88-13E688C4305B}" type="pres">
      <dgm:prSet presAssocID="{EBBA39F7-0479-4E04-A24F-8873CB878B74}" presName="Pie" presStyleLbl="alignNode1" presStyleIdx="2" presStyleCnt="5"/>
      <dgm:spPr/>
    </dgm:pt>
    <dgm:pt modelId="{FE3C2E8E-D117-4114-B82C-D1B50932157D}" type="pres">
      <dgm:prSet presAssocID="{EBBA39F7-0479-4E04-A24F-8873CB878B74}" presName="Parent" presStyleLbl="revTx" presStyleIdx="4" presStyleCnt="10">
        <dgm:presLayoutVars>
          <dgm:chMax val="1"/>
          <dgm:chPref val="1"/>
          <dgm:bulletEnabled val="1"/>
        </dgm:presLayoutVars>
      </dgm:prSet>
      <dgm:spPr/>
      <dgm:t>
        <a:bodyPr/>
        <a:lstStyle/>
        <a:p>
          <a:endParaRPr lang="en-GB"/>
        </a:p>
      </dgm:t>
    </dgm:pt>
    <dgm:pt modelId="{7E170DE4-12D5-48D8-B9D9-F7937CA5FDFF}" type="pres">
      <dgm:prSet presAssocID="{DB0CE0F7-D955-4D94-B3CF-78F579DEC77D}" presName="negSibTrans" presStyleCnt="0"/>
      <dgm:spPr/>
    </dgm:pt>
    <dgm:pt modelId="{8513FD22-3AB2-4AD3-AAC3-2B2C5E64CFD4}" type="pres">
      <dgm:prSet presAssocID="{EBBA39F7-0479-4E04-A24F-8873CB878B74}" presName="composite" presStyleCnt="0"/>
      <dgm:spPr/>
    </dgm:pt>
    <dgm:pt modelId="{36E0C3C7-2C04-4EDE-957F-8BC26DBBECAB}" type="pres">
      <dgm:prSet presAssocID="{EBBA39F7-0479-4E04-A24F-8873CB878B74}" presName="Child" presStyleLbl="revTx" presStyleIdx="5" presStyleCnt="10">
        <dgm:presLayoutVars>
          <dgm:chMax val="0"/>
          <dgm:chPref val="0"/>
          <dgm:bulletEnabled val="1"/>
        </dgm:presLayoutVars>
      </dgm:prSet>
      <dgm:spPr/>
      <dgm:t>
        <a:bodyPr/>
        <a:lstStyle/>
        <a:p>
          <a:endParaRPr lang="en-GB"/>
        </a:p>
      </dgm:t>
    </dgm:pt>
    <dgm:pt modelId="{CF958AE4-69A0-414B-9EE2-EA3217EC8DC0}" type="pres">
      <dgm:prSet presAssocID="{6436DBB3-AA5B-411B-8A24-FEDF0327402F}" presName="sibTrans" presStyleCnt="0"/>
      <dgm:spPr/>
    </dgm:pt>
    <dgm:pt modelId="{E90B6E7E-54EE-466A-9694-051FC5CA79E1}" type="pres">
      <dgm:prSet presAssocID="{52979F85-1071-4EAC-901F-5C87F2ECFBD9}" presName="ParentComposite" presStyleCnt="0"/>
      <dgm:spPr/>
    </dgm:pt>
    <dgm:pt modelId="{F82DEEB0-4545-4F79-97BF-FCB97BE9B50D}" type="pres">
      <dgm:prSet presAssocID="{52979F85-1071-4EAC-901F-5C87F2ECFBD9}" presName="Chord" presStyleLbl="bgShp" presStyleIdx="3" presStyleCnt="5"/>
      <dgm:spPr/>
    </dgm:pt>
    <dgm:pt modelId="{AC15265A-B4F6-429D-9233-C48D7DBAE9AD}" type="pres">
      <dgm:prSet presAssocID="{52979F85-1071-4EAC-901F-5C87F2ECFBD9}" presName="Pie" presStyleLbl="alignNode1" presStyleIdx="3" presStyleCnt="5"/>
      <dgm:spPr/>
    </dgm:pt>
    <dgm:pt modelId="{D097C3A8-BC77-4856-8AC8-2C7E4F9E75CF}" type="pres">
      <dgm:prSet presAssocID="{52979F85-1071-4EAC-901F-5C87F2ECFBD9}" presName="Parent" presStyleLbl="revTx" presStyleIdx="6" presStyleCnt="10">
        <dgm:presLayoutVars>
          <dgm:chMax val="1"/>
          <dgm:chPref val="1"/>
          <dgm:bulletEnabled val="1"/>
        </dgm:presLayoutVars>
      </dgm:prSet>
      <dgm:spPr/>
      <dgm:t>
        <a:bodyPr/>
        <a:lstStyle/>
        <a:p>
          <a:endParaRPr lang="en-GB"/>
        </a:p>
      </dgm:t>
    </dgm:pt>
    <dgm:pt modelId="{5188A63E-8792-4EA2-AF77-1DC07C616A27}" type="pres">
      <dgm:prSet presAssocID="{5F08B0AE-6C38-4D67-B241-BBF45C816A29}" presName="negSibTrans" presStyleCnt="0"/>
      <dgm:spPr/>
    </dgm:pt>
    <dgm:pt modelId="{5E4110C4-317B-4253-8784-EF74C0EB5B39}" type="pres">
      <dgm:prSet presAssocID="{52979F85-1071-4EAC-901F-5C87F2ECFBD9}" presName="composite" presStyleCnt="0"/>
      <dgm:spPr/>
    </dgm:pt>
    <dgm:pt modelId="{0F3A4497-FD3B-4EF2-A9F0-CEFE91040B50}" type="pres">
      <dgm:prSet presAssocID="{52979F85-1071-4EAC-901F-5C87F2ECFBD9}" presName="Child" presStyleLbl="revTx" presStyleIdx="7" presStyleCnt="10">
        <dgm:presLayoutVars>
          <dgm:chMax val="0"/>
          <dgm:chPref val="0"/>
          <dgm:bulletEnabled val="1"/>
        </dgm:presLayoutVars>
      </dgm:prSet>
      <dgm:spPr/>
      <dgm:t>
        <a:bodyPr/>
        <a:lstStyle/>
        <a:p>
          <a:endParaRPr lang="en-GB"/>
        </a:p>
      </dgm:t>
    </dgm:pt>
    <dgm:pt modelId="{AC7CDAB1-0ACD-4978-8010-3D1CAFF6B26B}" type="pres">
      <dgm:prSet presAssocID="{184207D6-23D2-4E55-93D4-7110667197F9}" presName="sibTrans" presStyleCnt="0"/>
      <dgm:spPr/>
    </dgm:pt>
    <dgm:pt modelId="{825BC79E-FD90-4171-86CE-517C9F5E274B}" type="pres">
      <dgm:prSet presAssocID="{B642F544-9FDD-40F5-8982-6AE87ADCF825}" presName="ParentComposite" presStyleCnt="0"/>
      <dgm:spPr/>
    </dgm:pt>
    <dgm:pt modelId="{CFEC1A44-E436-4B59-9CA5-A31565151C0B}" type="pres">
      <dgm:prSet presAssocID="{B642F544-9FDD-40F5-8982-6AE87ADCF825}" presName="Chord" presStyleLbl="bgShp" presStyleIdx="4" presStyleCnt="5"/>
      <dgm:spPr/>
    </dgm:pt>
    <dgm:pt modelId="{34E9413B-8A10-4920-8467-B0268FE9605C}" type="pres">
      <dgm:prSet presAssocID="{B642F544-9FDD-40F5-8982-6AE87ADCF825}" presName="Pie" presStyleLbl="alignNode1" presStyleIdx="4" presStyleCnt="5"/>
      <dgm:spPr/>
    </dgm:pt>
    <dgm:pt modelId="{EFD10009-11A4-4D72-8C2E-5083DB213B8C}" type="pres">
      <dgm:prSet presAssocID="{B642F544-9FDD-40F5-8982-6AE87ADCF825}" presName="Parent" presStyleLbl="revTx" presStyleIdx="8" presStyleCnt="10">
        <dgm:presLayoutVars>
          <dgm:chMax val="1"/>
          <dgm:chPref val="1"/>
          <dgm:bulletEnabled val="1"/>
        </dgm:presLayoutVars>
      </dgm:prSet>
      <dgm:spPr/>
      <dgm:t>
        <a:bodyPr/>
        <a:lstStyle/>
        <a:p>
          <a:endParaRPr lang="en-GB"/>
        </a:p>
      </dgm:t>
    </dgm:pt>
    <dgm:pt modelId="{4C3045F2-2724-41B0-9DCB-6E4E25007CF2}" type="pres">
      <dgm:prSet presAssocID="{FDB80729-7A08-4CBB-BDB1-CAD7B72E1416}" presName="negSibTrans" presStyleCnt="0"/>
      <dgm:spPr/>
    </dgm:pt>
    <dgm:pt modelId="{96865973-E618-4B22-9D24-1014DAF73853}" type="pres">
      <dgm:prSet presAssocID="{B642F544-9FDD-40F5-8982-6AE87ADCF825}" presName="composite" presStyleCnt="0"/>
      <dgm:spPr/>
    </dgm:pt>
    <dgm:pt modelId="{252316B0-3F11-476C-B73C-35D60D7EE848}" type="pres">
      <dgm:prSet presAssocID="{B642F544-9FDD-40F5-8982-6AE87ADCF825}" presName="Child" presStyleLbl="revTx" presStyleIdx="9" presStyleCnt="10" custScaleX="148784">
        <dgm:presLayoutVars>
          <dgm:chMax val="0"/>
          <dgm:chPref val="0"/>
          <dgm:bulletEnabled val="1"/>
        </dgm:presLayoutVars>
      </dgm:prSet>
      <dgm:spPr/>
      <dgm:t>
        <a:bodyPr/>
        <a:lstStyle/>
        <a:p>
          <a:endParaRPr lang="en-GB"/>
        </a:p>
      </dgm:t>
    </dgm:pt>
  </dgm:ptLst>
  <dgm:cxnLst>
    <dgm:cxn modelId="{1FAB157C-3BF7-4E94-B2AE-3EC4DFD9E316}" type="presOf" srcId="{EBBA39F7-0479-4E04-A24F-8873CB878B74}" destId="{FE3C2E8E-D117-4114-B82C-D1B50932157D}" srcOrd="0" destOrd="0" presId="urn:microsoft.com/office/officeart/2009/3/layout/PieProcess"/>
    <dgm:cxn modelId="{187620DD-06F0-4B64-89E2-B5F26A522505}" type="presOf" srcId="{E8509135-508B-41B0-BBED-4EBC778287CF}" destId="{394E320E-1934-4E06-A26A-9ED7F669B809}" srcOrd="0" destOrd="0" presId="urn:microsoft.com/office/officeart/2009/3/layout/PieProcess"/>
    <dgm:cxn modelId="{C0177F64-23A9-473A-827E-83A25C4AB85D}" type="presOf" srcId="{1DB28F01-0E10-4C0D-BEDC-26B96E71E796}" destId="{6DC90B84-67BD-4378-AC83-4D57E70A13D0}" srcOrd="0" destOrd="0" presId="urn:microsoft.com/office/officeart/2009/3/layout/PieProcess"/>
    <dgm:cxn modelId="{4210BD4F-B806-4185-926B-D45929D3C249}" srcId="{5C22EAA0-0E86-45A5-89D6-28F5B6E95FA8}" destId="{EBBA39F7-0479-4E04-A24F-8873CB878B74}" srcOrd="2" destOrd="0" parTransId="{F1533BD5-2385-4F83-A516-A0BCFE16AA7F}" sibTransId="{6436DBB3-AA5B-411B-8A24-FEDF0327402F}"/>
    <dgm:cxn modelId="{24374E5B-4CFB-409F-9F21-51D11EBAE83A}" type="presOf" srcId="{38276BEC-0E73-492B-A492-20F133EB895A}" destId="{CBA77B37-0BFD-4BE5-B6C3-600361BB615C}" srcOrd="0" destOrd="0" presId="urn:microsoft.com/office/officeart/2009/3/layout/PieProcess"/>
    <dgm:cxn modelId="{30A967FB-BC92-4781-8E12-52ACA58F035C}" type="presOf" srcId="{1BE01120-E419-4900-B9CF-156CEE01F9BE}" destId="{147557B6-1E6B-4CFE-A46D-0B29220BD7E2}" srcOrd="0" destOrd="0" presId="urn:microsoft.com/office/officeart/2009/3/layout/PieProcess"/>
    <dgm:cxn modelId="{B0B1537E-F8BF-4C66-9449-98D456EEC3E5}" type="presOf" srcId="{62E74FA8-BCC0-4727-B4ED-0A6B420A60B5}" destId="{0F3A4497-FD3B-4EF2-A9F0-CEFE91040B50}" srcOrd="0" destOrd="0" presId="urn:microsoft.com/office/officeart/2009/3/layout/PieProcess"/>
    <dgm:cxn modelId="{F15C06D2-BFF9-4B1E-A53D-B181ADCF7527}" srcId="{5C22EAA0-0E86-45A5-89D6-28F5B6E95FA8}" destId="{B642F544-9FDD-40F5-8982-6AE87ADCF825}" srcOrd="4" destOrd="0" parTransId="{C407350D-4E27-4230-901F-C3662A0B11B0}" sibTransId="{9B8CD2D3-AF95-4561-8386-BCEB431A73C0}"/>
    <dgm:cxn modelId="{441708D6-1807-432C-A91B-8392D2FA513F}" srcId="{5C22EAA0-0E86-45A5-89D6-28F5B6E95FA8}" destId="{38276BEC-0E73-492B-A492-20F133EB895A}" srcOrd="1" destOrd="0" parTransId="{05B98643-62A0-413C-8C45-71279F69F47B}" sibTransId="{491D5889-1FF7-4EB5-9D48-81EC37A6ECAA}"/>
    <dgm:cxn modelId="{A818FB0F-716C-45DE-B307-E4956E30C89E}" srcId="{5C22EAA0-0E86-45A5-89D6-28F5B6E95FA8}" destId="{1DB28F01-0E10-4C0D-BEDC-26B96E71E796}" srcOrd="0" destOrd="0" parTransId="{42DE2C78-78B0-4E03-8D6E-9CED5C603847}" sibTransId="{DDD3699B-D7D0-4656-9517-5C482CBD1768}"/>
    <dgm:cxn modelId="{DB8E6C0D-900F-45F1-99CA-6D2B0BB796FB}" srcId="{1DB28F01-0E10-4C0D-BEDC-26B96E71E796}" destId="{1BE01120-E419-4900-B9CF-156CEE01F9BE}" srcOrd="0" destOrd="0" parTransId="{C92C2B2C-0BE5-48E4-90D4-A3870A16ACED}" sibTransId="{FFEA91AB-9AFB-4AF5-8724-C7E0CD4AAD7A}"/>
    <dgm:cxn modelId="{AF4DE915-B0A4-49B4-AD82-31EA0DE323DA}" srcId="{5C22EAA0-0E86-45A5-89D6-28F5B6E95FA8}" destId="{52979F85-1071-4EAC-901F-5C87F2ECFBD9}" srcOrd="3" destOrd="0" parTransId="{28E48726-AA75-485E-9CB6-403B0DA49ADE}" sibTransId="{184207D6-23D2-4E55-93D4-7110667197F9}"/>
    <dgm:cxn modelId="{8089FF83-DFF6-47A3-AE33-FB47407C7D94}" srcId="{B642F544-9FDD-40F5-8982-6AE87ADCF825}" destId="{14F3E4C0-3C99-4F11-84CD-0AEEE574B905}" srcOrd="0" destOrd="0" parTransId="{950791C0-CFC3-4C1C-BEB3-4FAD8B003553}" sibTransId="{FDB80729-7A08-4CBB-BDB1-CAD7B72E1416}"/>
    <dgm:cxn modelId="{8AACB667-F206-4313-BF6A-2024189B0103}" type="presOf" srcId="{14F3E4C0-3C99-4F11-84CD-0AEEE574B905}" destId="{252316B0-3F11-476C-B73C-35D60D7EE848}" srcOrd="0" destOrd="0" presId="urn:microsoft.com/office/officeart/2009/3/layout/PieProcess"/>
    <dgm:cxn modelId="{722577CF-6792-4208-9F55-FF2F82A6E5FA}" type="presOf" srcId="{52979F85-1071-4EAC-901F-5C87F2ECFBD9}" destId="{D097C3A8-BC77-4856-8AC8-2C7E4F9E75CF}" srcOrd="0" destOrd="0" presId="urn:microsoft.com/office/officeart/2009/3/layout/PieProcess"/>
    <dgm:cxn modelId="{2C645505-C764-4F99-BB24-B6F51EAD490F}" type="presOf" srcId="{B642F544-9FDD-40F5-8982-6AE87ADCF825}" destId="{EFD10009-11A4-4D72-8C2E-5083DB213B8C}" srcOrd="0" destOrd="0" presId="urn:microsoft.com/office/officeart/2009/3/layout/PieProcess"/>
    <dgm:cxn modelId="{62C28DDC-E35C-41DC-8F24-863B84C7B3AC}" srcId="{52979F85-1071-4EAC-901F-5C87F2ECFBD9}" destId="{62E74FA8-BCC0-4727-B4ED-0A6B420A60B5}" srcOrd="0" destOrd="0" parTransId="{B69C4F77-F497-4559-997D-B485F9D52D65}" sibTransId="{5F08B0AE-6C38-4D67-B241-BBF45C816A29}"/>
    <dgm:cxn modelId="{A2C3190C-06F9-468E-B1B3-88A4D2884274}" srcId="{EBBA39F7-0479-4E04-A24F-8873CB878B74}" destId="{84B6A715-271D-4CA7-A4AA-AA2552B2B96A}" srcOrd="0" destOrd="0" parTransId="{9CDB81D3-FCB8-4460-A51F-61EF309B2A2F}" sibTransId="{DB0CE0F7-D955-4D94-B3CF-78F579DEC77D}"/>
    <dgm:cxn modelId="{2430C627-AF63-4037-905B-62DD984C5AE4}" type="presOf" srcId="{84B6A715-271D-4CA7-A4AA-AA2552B2B96A}" destId="{36E0C3C7-2C04-4EDE-957F-8BC26DBBECAB}" srcOrd="0" destOrd="0" presId="urn:microsoft.com/office/officeart/2009/3/layout/PieProcess"/>
    <dgm:cxn modelId="{A998AB84-9755-46F4-AEDA-D78804B3B545}" type="presOf" srcId="{5C22EAA0-0E86-45A5-89D6-28F5B6E95FA8}" destId="{DD376180-790D-4C73-8C78-3FBC2039630B}" srcOrd="0" destOrd="0" presId="urn:microsoft.com/office/officeart/2009/3/layout/PieProcess"/>
    <dgm:cxn modelId="{E1629EA2-5324-4E05-8629-041EED8A24AE}" srcId="{38276BEC-0E73-492B-A492-20F133EB895A}" destId="{E8509135-508B-41B0-BBED-4EBC778287CF}" srcOrd="0" destOrd="0" parTransId="{1D345E1B-4B79-4E2B-8CEF-B148DC138C37}" sibTransId="{9B8EE55F-DB57-4993-858F-3B9A165B6EB9}"/>
    <dgm:cxn modelId="{826B65CD-CEB8-4E35-B91E-2D454A610691}" type="presParOf" srcId="{DD376180-790D-4C73-8C78-3FBC2039630B}" destId="{E78B6699-61C0-46CA-8080-3DAA4E002E36}" srcOrd="0" destOrd="0" presId="urn:microsoft.com/office/officeart/2009/3/layout/PieProcess"/>
    <dgm:cxn modelId="{60C53F23-BF20-449D-90DE-521C912534B5}" type="presParOf" srcId="{E78B6699-61C0-46CA-8080-3DAA4E002E36}" destId="{0F4CDF0C-1BE6-459F-9090-38CFD160FEA0}" srcOrd="0" destOrd="0" presId="urn:microsoft.com/office/officeart/2009/3/layout/PieProcess"/>
    <dgm:cxn modelId="{DE783B62-C78F-4F6B-8AEA-DB59AE78463A}" type="presParOf" srcId="{E78B6699-61C0-46CA-8080-3DAA4E002E36}" destId="{F13E79C2-48EC-4756-82F3-DCA14E67321D}" srcOrd="1" destOrd="0" presId="urn:microsoft.com/office/officeart/2009/3/layout/PieProcess"/>
    <dgm:cxn modelId="{885879DE-04DC-4D98-BFB3-9E4CDC0774D7}" type="presParOf" srcId="{E78B6699-61C0-46CA-8080-3DAA4E002E36}" destId="{6DC90B84-67BD-4378-AC83-4D57E70A13D0}" srcOrd="2" destOrd="0" presId="urn:microsoft.com/office/officeart/2009/3/layout/PieProcess"/>
    <dgm:cxn modelId="{7D3BB0F2-832A-42C4-84D9-B795366D7578}" type="presParOf" srcId="{DD376180-790D-4C73-8C78-3FBC2039630B}" destId="{5E259EF1-3E82-418D-A49E-746A1F34E2D0}" srcOrd="1" destOrd="0" presId="urn:microsoft.com/office/officeart/2009/3/layout/PieProcess"/>
    <dgm:cxn modelId="{8D3B7D41-4E34-413A-B7DE-A61069B4C4AF}" type="presParOf" srcId="{DD376180-790D-4C73-8C78-3FBC2039630B}" destId="{A94B5AAF-7180-4699-8326-8BDFF568E563}" srcOrd="2" destOrd="0" presId="urn:microsoft.com/office/officeart/2009/3/layout/PieProcess"/>
    <dgm:cxn modelId="{B4F90DD4-D33E-4B0B-88ED-13A370DE1498}" type="presParOf" srcId="{A94B5AAF-7180-4699-8326-8BDFF568E563}" destId="{147557B6-1E6B-4CFE-A46D-0B29220BD7E2}" srcOrd="0" destOrd="0" presId="urn:microsoft.com/office/officeart/2009/3/layout/PieProcess"/>
    <dgm:cxn modelId="{6632FEAA-8E14-434A-95A1-85E3DA02A49D}" type="presParOf" srcId="{DD376180-790D-4C73-8C78-3FBC2039630B}" destId="{D36ACC20-8EB0-4AF6-A673-A40FF516CE93}" srcOrd="3" destOrd="0" presId="urn:microsoft.com/office/officeart/2009/3/layout/PieProcess"/>
    <dgm:cxn modelId="{337798B1-441B-4FE4-8BA1-BC935EBB8463}" type="presParOf" srcId="{DD376180-790D-4C73-8C78-3FBC2039630B}" destId="{31BEB9E2-EC18-4FF6-BC92-D4FD81422AAC}" srcOrd="4" destOrd="0" presId="urn:microsoft.com/office/officeart/2009/3/layout/PieProcess"/>
    <dgm:cxn modelId="{D9B2C92C-6B6E-4AC5-91E3-04916A65410D}" type="presParOf" srcId="{31BEB9E2-EC18-4FF6-BC92-D4FD81422AAC}" destId="{3426CAC9-C3E5-41DF-8428-603CCBE3694F}" srcOrd="0" destOrd="0" presId="urn:microsoft.com/office/officeart/2009/3/layout/PieProcess"/>
    <dgm:cxn modelId="{3F8937CB-2647-4426-B271-5D89D287F8A5}" type="presParOf" srcId="{31BEB9E2-EC18-4FF6-BC92-D4FD81422AAC}" destId="{2CD55D09-6F25-468C-B5E2-D6D7F2D88EC1}" srcOrd="1" destOrd="0" presId="urn:microsoft.com/office/officeart/2009/3/layout/PieProcess"/>
    <dgm:cxn modelId="{7F07A7CF-1B36-4E01-B819-93DFBA0F9047}" type="presParOf" srcId="{31BEB9E2-EC18-4FF6-BC92-D4FD81422AAC}" destId="{CBA77B37-0BFD-4BE5-B6C3-600361BB615C}" srcOrd="2" destOrd="0" presId="urn:microsoft.com/office/officeart/2009/3/layout/PieProcess"/>
    <dgm:cxn modelId="{833AB8FC-7F00-4A8A-87C9-DB2C4CDA2076}" type="presParOf" srcId="{DD376180-790D-4C73-8C78-3FBC2039630B}" destId="{683173F7-53B4-4D48-8C49-475D0AFE763F}" srcOrd="5" destOrd="0" presId="urn:microsoft.com/office/officeart/2009/3/layout/PieProcess"/>
    <dgm:cxn modelId="{F049D33A-8C30-4C2A-9415-F3E5CBBB48B0}" type="presParOf" srcId="{DD376180-790D-4C73-8C78-3FBC2039630B}" destId="{8BACEF7D-3398-416E-A827-1D15B18C1FF1}" srcOrd="6" destOrd="0" presId="urn:microsoft.com/office/officeart/2009/3/layout/PieProcess"/>
    <dgm:cxn modelId="{597C4FF9-89D9-4DD0-B697-2B7857165B94}" type="presParOf" srcId="{8BACEF7D-3398-416E-A827-1D15B18C1FF1}" destId="{394E320E-1934-4E06-A26A-9ED7F669B809}" srcOrd="0" destOrd="0" presId="urn:microsoft.com/office/officeart/2009/3/layout/PieProcess"/>
    <dgm:cxn modelId="{E7431FE4-7BD6-4A5D-92E7-D3A9DA87C505}" type="presParOf" srcId="{DD376180-790D-4C73-8C78-3FBC2039630B}" destId="{1FC3709E-C246-468E-8C5C-00FE48578D5D}" srcOrd="7" destOrd="0" presId="urn:microsoft.com/office/officeart/2009/3/layout/PieProcess"/>
    <dgm:cxn modelId="{22BB500B-9A22-4E42-9437-15F63B3F2B88}" type="presParOf" srcId="{DD376180-790D-4C73-8C78-3FBC2039630B}" destId="{1FAFF85F-E941-45F7-8A8F-ADEA42EA3934}" srcOrd="8" destOrd="0" presId="urn:microsoft.com/office/officeart/2009/3/layout/PieProcess"/>
    <dgm:cxn modelId="{B3C243C4-3F41-47CC-A35C-D9C46EC6F02E}" type="presParOf" srcId="{1FAFF85F-E941-45F7-8A8F-ADEA42EA3934}" destId="{B8A79186-0FBA-4108-997C-518D99A534D2}" srcOrd="0" destOrd="0" presId="urn:microsoft.com/office/officeart/2009/3/layout/PieProcess"/>
    <dgm:cxn modelId="{A5C5B06C-FCD4-4B1F-863C-1DBE3E966EC1}" type="presParOf" srcId="{1FAFF85F-E941-45F7-8A8F-ADEA42EA3934}" destId="{E0987D68-09C6-4813-8D88-13E688C4305B}" srcOrd="1" destOrd="0" presId="urn:microsoft.com/office/officeart/2009/3/layout/PieProcess"/>
    <dgm:cxn modelId="{815E21F5-A3C8-4764-BE04-168341A5FE7D}" type="presParOf" srcId="{1FAFF85F-E941-45F7-8A8F-ADEA42EA3934}" destId="{FE3C2E8E-D117-4114-B82C-D1B50932157D}" srcOrd="2" destOrd="0" presId="urn:microsoft.com/office/officeart/2009/3/layout/PieProcess"/>
    <dgm:cxn modelId="{0238A28D-E484-499D-BDB7-C0CFC4E2B465}" type="presParOf" srcId="{DD376180-790D-4C73-8C78-3FBC2039630B}" destId="{7E170DE4-12D5-48D8-B9D9-F7937CA5FDFF}" srcOrd="9" destOrd="0" presId="urn:microsoft.com/office/officeart/2009/3/layout/PieProcess"/>
    <dgm:cxn modelId="{8EC0C162-FF4E-45A9-93E8-54676FC7A0A1}" type="presParOf" srcId="{DD376180-790D-4C73-8C78-3FBC2039630B}" destId="{8513FD22-3AB2-4AD3-AAC3-2B2C5E64CFD4}" srcOrd="10" destOrd="0" presId="urn:microsoft.com/office/officeart/2009/3/layout/PieProcess"/>
    <dgm:cxn modelId="{8EC3C1C9-121C-437F-8F44-72675ABD8D8D}" type="presParOf" srcId="{8513FD22-3AB2-4AD3-AAC3-2B2C5E64CFD4}" destId="{36E0C3C7-2C04-4EDE-957F-8BC26DBBECAB}" srcOrd="0" destOrd="0" presId="urn:microsoft.com/office/officeart/2009/3/layout/PieProcess"/>
    <dgm:cxn modelId="{449DE50C-7483-4D6C-996A-236293B5BAF5}" type="presParOf" srcId="{DD376180-790D-4C73-8C78-3FBC2039630B}" destId="{CF958AE4-69A0-414B-9EE2-EA3217EC8DC0}" srcOrd="11" destOrd="0" presId="urn:microsoft.com/office/officeart/2009/3/layout/PieProcess"/>
    <dgm:cxn modelId="{69D1EE29-61A4-4520-B20B-9376CF7689AD}" type="presParOf" srcId="{DD376180-790D-4C73-8C78-3FBC2039630B}" destId="{E90B6E7E-54EE-466A-9694-051FC5CA79E1}" srcOrd="12" destOrd="0" presId="urn:microsoft.com/office/officeart/2009/3/layout/PieProcess"/>
    <dgm:cxn modelId="{8C151690-24C0-4B8A-B28B-899984774211}" type="presParOf" srcId="{E90B6E7E-54EE-466A-9694-051FC5CA79E1}" destId="{F82DEEB0-4545-4F79-97BF-FCB97BE9B50D}" srcOrd="0" destOrd="0" presId="urn:microsoft.com/office/officeart/2009/3/layout/PieProcess"/>
    <dgm:cxn modelId="{65EDF4A0-02C3-465C-A5D0-647373955606}" type="presParOf" srcId="{E90B6E7E-54EE-466A-9694-051FC5CA79E1}" destId="{AC15265A-B4F6-429D-9233-C48D7DBAE9AD}" srcOrd="1" destOrd="0" presId="urn:microsoft.com/office/officeart/2009/3/layout/PieProcess"/>
    <dgm:cxn modelId="{AC8BA4AD-49CA-4BB1-BE4B-FDD0289EB6EB}" type="presParOf" srcId="{E90B6E7E-54EE-466A-9694-051FC5CA79E1}" destId="{D097C3A8-BC77-4856-8AC8-2C7E4F9E75CF}" srcOrd="2" destOrd="0" presId="urn:microsoft.com/office/officeart/2009/3/layout/PieProcess"/>
    <dgm:cxn modelId="{6F9D11BC-50B1-4C55-A50A-E55D90A58540}" type="presParOf" srcId="{DD376180-790D-4C73-8C78-3FBC2039630B}" destId="{5188A63E-8792-4EA2-AF77-1DC07C616A27}" srcOrd="13" destOrd="0" presId="urn:microsoft.com/office/officeart/2009/3/layout/PieProcess"/>
    <dgm:cxn modelId="{80C998F3-C115-4B8B-B1DA-64DFDCB62B0B}" type="presParOf" srcId="{DD376180-790D-4C73-8C78-3FBC2039630B}" destId="{5E4110C4-317B-4253-8784-EF74C0EB5B39}" srcOrd="14" destOrd="0" presId="urn:microsoft.com/office/officeart/2009/3/layout/PieProcess"/>
    <dgm:cxn modelId="{BBD70BDA-BA3F-4203-AF5A-0DA8D4BDE8DA}" type="presParOf" srcId="{5E4110C4-317B-4253-8784-EF74C0EB5B39}" destId="{0F3A4497-FD3B-4EF2-A9F0-CEFE91040B50}" srcOrd="0" destOrd="0" presId="urn:microsoft.com/office/officeart/2009/3/layout/PieProcess"/>
    <dgm:cxn modelId="{159E9156-93ED-4CDE-B124-412D9E447B67}" type="presParOf" srcId="{DD376180-790D-4C73-8C78-3FBC2039630B}" destId="{AC7CDAB1-0ACD-4978-8010-3D1CAFF6B26B}" srcOrd="15" destOrd="0" presId="urn:microsoft.com/office/officeart/2009/3/layout/PieProcess"/>
    <dgm:cxn modelId="{B6BF0270-6803-465E-859A-A83D1E2F1CCA}" type="presParOf" srcId="{DD376180-790D-4C73-8C78-3FBC2039630B}" destId="{825BC79E-FD90-4171-86CE-517C9F5E274B}" srcOrd="16" destOrd="0" presId="urn:microsoft.com/office/officeart/2009/3/layout/PieProcess"/>
    <dgm:cxn modelId="{EEC8E13C-48C5-40CD-BDE0-94C98D66C11D}" type="presParOf" srcId="{825BC79E-FD90-4171-86CE-517C9F5E274B}" destId="{CFEC1A44-E436-4B59-9CA5-A31565151C0B}" srcOrd="0" destOrd="0" presId="urn:microsoft.com/office/officeart/2009/3/layout/PieProcess"/>
    <dgm:cxn modelId="{2E66F1EF-B772-430B-9ADE-D53DDEE20C75}" type="presParOf" srcId="{825BC79E-FD90-4171-86CE-517C9F5E274B}" destId="{34E9413B-8A10-4920-8467-B0268FE9605C}" srcOrd="1" destOrd="0" presId="urn:microsoft.com/office/officeart/2009/3/layout/PieProcess"/>
    <dgm:cxn modelId="{FD352C2E-342E-42A8-BA45-53086BD32F5A}" type="presParOf" srcId="{825BC79E-FD90-4171-86CE-517C9F5E274B}" destId="{EFD10009-11A4-4D72-8C2E-5083DB213B8C}" srcOrd="2" destOrd="0" presId="urn:microsoft.com/office/officeart/2009/3/layout/PieProcess"/>
    <dgm:cxn modelId="{A7531927-DDAB-41BD-B0E8-56568D7392E9}" type="presParOf" srcId="{DD376180-790D-4C73-8C78-3FBC2039630B}" destId="{4C3045F2-2724-41B0-9DCB-6E4E25007CF2}" srcOrd="17" destOrd="0" presId="urn:microsoft.com/office/officeart/2009/3/layout/PieProcess"/>
    <dgm:cxn modelId="{224DCF2E-0C77-41E7-92C9-65C6CF8BC9D8}" type="presParOf" srcId="{DD376180-790D-4C73-8C78-3FBC2039630B}" destId="{96865973-E618-4B22-9D24-1014DAF73853}" srcOrd="18" destOrd="0" presId="urn:microsoft.com/office/officeart/2009/3/layout/PieProcess"/>
    <dgm:cxn modelId="{F13D47CA-DBD9-460E-AC3F-AE75B72152A0}" type="presParOf" srcId="{96865973-E618-4B22-9D24-1014DAF73853}" destId="{252316B0-3F11-476C-B73C-35D60D7EE848}"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0A3D09-21F4-4B49-B6E6-DF899920FE88}"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608A4F60-F196-4C00-AA55-72DDF611C9C4}">
      <dgm:prSet phldrT="[Testo]"/>
      <dgm:spPr/>
      <dgm:t>
        <a:bodyPr/>
        <a:lstStyle/>
        <a:p>
          <a:r>
            <a:rPr lang="it-IT" dirty="0" smtClean="0"/>
            <a:t>portfolio</a:t>
          </a:r>
          <a:endParaRPr lang="it-IT" dirty="0"/>
        </a:p>
      </dgm:t>
    </dgm:pt>
    <dgm:pt modelId="{FD09AB4C-624A-4F09-8C7D-7311825140E4}" type="parTrans" cxnId="{9EBA9B8F-73F6-4154-B196-86ED973986ED}">
      <dgm:prSet/>
      <dgm:spPr/>
      <dgm:t>
        <a:bodyPr/>
        <a:lstStyle/>
        <a:p>
          <a:endParaRPr lang="it-IT"/>
        </a:p>
      </dgm:t>
    </dgm:pt>
    <dgm:pt modelId="{F1A63A55-A555-4826-B180-61B3F67DB75C}" type="sibTrans" cxnId="{9EBA9B8F-73F6-4154-B196-86ED973986ED}">
      <dgm:prSet/>
      <dgm:spPr/>
      <dgm:t>
        <a:bodyPr/>
        <a:lstStyle/>
        <a:p>
          <a:endParaRPr lang="it-IT"/>
        </a:p>
      </dgm:t>
    </dgm:pt>
    <dgm:pt modelId="{8BB800A5-9CD6-4A76-881D-26BC8FFFE28E}">
      <dgm:prSet/>
      <dgm:spPr/>
      <dgm:t>
        <a:bodyPr/>
        <a:lstStyle/>
        <a:p>
          <a:r>
            <a:rPr lang="en-US" dirty="0" smtClean="0">
              <a:solidFill>
                <a:schemeClr val="bg1">
                  <a:lumMod val="20000"/>
                  <a:lumOff val="80000"/>
                </a:schemeClr>
              </a:solidFill>
              <a:latin typeface="+mn-lt"/>
              <a:ea typeface="+mn-ea"/>
              <a:cs typeface="+mn-cs"/>
            </a:rPr>
            <a:t>financial assets </a:t>
          </a:r>
          <a:endParaRPr lang="it-IT" dirty="0">
            <a:solidFill>
              <a:schemeClr val="bg1">
                <a:lumMod val="20000"/>
                <a:lumOff val="80000"/>
              </a:schemeClr>
            </a:solidFill>
          </a:endParaRPr>
        </a:p>
      </dgm:t>
    </dgm:pt>
    <dgm:pt modelId="{6506CEC6-50D2-44C7-8AEB-2EFD7F07D2D2}" type="parTrans" cxnId="{5942A406-886B-4C3F-8A80-A3BE9DAC6286}">
      <dgm:prSet/>
      <dgm:spPr/>
      <dgm:t>
        <a:bodyPr/>
        <a:lstStyle/>
        <a:p>
          <a:endParaRPr lang="it-IT"/>
        </a:p>
      </dgm:t>
    </dgm:pt>
    <dgm:pt modelId="{122B7E36-A9E7-488E-8B72-F33C094F7CC4}" type="sibTrans" cxnId="{5942A406-886B-4C3F-8A80-A3BE9DAC6286}">
      <dgm:prSet/>
      <dgm:spPr/>
      <dgm:t>
        <a:bodyPr/>
        <a:lstStyle/>
        <a:p>
          <a:endParaRPr lang="it-IT"/>
        </a:p>
      </dgm:t>
    </dgm:pt>
    <dgm:pt modelId="{BEE0EA0D-2996-42C7-A600-63D1D250E6AA}">
      <dgm:prSet/>
      <dgm:spPr/>
      <dgm:t>
        <a:bodyPr/>
        <a:lstStyle/>
        <a:p>
          <a:r>
            <a:rPr lang="en-US" dirty="0" smtClean="0">
              <a:solidFill>
                <a:schemeClr val="bg1">
                  <a:lumMod val="20000"/>
                  <a:lumOff val="80000"/>
                </a:schemeClr>
              </a:solidFill>
              <a:latin typeface="+mn-lt"/>
              <a:ea typeface="+mn-ea"/>
              <a:cs typeface="+mn-cs"/>
            </a:rPr>
            <a:t>financial liabilities </a:t>
          </a:r>
          <a:endParaRPr lang="it-IT" dirty="0">
            <a:solidFill>
              <a:schemeClr val="bg1">
                <a:lumMod val="20000"/>
                <a:lumOff val="80000"/>
              </a:schemeClr>
            </a:solidFill>
          </a:endParaRPr>
        </a:p>
      </dgm:t>
    </dgm:pt>
    <dgm:pt modelId="{11BA358A-58D0-4919-8743-CA05C43490D6}" type="parTrans" cxnId="{7AC11A39-1946-4E26-B04D-D5D5E78A8A4A}">
      <dgm:prSet/>
      <dgm:spPr/>
      <dgm:t>
        <a:bodyPr/>
        <a:lstStyle/>
        <a:p>
          <a:endParaRPr lang="it-IT"/>
        </a:p>
      </dgm:t>
    </dgm:pt>
    <dgm:pt modelId="{C2FCA242-1674-49AC-9A4C-DDAB59D69F82}" type="sibTrans" cxnId="{7AC11A39-1946-4E26-B04D-D5D5E78A8A4A}">
      <dgm:prSet/>
      <dgm:spPr/>
      <dgm:t>
        <a:bodyPr/>
        <a:lstStyle/>
        <a:p>
          <a:endParaRPr lang="it-IT"/>
        </a:p>
      </dgm:t>
    </dgm:pt>
    <dgm:pt modelId="{16F38CD2-02B2-479C-B58B-67CE077336F0}" type="pres">
      <dgm:prSet presAssocID="{C30A3D09-21F4-4B49-B6E6-DF899920FE88}" presName="Name0" presStyleCnt="0">
        <dgm:presLayoutVars>
          <dgm:dir/>
          <dgm:resizeHandles val="exact"/>
        </dgm:presLayoutVars>
      </dgm:prSet>
      <dgm:spPr/>
    </dgm:pt>
    <dgm:pt modelId="{95568BE0-9F95-47EC-BF31-55DB636DE399}" type="pres">
      <dgm:prSet presAssocID="{C30A3D09-21F4-4B49-B6E6-DF899920FE88}" presName="vNodes" presStyleCnt="0"/>
      <dgm:spPr/>
    </dgm:pt>
    <dgm:pt modelId="{3F84FAC8-5A99-42E2-954C-E05987656867}" type="pres">
      <dgm:prSet presAssocID="{8BB800A5-9CD6-4A76-881D-26BC8FFFE28E}" presName="node" presStyleLbl="node1" presStyleIdx="0" presStyleCnt="3">
        <dgm:presLayoutVars>
          <dgm:bulletEnabled val="1"/>
        </dgm:presLayoutVars>
      </dgm:prSet>
      <dgm:spPr/>
      <dgm:t>
        <a:bodyPr/>
        <a:lstStyle/>
        <a:p>
          <a:endParaRPr lang="en-GB"/>
        </a:p>
      </dgm:t>
    </dgm:pt>
    <dgm:pt modelId="{2C8560C0-0486-4734-BBAB-CE25983B41E4}" type="pres">
      <dgm:prSet presAssocID="{122B7E36-A9E7-488E-8B72-F33C094F7CC4}" presName="spacerT" presStyleCnt="0"/>
      <dgm:spPr/>
    </dgm:pt>
    <dgm:pt modelId="{C2423FC1-1263-4B0F-A8D5-AC27D5557F56}" type="pres">
      <dgm:prSet presAssocID="{122B7E36-A9E7-488E-8B72-F33C094F7CC4}" presName="sibTrans" presStyleLbl="sibTrans2D1" presStyleIdx="0" presStyleCnt="2"/>
      <dgm:spPr/>
      <dgm:t>
        <a:bodyPr/>
        <a:lstStyle/>
        <a:p>
          <a:endParaRPr lang="en-GB"/>
        </a:p>
      </dgm:t>
    </dgm:pt>
    <dgm:pt modelId="{77125DC1-ED91-405B-B146-1144F0770E0D}" type="pres">
      <dgm:prSet presAssocID="{122B7E36-A9E7-488E-8B72-F33C094F7CC4}" presName="spacerB" presStyleCnt="0"/>
      <dgm:spPr/>
    </dgm:pt>
    <dgm:pt modelId="{3D75D4E9-8934-401F-8782-B7517245E83D}" type="pres">
      <dgm:prSet presAssocID="{BEE0EA0D-2996-42C7-A600-63D1D250E6AA}" presName="node" presStyleLbl="node1" presStyleIdx="1" presStyleCnt="3">
        <dgm:presLayoutVars>
          <dgm:bulletEnabled val="1"/>
        </dgm:presLayoutVars>
      </dgm:prSet>
      <dgm:spPr/>
      <dgm:t>
        <a:bodyPr/>
        <a:lstStyle/>
        <a:p>
          <a:endParaRPr lang="en-GB"/>
        </a:p>
      </dgm:t>
    </dgm:pt>
    <dgm:pt modelId="{34262E70-D80C-4525-B8E8-0406AC0B53D1}" type="pres">
      <dgm:prSet presAssocID="{C30A3D09-21F4-4B49-B6E6-DF899920FE88}" presName="sibTransLast" presStyleLbl="sibTrans2D1" presStyleIdx="1" presStyleCnt="2"/>
      <dgm:spPr/>
      <dgm:t>
        <a:bodyPr/>
        <a:lstStyle/>
        <a:p>
          <a:endParaRPr lang="en-GB"/>
        </a:p>
      </dgm:t>
    </dgm:pt>
    <dgm:pt modelId="{65044359-2434-48F4-978F-BC07C204EC2B}" type="pres">
      <dgm:prSet presAssocID="{C30A3D09-21F4-4B49-B6E6-DF899920FE88}" presName="connectorText" presStyleLbl="sibTrans2D1" presStyleIdx="1" presStyleCnt="2"/>
      <dgm:spPr/>
      <dgm:t>
        <a:bodyPr/>
        <a:lstStyle/>
        <a:p>
          <a:endParaRPr lang="en-GB"/>
        </a:p>
      </dgm:t>
    </dgm:pt>
    <dgm:pt modelId="{F8FD40F1-31D9-4F28-B6DC-70BEC9CA7520}" type="pres">
      <dgm:prSet presAssocID="{C30A3D09-21F4-4B49-B6E6-DF899920FE88}" presName="lastNode" presStyleLbl="node1" presStyleIdx="2" presStyleCnt="3">
        <dgm:presLayoutVars>
          <dgm:bulletEnabled val="1"/>
        </dgm:presLayoutVars>
      </dgm:prSet>
      <dgm:spPr/>
      <dgm:t>
        <a:bodyPr/>
        <a:lstStyle/>
        <a:p>
          <a:endParaRPr lang="en-GB"/>
        </a:p>
      </dgm:t>
    </dgm:pt>
  </dgm:ptLst>
  <dgm:cxnLst>
    <dgm:cxn modelId="{7AC11A39-1946-4E26-B04D-D5D5E78A8A4A}" srcId="{C30A3D09-21F4-4B49-B6E6-DF899920FE88}" destId="{BEE0EA0D-2996-42C7-A600-63D1D250E6AA}" srcOrd="1" destOrd="0" parTransId="{11BA358A-58D0-4919-8743-CA05C43490D6}" sibTransId="{C2FCA242-1674-49AC-9A4C-DDAB59D69F82}"/>
    <dgm:cxn modelId="{5942A406-886B-4C3F-8A80-A3BE9DAC6286}" srcId="{C30A3D09-21F4-4B49-B6E6-DF899920FE88}" destId="{8BB800A5-9CD6-4A76-881D-26BC8FFFE28E}" srcOrd="0" destOrd="0" parTransId="{6506CEC6-50D2-44C7-8AEB-2EFD7F07D2D2}" sibTransId="{122B7E36-A9E7-488E-8B72-F33C094F7CC4}"/>
    <dgm:cxn modelId="{371CFC30-923B-46D1-BDBC-BE2F7C4EBDA1}" type="presOf" srcId="{122B7E36-A9E7-488E-8B72-F33C094F7CC4}" destId="{C2423FC1-1263-4B0F-A8D5-AC27D5557F56}" srcOrd="0" destOrd="0" presId="urn:microsoft.com/office/officeart/2005/8/layout/equation2"/>
    <dgm:cxn modelId="{A47D16EE-FAD8-474B-958B-2A7AED7EC4BC}" type="presOf" srcId="{C2FCA242-1674-49AC-9A4C-DDAB59D69F82}" destId="{34262E70-D80C-4525-B8E8-0406AC0B53D1}" srcOrd="0" destOrd="0" presId="urn:microsoft.com/office/officeart/2005/8/layout/equation2"/>
    <dgm:cxn modelId="{5DA6C0D2-6E56-4EDB-AF84-6F66A2C92813}" type="presOf" srcId="{8BB800A5-9CD6-4A76-881D-26BC8FFFE28E}" destId="{3F84FAC8-5A99-42E2-954C-E05987656867}" srcOrd="0" destOrd="0" presId="urn:microsoft.com/office/officeart/2005/8/layout/equation2"/>
    <dgm:cxn modelId="{BAD7AB08-9FC4-46E0-B31D-08BBDC2D7184}" type="presOf" srcId="{608A4F60-F196-4C00-AA55-72DDF611C9C4}" destId="{F8FD40F1-31D9-4F28-B6DC-70BEC9CA7520}" srcOrd="0" destOrd="0" presId="urn:microsoft.com/office/officeart/2005/8/layout/equation2"/>
    <dgm:cxn modelId="{9EBA9B8F-73F6-4154-B196-86ED973986ED}" srcId="{C30A3D09-21F4-4B49-B6E6-DF899920FE88}" destId="{608A4F60-F196-4C00-AA55-72DDF611C9C4}" srcOrd="2" destOrd="0" parTransId="{FD09AB4C-624A-4F09-8C7D-7311825140E4}" sibTransId="{F1A63A55-A555-4826-B180-61B3F67DB75C}"/>
    <dgm:cxn modelId="{5086C519-EFE7-4AF5-B092-F6D439E2F67C}" type="presOf" srcId="{C30A3D09-21F4-4B49-B6E6-DF899920FE88}" destId="{16F38CD2-02B2-479C-B58B-67CE077336F0}" srcOrd="0" destOrd="0" presId="urn:microsoft.com/office/officeart/2005/8/layout/equation2"/>
    <dgm:cxn modelId="{4EC46769-1B76-4DF0-BAB7-489F35A1339B}" type="presOf" srcId="{BEE0EA0D-2996-42C7-A600-63D1D250E6AA}" destId="{3D75D4E9-8934-401F-8782-B7517245E83D}" srcOrd="0" destOrd="0" presId="urn:microsoft.com/office/officeart/2005/8/layout/equation2"/>
    <dgm:cxn modelId="{6DD6BFCC-6B29-4E6D-A3DA-8C003F44A375}" type="presOf" srcId="{C2FCA242-1674-49AC-9A4C-DDAB59D69F82}" destId="{65044359-2434-48F4-978F-BC07C204EC2B}" srcOrd="1" destOrd="0" presId="urn:microsoft.com/office/officeart/2005/8/layout/equation2"/>
    <dgm:cxn modelId="{49D6AC5A-7E2F-4D56-92D6-C4F573E87218}" type="presParOf" srcId="{16F38CD2-02B2-479C-B58B-67CE077336F0}" destId="{95568BE0-9F95-47EC-BF31-55DB636DE399}" srcOrd="0" destOrd="0" presId="urn:microsoft.com/office/officeart/2005/8/layout/equation2"/>
    <dgm:cxn modelId="{D493E31C-0850-4DC1-8E40-7F4D00F49175}" type="presParOf" srcId="{95568BE0-9F95-47EC-BF31-55DB636DE399}" destId="{3F84FAC8-5A99-42E2-954C-E05987656867}" srcOrd="0" destOrd="0" presId="urn:microsoft.com/office/officeart/2005/8/layout/equation2"/>
    <dgm:cxn modelId="{E624213F-5B88-4231-9F02-DF75EFB1DEE2}" type="presParOf" srcId="{95568BE0-9F95-47EC-BF31-55DB636DE399}" destId="{2C8560C0-0486-4734-BBAB-CE25983B41E4}" srcOrd="1" destOrd="0" presId="urn:microsoft.com/office/officeart/2005/8/layout/equation2"/>
    <dgm:cxn modelId="{00730570-D4C6-4E91-9378-2CEBFA5A8283}" type="presParOf" srcId="{95568BE0-9F95-47EC-BF31-55DB636DE399}" destId="{C2423FC1-1263-4B0F-A8D5-AC27D5557F56}" srcOrd="2" destOrd="0" presId="urn:microsoft.com/office/officeart/2005/8/layout/equation2"/>
    <dgm:cxn modelId="{5E143CE5-4AF4-4DE8-8213-26F7AEE4AA30}" type="presParOf" srcId="{95568BE0-9F95-47EC-BF31-55DB636DE399}" destId="{77125DC1-ED91-405B-B146-1144F0770E0D}" srcOrd="3" destOrd="0" presId="urn:microsoft.com/office/officeart/2005/8/layout/equation2"/>
    <dgm:cxn modelId="{B9EDF4DB-8445-468F-97F9-BAA82A45A98A}" type="presParOf" srcId="{95568BE0-9F95-47EC-BF31-55DB636DE399}" destId="{3D75D4E9-8934-401F-8782-B7517245E83D}" srcOrd="4" destOrd="0" presId="urn:microsoft.com/office/officeart/2005/8/layout/equation2"/>
    <dgm:cxn modelId="{23632E03-7F0D-416D-B229-8EDCCA0D07CA}" type="presParOf" srcId="{16F38CD2-02B2-479C-B58B-67CE077336F0}" destId="{34262E70-D80C-4525-B8E8-0406AC0B53D1}" srcOrd="1" destOrd="0" presId="urn:microsoft.com/office/officeart/2005/8/layout/equation2"/>
    <dgm:cxn modelId="{CDA37663-322D-4DC6-82BD-4DD4768C3587}" type="presParOf" srcId="{34262E70-D80C-4525-B8E8-0406AC0B53D1}" destId="{65044359-2434-48F4-978F-BC07C204EC2B}" srcOrd="0" destOrd="0" presId="urn:microsoft.com/office/officeart/2005/8/layout/equation2"/>
    <dgm:cxn modelId="{C92AE4B2-A1EC-469D-B655-2E3D188CE0A4}" type="presParOf" srcId="{16F38CD2-02B2-479C-B58B-67CE077336F0}" destId="{F8FD40F1-31D9-4F28-B6DC-70BEC9CA752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AACBAA-D3C2-4051-80BD-CF38F6387A1E}" type="doc">
      <dgm:prSet loTypeId="urn:microsoft.com/office/officeart/2005/8/layout/pyramid2" loCatId="pyramid" qsTypeId="urn:microsoft.com/office/officeart/2005/8/quickstyle/simple1" qsCatId="simple" csTypeId="urn:microsoft.com/office/officeart/2005/8/colors/accent1_2" csCatId="accent1" phldr="1"/>
      <dgm:spPr/>
    </dgm:pt>
    <dgm:pt modelId="{ABAB63E0-081C-4687-95BA-698403083A83}">
      <dgm:prSet/>
      <dgm:spPr/>
      <dgm:t>
        <a:bodyPr/>
        <a:lstStyle/>
        <a:p>
          <a:r>
            <a:rPr lang="en-US" dirty="0" smtClean="0">
              <a:solidFill>
                <a:schemeClr val="accent6">
                  <a:lumMod val="50000"/>
                </a:schemeClr>
              </a:solidFill>
              <a:latin typeface="+mn-lt"/>
              <a:ea typeface="+mn-ea"/>
              <a:cs typeface="+mn-cs"/>
            </a:rPr>
            <a:t>unadjusted quoted prices in active</a:t>
          </a:r>
          <a:r>
            <a:rPr lang="it-IT" baseline="0" dirty="0" smtClean="0">
              <a:solidFill>
                <a:schemeClr val="accent6">
                  <a:lumMod val="50000"/>
                </a:schemeClr>
              </a:solidFill>
              <a:latin typeface="+mn-lt"/>
              <a:ea typeface="+mn-ea"/>
              <a:cs typeface="+mn-cs"/>
            </a:rPr>
            <a:t> </a:t>
          </a:r>
          <a:r>
            <a:rPr lang="en-US" dirty="0" smtClean="0">
              <a:solidFill>
                <a:schemeClr val="accent6">
                  <a:lumMod val="50000"/>
                </a:schemeClr>
              </a:solidFill>
              <a:latin typeface="+mn-lt"/>
              <a:ea typeface="+mn-ea"/>
              <a:cs typeface="+mn-cs"/>
            </a:rPr>
            <a:t>markets </a:t>
          </a:r>
          <a:endParaRPr lang="it-IT" dirty="0">
            <a:solidFill>
              <a:schemeClr val="accent6">
                <a:lumMod val="50000"/>
              </a:schemeClr>
            </a:solidFill>
          </a:endParaRPr>
        </a:p>
      </dgm:t>
    </dgm:pt>
    <dgm:pt modelId="{45F50EEC-70C2-4BDB-A764-32F136CFA959}" type="parTrans" cxnId="{103966C5-D93B-4E02-AE98-AE363B9B3B76}">
      <dgm:prSet/>
      <dgm:spPr/>
      <dgm:t>
        <a:bodyPr/>
        <a:lstStyle/>
        <a:p>
          <a:endParaRPr lang="it-IT"/>
        </a:p>
      </dgm:t>
    </dgm:pt>
    <dgm:pt modelId="{D42F0CC4-519E-4ED2-B0A1-BE4DEED2EB76}" type="sibTrans" cxnId="{103966C5-D93B-4E02-AE98-AE363B9B3B76}">
      <dgm:prSet/>
      <dgm:spPr/>
      <dgm:t>
        <a:bodyPr/>
        <a:lstStyle/>
        <a:p>
          <a:endParaRPr lang="it-IT"/>
        </a:p>
      </dgm:t>
    </dgm:pt>
    <dgm:pt modelId="{47206AF8-45A8-4D2A-9C21-59CFEE46AF83}">
      <dgm:prSet/>
      <dgm:spPr/>
      <dgm:t>
        <a:bodyPr/>
        <a:lstStyle/>
        <a:p>
          <a:r>
            <a:rPr lang="en-US" dirty="0" smtClean="0">
              <a:solidFill>
                <a:schemeClr val="accent6">
                  <a:lumMod val="50000"/>
                </a:schemeClr>
              </a:solidFill>
              <a:latin typeface="+mn-lt"/>
              <a:ea typeface="+mn-ea"/>
              <a:cs typeface="+mn-cs"/>
            </a:rPr>
            <a:t>Observable valuation techniques</a:t>
          </a:r>
          <a:endParaRPr lang="it-IT" dirty="0">
            <a:solidFill>
              <a:schemeClr val="accent6">
                <a:lumMod val="50000"/>
              </a:schemeClr>
            </a:solidFill>
          </a:endParaRPr>
        </a:p>
      </dgm:t>
    </dgm:pt>
    <dgm:pt modelId="{1A6E0BE5-C5E6-480B-A08F-6DA8748566CA}" type="parTrans" cxnId="{B6996307-C527-4BF8-81F5-BAB82B510357}">
      <dgm:prSet/>
      <dgm:spPr/>
      <dgm:t>
        <a:bodyPr/>
        <a:lstStyle/>
        <a:p>
          <a:endParaRPr lang="it-IT"/>
        </a:p>
      </dgm:t>
    </dgm:pt>
    <dgm:pt modelId="{F7171716-9449-4B93-ABAC-22097938CCFD}" type="sibTrans" cxnId="{B6996307-C527-4BF8-81F5-BAB82B510357}">
      <dgm:prSet/>
      <dgm:spPr/>
      <dgm:t>
        <a:bodyPr/>
        <a:lstStyle/>
        <a:p>
          <a:endParaRPr lang="it-IT"/>
        </a:p>
      </dgm:t>
    </dgm:pt>
    <dgm:pt modelId="{82EDDB70-F32A-49CA-9353-B5AE610BA351}">
      <dgm:prSet phldrT="[Testo]"/>
      <dgm:spPr/>
      <dgm:t>
        <a:bodyPr/>
        <a:lstStyle/>
        <a:p>
          <a:r>
            <a:rPr lang="en-GB" noProof="0" dirty="0" smtClean="0">
              <a:solidFill>
                <a:schemeClr val="accent6">
                  <a:lumMod val="50000"/>
                </a:schemeClr>
              </a:solidFill>
            </a:rPr>
            <a:t>Significant a</a:t>
          </a:r>
          <a:r>
            <a:rPr lang="it-IT" dirty="0" err="1" smtClean="0">
              <a:solidFill>
                <a:schemeClr val="accent6">
                  <a:lumMod val="50000"/>
                </a:schemeClr>
              </a:solidFill>
            </a:rPr>
            <a:t>nd</a:t>
          </a:r>
          <a:r>
            <a:rPr lang="it-IT" dirty="0" smtClean="0">
              <a:solidFill>
                <a:schemeClr val="accent6">
                  <a:lumMod val="50000"/>
                </a:schemeClr>
              </a:solidFill>
            </a:rPr>
            <a:t> </a:t>
          </a:r>
          <a:r>
            <a:rPr lang="en-GB" noProof="0" dirty="0" smtClean="0">
              <a:solidFill>
                <a:schemeClr val="accent6">
                  <a:lumMod val="50000"/>
                </a:schemeClr>
              </a:solidFill>
            </a:rPr>
            <a:t>unobservable</a:t>
          </a:r>
          <a:r>
            <a:rPr lang="it-IT" dirty="0" smtClean="0">
              <a:solidFill>
                <a:schemeClr val="accent6">
                  <a:lumMod val="50000"/>
                </a:schemeClr>
              </a:solidFill>
            </a:rPr>
            <a:t> </a:t>
          </a:r>
          <a:r>
            <a:rPr lang="it-IT" dirty="0" err="1" smtClean="0">
              <a:solidFill>
                <a:schemeClr val="accent6">
                  <a:lumMod val="50000"/>
                </a:schemeClr>
              </a:solidFill>
            </a:rPr>
            <a:t>valuation</a:t>
          </a:r>
          <a:r>
            <a:rPr lang="it-IT" dirty="0" smtClean="0">
              <a:solidFill>
                <a:schemeClr val="accent6">
                  <a:lumMod val="50000"/>
                </a:schemeClr>
              </a:solidFill>
            </a:rPr>
            <a:t> </a:t>
          </a:r>
          <a:r>
            <a:rPr lang="it-IT" dirty="0" err="1" smtClean="0">
              <a:solidFill>
                <a:schemeClr val="accent6">
                  <a:lumMod val="50000"/>
                </a:schemeClr>
              </a:solidFill>
            </a:rPr>
            <a:t>techniques</a:t>
          </a:r>
          <a:endParaRPr lang="it-IT" dirty="0">
            <a:solidFill>
              <a:schemeClr val="accent6">
                <a:lumMod val="50000"/>
              </a:schemeClr>
            </a:solidFill>
          </a:endParaRPr>
        </a:p>
      </dgm:t>
    </dgm:pt>
    <dgm:pt modelId="{BA3265DB-E15D-43C5-B7B0-7E284D50C77F}" type="sibTrans" cxnId="{4BF9FEAA-6FFF-4A02-B1D4-220D8903E03E}">
      <dgm:prSet/>
      <dgm:spPr/>
      <dgm:t>
        <a:bodyPr/>
        <a:lstStyle/>
        <a:p>
          <a:endParaRPr lang="it-IT"/>
        </a:p>
      </dgm:t>
    </dgm:pt>
    <dgm:pt modelId="{99396083-28A5-443A-AF36-3269EFFECFE2}" type="parTrans" cxnId="{4BF9FEAA-6FFF-4A02-B1D4-220D8903E03E}">
      <dgm:prSet/>
      <dgm:spPr/>
      <dgm:t>
        <a:bodyPr/>
        <a:lstStyle/>
        <a:p>
          <a:endParaRPr lang="it-IT"/>
        </a:p>
      </dgm:t>
    </dgm:pt>
    <dgm:pt modelId="{63F94B94-BB46-4EEA-A8E8-9366A6C7F334}" type="pres">
      <dgm:prSet presAssocID="{FDAACBAA-D3C2-4051-80BD-CF38F6387A1E}" presName="compositeShape" presStyleCnt="0">
        <dgm:presLayoutVars>
          <dgm:dir/>
          <dgm:resizeHandles/>
        </dgm:presLayoutVars>
      </dgm:prSet>
      <dgm:spPr/>
    </dgm:pt>
    <dgm:pt modelId="{507EB80B-CEC6-4BFB-92E5-E3997D078057}" type="pres">
      <dgm:prSet presAssocID="{FDAACBAA-D3C2-4051-80BD-CF38F6387A1E}" presName="pyramid" presStyleLbl="node1" presStyleIdx="0" presStyleCnt="1"/>
      <dgm:spPr/>
    </dgm:pt>
    <dgm:pt modelId="{1834B61E-7FE8-4C5C-AA57-C28A6F0F41DE}" type="pres">
      <dgm:prSet presAssocID="{FDAACBAA-D3C2-4051-80BD-CF38F6387A1E}" presName="theList" presStyleCnt="0"/>
      <dgm:spPr/>
    </dgm:pt>
    <dgm:pt modelId="{67A71FA0-7C53-4F35-8787-1138728FCB10}" type="pres">
      <dgm:prSet presAssocID="{ABAB63E0-081C-4687-95BA-698403083A83}" presName="aNode" presStyleLbl="fgAcc1" presStyleIdx="0" presStyleCnt="3">
        <dgm:presLayoutVars>
          <dgm:bulletEnabled val="1"/>
        </dgm:presLayoutVars>
      </dgm:prSet>
      <dgm:spPr/>
      <dgm:t>
        <a:bodyPr/>
        <a:lstStyle/>
        <a:p>
          <a:endParaRPr lang="en-GB"/>
        </a:p>
      </dgm:t>
    </dgm:pt>
    <dgm:pt modelId="{FBB4EEF8-F88D-4A32-AA54-81FC6A782759}" type="pres">
      <dgm:prSet presAssocID="{ABAB63E0-081C-4687-95BA-698403083A83}" presName="aSpace" presStyleCnt="0"/>
      <dgm:spPr/>
    </dgm:pt>
    <dgm:pt modelId="{8AF2AB7D-A91F-490F-980B-BD98EBDBF74A}" type="pres">
      <dgm:prSet presAssocID="{47206AF8-45A8-4D2A-9C21-59CFEE46AF83}" presName="aNode" presStyleLbl="fgAcc1" presStyleIdx="1" presStyleCnt="3">
        <dgm:presLayoutVars>
          <dgm:bulletEnabled val="1"/>
        </dgm:presLayoutVars>
      </dgm:prSet>
      <dgm:spPr/>
      <dgm:t>
        <a:bodyPr/>
        <a:lstStyle/>
        <a:p>
          <a:endParaRPr lang="it-IT"/>
        </a:p>
      </dgm:t>
    </dgm:pt>
    <dgm:pt modelId="{B058580C-5AC3-4F74-A0EC-52E16A4CE06E}" type="pres">
      <dgm:prSet presAssocID="{47206AF8-45A8-4D2A-9C21-59CFEE46AF83}" presName="aSpace" presStyleCnt="0"/>
      <dgm:spPr/>
    </dgm:pt>
    <dgm:pt modelId="{A4073CFF-E9F3-43FF-A405-2F12F1C529AF}" type="pres">
      <dgm:prSet presAssocID="{82EDDB70-F32A-49CA-9353-B5AE610BA351}" presName="aNode" presStyleLbl="fgAcc1" presStyleIdx="2" presStyleCnt="3">
        <dgm:presLayoutVars>
          <dgm:bulletEnabled val="1"/>
        </dgm:presLayoutVars>
      </dgm:prSet>
      <dgm:spPr/>
      <dgm:t>
        <a:bodyPr/>
        <a:lstStyle/>
        <a:p>
          <a:endParaRPr lang="it-IT"/>
        </a:p>
      </dgm:t>
    </dgm:pt>
    <dgm:pt modelId="{FCDF0095-E429-4FD9-AC95-F41AE28CC5D5}" type="pres">
      <dgm:prSet presAssocID="{82EDDB70-F32A-49CA-9353-B5AE610BA351}" presName="aSpace" presStyleCnt="0"/>
      <dgm:spPr/>
    </dgm:pt>
  </dgm:ptLst>
  <dgm:cxnLst>
    <dgm:cxn modelId="{F70BC2DE-5A9B-409C-A964-49825B405788}" type="presOf" srcId="{FDAACBAA-D3C2-4051-80BD-CF38F6387A1E}" destId="{63F94B94-BB46-4EEA-A8E8-9366A6C7F334}" srcOrd="0" destOrd="0" presId="urn:microsoft.com/office/officeart/2005/8/layout/pyramid2"/>
    <dgm:cxn modelId="{DE7487EF-6E64-427D-B365-4B184586E7E0}" type="presOf" srcId="{47206AF8-45A8-4D2A-9C21-59CFEE46AF83}" destId="{8AF2AB7D-A91F-490F-980B-BD98EBDBF74A}" srcOrd="0" destOrd="0" presId="urn:microsoft.com/office/officeart/2005/8/layout/pyramid2"/>
    <dgm:cxn modelId="{103966C5-D93B-4E02-AE98-AE363B9B3B76}" srcId="{FDAACBAA-D3C2-4051-80BD-CF38F6387A1E}" destId="{ABAB63E0-081C-4687-95BA-698403083A83}" srcOrd="0" destOrd="0" parTransId="{45F50EEC-70C2-4BDB-A764-32F136CFA959}" sibTransId="{D42F0CC4-519E-4ED2-B0A1-BE4DEED2EB76}"/>
    <dgm:cxn modelId="{08CB5D8F-3E54-4A1E-96BC-0F7D0DB3F93C}" type="presOf" srcId="{ABAB63E0-081C-4687-95BA-698403083A83}" destId="{67A71FA0-7C53-4F35-8787-1138728FCB10}" srcOrd="0" destOrd="0" presId="urn:microsoft.com/office/officeart/2005/8/layout/pyramid2"/>
    <dgm:cxn modelId="{4BF9FEAA-6FFF-4A02-B1D4-220D8903E03E}" srcId="{FDAACBAA-D3C2-4051-80BD-CF38F6387A1E}" destId="{82EDDB70-F32A-49CA-9353-B5AE610BA351}" srcOrd="2" destOrd="0" parTransId="{99396083-28A5-443A-AF36-3269EFFECFE2}" sibTransId="{BA3265DB-E15D-43C5-B7B0-7E284D50C77F}"/>
    <dgm:cxn modelId="{B6996307-C527-4BF8-81F5-BAB82B510357}" srcId="{FDAACBAA-D3C2-4051-80BD-CF38F6387A1E}" destId="{47206AF8-45A8-4D2A-9C21-59CFEE46AF83}" srcOrd="1" destOrd="0" parTransId="{1A6E0BE5-C5E6-480B-A08F-6DA8748566CA}" sibTransId="{F7171716-9449-4B93-ABAC-22097938CCFD}"/>
    <dgm:cxn modelId="{F94F226E-4992-4DE7-AA44-17E0B526621A}" type="presOf" srcId="{82EDDB70-F32A-49CA-9353-B5AE610BA351}" destId="{A4073CFF-E9F3-43FF-A405-2F12F1C529AF}" srcOrd="0" destOrd="0" presId="urn:microsoft.com/office/officeart/2005/8/layout/pyramid2"/>
    <dgm:cxn modelId="{7E3AA286-6E97-483C-9F1B-5353A5D630EF}" type="presParOf" srcId="{63F94B94-BB46-4EEA-A8E8-9366A6C7F334}" destId="{507EB80B-CEC6-4BFB-92E5-E3997D078057}" srcOrd="0" destOrd="0" presId="urn:microsoft.com/office/officeart/2005/8/layout/pyramid2"/>
    <dgm:cxn modelId="{04BAD530-4660-4F66-999B-B45FAF10F275}" type="presParOf" srcId="{63F94B94-BB46-4EEA-A8E8-9366A6C7F334}" destId="{1834B61E-7FE8-4C5C-AA57-C28A6F0F41DE}" srcOrd="1" destOrd="0" presId="urn:microsoft.com/office/officeart/2005/8/layout/pyramid2"/>
    <dgm:cxn modelId="{C82C0EB5-51B2-4281-A770-71F7E3D357B3}" type="presParOf" srcId="{1834B61E-7FE8-4C5C-AA57-C28A6F0F41DE}" destId="{67A71FA0-7C53-4F35-8787-1138728FCB10}" srcOrd="0" destOrd="0" presId="urn:microsoft.com/office/officeart/2005/8/layout/pyramid2"/>
    <dgm:cxn modelId="{0A5D3C7C-429C-469D-87A9-51439B7F82C4}" type="presParOf" srcId="{1834B61E-7FE8-4C5C-AA57-C28A6F0F41DE}" destId="{FBB4EEF8-F88D-4A32-AA54-81FC6A782759}" srcOrd="1" destOrd="0" presId="urn:microsoft.com/office/officeart/2005/8/layout/pyramid2"/>
    <dgm:cxn modelId="{80A669F0-59EA-41AC-AB09-AFB407F3CD28}" type="presParOf" srcId="{1834B61E-7FE8-4C5C-AA57-C28A6F0F41DE}" destId="{8AF2AB7D-A91F-490F-980B-BD98EBDBF74A}" srcOrd="2" destOrd="0" presId="urn:microsoft.com/office/officeart/2005/8/layout/pyramid2"/>
    <dgm:cxn modelId="{71EAE5F6-BDAF-46AA-AD42-EDE3E42F1522}" type="presParOf" srcId="{1834B61E-7FE8-4C5C-AA57-C28A6F0F41DE}" destId="{B058580C-5AC3-4F74-A0EC-52E16A4CE06E}" srcOrd="3" destOrd="0" presId="urn:microsoft.com/office/officeart/2005/8/layout/pyramid2"/>
    <dgm:cxn modelId="{B7BEACB2-A8A7-489D-97AE-2340F1F48A99}" type="presParOf" srcId="{1834B61E-7FE8-4C5C-AA57-C28A6F0F41DE}" destId="{A4073CFF-E9F3-43FF-A405-2F12F1C529AF}" srcOrd="4" destOrd="0" presId="urn:microsoft.com/office/officeart/2005/8/layout/pyramid2"/>
    <dgm:cxn modelId="{E3BC4392-D818-4B8C-9B43-03780AC6F84E}" type="presParOf" srcId="{1834B61E-7FE8-4C5C-AA57-C28A6F0F41DE}" destId="{FCDF0095-E429-4FD9-AC95-F41AE28CC5D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AA2A7D4-CA9B-4095-9639-C697017B64E7}"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it-IT"/>
        </a:p>
      </dgm:t>
    </dgm:pt>
    <dgm:pt modelId="{1700D261-222A-4F37-B388-C1C6E1888E9A}">
      <dgm:prSet phldrT="[Testo]" custT="1"/>
      <dgm:spPr/>
      <dgm:t>
        <a:bodyPr/>
        <a:lstStyle/>
        <a:p>
          <a:r>
            <a:rPr lang="en-US" sz="2000" dirty="0" smtClean="0">
              <a:solidFill>
                <a:schemeClr val="bg2">
                  <a:lumMod val="50000"/>
                </a:schemeClr>
              </a:solidFill>
            </a:rPr>
            <a:t>bank loans and bridge loans</a:t>
          </a:r>
          <a:endParaRPr lang="it-IT" sz="2000" dirty="0">
            <a:solidFill>
              <a:schemeClr val="bg2">
                <a:lumMod val="50000"/>
              </a:schemeClr>
            </a:solidFill>
          </a:endParaRPr>
        </a:p>
      </dgm:t>
    </dgm:pt>
    <dgm:pt modelId="{79AE5ECB-8100-42FC-90BC-0A486E906CC3}" type="parTrans" cxnId="{CFA2AE99-4B11-47F6-AB44-18173A14165C}">
      <dgm:prSet/>
      <dgm:spPr/>
      <dgm:t>
        <a:bodyPr/>
        <a:lstStyle/>
        <a:p>
          <a:endParaRPr lang="it-IT" sz="2000">
            <a:solidFill>
              <a:schemeClr val="bg2">
                <a:lumMod val="50000"/>
              </a:schemeClr>
            </a:solidFill>
          </a:endParaRPr>
        </a:p>
      </dgm:t>
    </dgm:pt>
    <dgm:pt modelId="{70212B37-692D-45A7-B4DE-0EE30674F1D7}" type="sibTrans" cxnId="{CFA2AE99-4B11-47F6-AB44-18173A14165C}">
      <dgm:prSet/>
      <dgm:spPr/>
      <dgm:t>
        <a:bodyPr/>
        <a:lstStyle/>
        <a:p>
          <a:endParaRPr lang="it-IT" sz="2000">
            <a:solidFill>
              <a:schemeClr val="bg2">
                <a:lumMod val="50000"/>
              </a:schemeClr>
            </a:solidFill>
          </a:endParaRPr>
        </a:p>
      </dgm:t>
    </dgm:pt>
    <dgm:pt modelId="{19F78ACF-9201-4F3E-ABC0-C4301A08FD8E}">
      <dgm:prSet phldrT="[Testo]" custT="1"/>
      <dgm:spPr/>
      <dgm:t>
        <a:bodyPr/>
        <a:lstStyle/>
        <a:p>
          <a:r>
            <a:rPr lang="en-US" sz="2000" dirty="0" smtClean="0">
              <a:solidFill>
                <a:schemeClr val="bg2">
                  <a:lumMod val="50000"/>
                </a:schemeClr>
              </a:solidFill>
            </a:rPr>
            <a:t>non-U.S. government and agency obligations</a:t>
          </a:r>
          <a:endParaRPr lang="it-IT" sz="2000" dirty="0">
            <a:solidFill>
              <a:schemeClr val="bg2">
                <a:lumMod val="50000"/>
              </a:schemeClr>
            </a:solidFill>
          </a:endParaRPr>
        </a:p>
      </dgm:t>
    </dgm:pt>
    <dgm:pt modelId="{786A7AF5-00CC-4C3E-9A01-80409053AEA6}" type="parTrans" cxnId="{B1D52C8F-B2E7-43A6-9338-8E2BAC7EC9C7}">
      <dgm:prSet/>
      <dgm:spPr/>
      <dgm:t>
        <a:bodyPr/>
        <a:lstStyle/>
        <a:p>
          <a:endParaRPr lang="it-IT" sz="2000">
            <a:solidFill>
              <a:schemeClr val="bg2">
                <a:lumMod val="50000"/>
              </a:schemeClr>
            </a:solidFill>
          </a:endParaRPr>
        </a:p>
      </dgm:t>
    </dgm:pt>
    <dgm:pt modelId="{72D0B5C8-C4F2-495B-9D4B-F5109239D99B}" type="sibTrans" cxnId="{B1D52C8F-B2E7-43A6-9338-8E2BAC7EC9C7}">
      <dgm:prSet/>
      <dgm:spPr/>
      <dgm:t>
        <a:bodyPr/>
        <a:lstStyle/>
        <a:p>
          <a:endParaRPr lang="it-IT" sz="2000">
            <a:solidFill>
              <a:schemeClr val="bg2">
                <a:lumMod val="50000"/>
              </a:schemeClr>
            </a:solidFill>
          </a:endParaRPr>
        </a:p>
      </dgm:t>
    </dgm:pt>
    <dgm:pt modelId="{D6593A03-619B-4F71-8C37-7F0F86F2FBB6}">
      <dgm:prSet phldrT="[Testo]" custT="1"/>
      <dgm:spPr/>
      <dgm:t>
        <a:bodyPr/>
        <a:lstStyle/>
        <a:p>
          <a:r>
            <a:rPr lang="it-IT" sz="2600" dirty="0" smtClean="0">
              <a:solidFill>
                <a:schemeClr val="bg2">
                  <a:lumMod val="50000"/>
                </a:schemeClr>
              </a:solidFill>
            </a:rPr>
            <a:t>        </a:t>
          </a:r>
          <a:r>
            <a:rPr lang="it-IT" sz="2600" dirty="0" err="1" smtClean="0">
              <a:solidFill>
                <a:schemeClr val="bg2">
                  <a:lumMod val="50000"/>
                </a:schemeClr>
              </a:solidFill>
            </a:rPr>
            <a:t>Cash</a:t>
          </a:r>
          <a:r>
            <a:rPr lang="it-IT" sz="2600" dirty="0" smtClean="0">
              <a:solidFill>
                <a:schemeClr val="bg2">
                  <a:lumMod val="50000"/>
                </a:schemeClr>
              </a:solidFill>
            </a:rPr>
            <a:t> </a:t>
          </a:r>
          <a:r>
            <a:rPr lang="it-IT" sz="2600" dirty="0" err="1" smtClean="0">
              <a:solidFill>
                <a:schemeClr val="bg2">
                  <a:lumMod val="50000"/>
                </a:schemeClr>
              </a:solidFill>
            </a:rPr>
            <a:t>instruments</a:t>
          </a:r>
          <a:endParaRPr lang="it-IT" sz="2600" dirty="0">
            <a:solidFill>
              <a:schemeClr val="bg2">
                <a:lumMod val="50000"/>
              </a:schemeClr>
            </a:solidFill>
          </a:endParaRPr>
        </a:p>
      </dgm:t>
    </dgm:pt>
    <dgm:pt modelId="{B282BB46-B3ED-4FFB-A586-BE0840B71EC9}" type="parTrans" cxnId="{AF05E73A-458B-470B-B6DE-280AC940D978}">
      <dgm:prSet/>
      <dgm:spPr/>
      <dgm:t>
        <a:bodyPr/>
        <a:lstStyle/>
        <a:p>
          <a:endParaRPr lang="it-IT" sz="2000">
            <a:solidFill>
              <a:schemeClr val="bg2">
                <a:lumMod val="50000"/>
              </a:schemeClr>
            </a:solidFill>
          </a:endParaRPr>
        </a:p>
      </dgm:t>
    </dgm:pt>
    <dgm:pt modelId="{46FA021A-E1AC-4CE1-88CA-E5C498399B16}" type="sibTrans" cxnId="{AF05E73A-458B-470B-B6DE-280AC940D978}">
      <dgm:prSet/>
      <dgm:spPr/>
      <dgm:t>
        <a:bodyPr/>
        <a:lstStyle/>
        <a:p>
          <a:endParaRPr lang="it-IT" sz="2000">
            <a:solidFill>
              <a:schemeClr val="bg2">
                <a:lumMod val="50000"/>
              </a:schemeClr>
            </a:solidFill>
          </a:endParaRPr>
        </a:p>
      </dgm:t>
    </dgm:pt>
    <dgm:pt modelId="{62FBF1D7-5933-474B-AFC2-F3089208E484}">
      <dgm:prSet phldrT="[Testo]"/>
      <dgm:spPr/>
      <dgm:t>
        <a:bodyPr/>
        <a:lstStyle/>
        <a:p>
          <a:endParaRPr lang="en-GB" sz="2000">
            <a:solidFill>
              <a:schemeClr val="bg2">
                <a:lumMod val="50000"/>
              </a:schemeClr>
            </a:solidFill>
          </a:endParaRPr>
        </a:p>
      </dgm:t>
    </dgm:pt>
    <dgm:pt modelId="{A486A602-82CC-4AB2-B034-91F14C81AD21}" type="parTrans" cxnId="{D148D333-6098-43A5-BFCC-67C2B12A6B29}">
      <dgm:prSet/>
      <dgm:spPr/>
      <dgm:t>
        <a:bodyPr/>
        <a:lstStyle/>
        <a:p>
          <a:endParaRPr lang="it-IT" sz="2000">
            <a:solidFill>
              <a:schemeClr val="bg2">
                <a:lumMod val="50000"/>
              </a:schemeClr>
            </a:solidFill>
          </a:endParaRPr>
        </a:p>
      </dgm:t>
    </dgm:pt>
    <dgm:pt modelId="{C44BBCF7-764B-48D5-8AD0-7335C970B387}" type="sibTrans" cxnId="{D148D333-6098-43A5-BFCC-67C2B12A6B29}">
      <dgm:prSet/>
      <dgm:spPr/>
      <dgm:t>
        <a:bodyPr/>
        <a:lstStyle/>
        <a:p>
          <a:endParaRPr lang="it-IT" sz="2000">
            <a:solidFill>
              <a:schemeClr val="bg2">
                <a:lumMod val="50000"/>
              </a:schemeClr>
            </a:solidFill>
          </a:endParaRPr>
        </a:p>
      </dgm:t>
    </dgm:pt>
    <dgm:pt modelId="{B80C562B-C532-4D6D-A03F-F2A02C9D2C2D}">
      <dgm:prSet phldrT="[Testo]" phldr="1"/>
      <dgm:spPr/>
      <dgm:t>
        <a:bodyPr/>
        <a:lstStyle/>
        <a:p>
          <a:endParaRPr lang="it-IT" sz="2000">
            <a:solidFill>
              <a:schemeClr val="bg2">
                <a:lumMod val="50000"/>
              </a:schemeClr>
            </a:solidFill>
          </a:endParaRPr>
        </a:p>
      </dgm:t>
    </dgm:pt>
    <dgm:pt modelId="{1FCA551D-7892-4B0F-9C6D-16AB69BCFBD4}" type="parTrans" cxnId="{6932B06D-C375-4942-80EE-AD5AB71581D7}">
      <dgm:prSet/>
      <dgm:spPr/>
      <dgm:t>
        <a:bodyPr/>
        <a:lstStyle/>
        <a:p>
          <a:endParaRPr lang="it-IT" sz="2000">
            <a:solidFill>
              <a:schemeClr val="bg2">
                <a:lumMod val="50000"/>
              </a:schemeClr>
            </a:solidFill>
          </a:endParaRPr>
        </a:p>
      </dgm:t>
    </dgm:pt>
    <dgm:pt modelId="{4A5EFDB0-5114-4379-8555-F1F4C39E0199}" type="sibTrans" cxnId="{6932B06D-C375-4942-80EE-AD5AB71581D7}">
      <dgm:prSet/>
      <dgm:spPr/>
      <dgm:t>
        <a:bodyPr/>
        <a:lstStyle/>
        <a:p>
          <a:endParaRPr lang="it-IT" sz="2000">
            <a:solidFill>
              <a:schemeClr val="bg2">
                <a:lumMod val="50000"/>
              </a:schemeClr>
            </a:solidFill>
          </a:endParaRPr>
        </a:p>
      </dgm:t>
    </dgm:pt>
    <dgm:pt modelId="{265E9129-5674-4049-8F60-C4DA93C43D12}">
      <dgm:prSet phldrT="[Testo]" phldr="1"/>
      <dgm:spPr/>
      <dgm:t>
        <a:bodyPr/>
        <a:lstStyle/>
        <a:p>
          <a:endParaRPr lang="it-IT" sz="2000" dirty="0">
            <a:solidFill>
              <a:schemeClr val="bg2">
                <a:lumMod val="50000"/>
              </a:schemeClr>
            </a:solidFill>
          </a:endParaRPr>
        </a:p>
      </dgm:t>
    </dgm:pt>
    <dgm:pt modelId="{7BF4075B-F28E-43A4-9A99-85357633CAA5}" type="parTrans" cxnId="{3A4CD3D3-C166-47A1-B0ED-2D19498F1876}">
      <dgm:prSet/>
      <dgm:spPr/>
      <dgm:t>
        <a:bodyPr/>
        <a:lstStyle/>
        <a:p>
          <a:endParaRPr lang="it-IT" sz="2000">
            <a:solidFill>
              <a:schemeClr val="bg2">
                <a:lumMod val="50000"/>
              </a:schemeClr>
            </a:solidFill>
          </a:endParaRPr>
        </a:p>
      </dgm:t>
    </dgm:pt>
    <dgm:pt modelId="{D439E20B-D3DF-4819-8969-BF8806242970}" type="sibTrans" cxnId="{3A4CD3D3-C166-47A1-B0ED-2D19498F1876}">
      <dgm:prSet/>
      <dgm:spPr/>
      <dgm:t>
        <a:bodyPr/>
        <a:lstStyle/>
        <a:p>
          <a:endParaRPr lang="it-IT" sz="2000">
            <a:solidFill>
              <a:schemeClr val="bg2">
                <a:lumMod val="50000"/>
              </a:schemeClr>
            </a:solidFill>
          </a:endParaRPr>
        </a:p>
      </dgm:t>
    </dgm:pt>
    <dgm:pt modelId="{FD814F27-69FB-4CDE-BA75-D5D7D93C3958}">
      <dgm:prSet custT="1"/>
      <dgm:spPr/>
      <dgm:t>
        <a:bodyPr/>
        <a:lstStyle/>
        <a:p>
          <a:r>
            <a:rPr lang="en-US" sz="2000" dirty="0" smtClean="0">
              <a:solidFill>
                <a:schemeClr val="bg2">
                  <a:lumMod val="50000"/>
                </a:schemeClr>
              </a:solidFill>
            </a:rPr>
            <a:t>U.S. government and federal</a:t>
          </a:r>
          <a:r>
            <a:rPr lang="en-US" sz="2000" baseline="0" dirty="0" smtClean="0">
              <a:solidFill>
                <a:schemeClr val="bg2">
                  <a:lumMod val="50000"/>
                </a:schemeClr>
              </a:solidFill>
            </a:rPr>
            <a:t> </a:t>
          </a:r>
          <a:r>
            <a:rPr lang="en-US" sz="2000" dirty="0" smtClean="0">
              <a:solidFill>
                <a:schemeClr val="bg2">
                  <a:lumMod val="50000"/>
                </a:schemeClr>
              </a:solidFill>
            </a:rPr>
            <a:t>agency obligations</a:t>
          </a:r>
          <a:endParaRPr lang="it-IT" sz="2000" dirty="0">
            <a:solidFill>
              <a:schemeClr val="bg2">
                <a:lumMod val="50000"/>
              </a:schemeClr>
            </a:solidFill>
          </a:endParaRPr>
        </a:p>
      </dgm:t>
    </dgm:pt>
    <dgm:pt modelId="{3B82C5AE-775C-4526-9DF7-21FFD2AD7DC0}" type="parTrans" cxnId="{46377236-053E-49FC-B137-3441E83AD2C4}">
      <dgm:prSet/>
      <dgm:spPr/>
      <dgm:t>
        <a:bodyPr/>
        <a:lstStyle/>
        <a:p>
          <a:endParaRPr lang="it-IT" sz="2000">
            <a:solidFill>
              <a:schemeClr val="bg2">
                <a:lumMod val="50000"/>
              </a:schemeClr>
            </a:solidFill>
          </a:endParaRPr>
        </a:p>
      </dgm:t>
    </dgm:pt>
    <dgm:pt modelId="{AC8E018B-3531-4367-B48C-05DBBC735679}" type="sibTrans" cxnId="{46377236-053E-49FC-B137-3441E83AD2C4}">
      <dgm:prSet/>
      <dgm:spPr/>
      <dgm:t>
        <a:bodyPr/>
        <a:lstStyle/>
        <a:p>
          <a:endParaRPr lang="it-IT" sz="2000">
            <a:solidFill>
              <a:schemeClr val="bg2">
                <a:lumMod val="50000"/>
              </a:schemeClr>
            </a:solidFill>
          </a:endParaRPr>
        </a:p>
      </dgm:t>
    </dgm:pt>
    <dgm:pt modelId="{2BC5E7FB-0767-4E59-B592-EE2E80042FDA}" type="pres">
      <dgm:prSet presAssocID="{1AA2A7D4-CA9B-4095-9639-C697017B64E7}" presName="Name0" presStyleCnt="0">
        <dgm:presLayoutVars>
          <dgm:chMax val="4"/>
          <dgm:resizeHandles val="exact"/>
        </dgm:presLayoutVars>
      </dgm:prSet>
      <dgm:spPr/>
      <dgm:t>
        <a:bodyPr/>
        <a:lstStyle/>
        <a:p>
          <a:endParaRPr lang="en-GB"/>
        </a:p>
      </dgm:t>
    </dgm:pt>
    <dgm:pt modelId="{91099032-EF6F-4440-9824-5B6D0DCBBAC7}" type="pres">
      <dgm:prSet presAssocID="{1AA2A7D4-CA9B-4095-9639-C697017B64E7}" presName="ellipse" presStyleLbl="trBgShp" presStyleIdx="0" presStyleCnt="1"/>
      <dgm:spPr/>
    </dgm:pt>
    <dgm:pt modelId="{D2F01ED5-3CD8-4C00-BADC-2933C0CEB6FD}" type="pres">
      <dgm:prSet presAssocID="{1AA2A7D4-CA9B-4095-9639-C697017B64E7}" presName="arrow1" presStyleLbl="fgShp" presStyleIdx="0" presStyleCnt="1" custLinFactNeighborX="12474" custLinFactNeighborY="31593"/>
      <dgm:spPr/>
    </dgm:pt>
    <dgm:pt modelId="{FA288DD7-3C02-4995-B102-9D2ADFF38116}" type="pres">
      <dgm:prSet presAssocID="{1AA2A7D4-CA9B-4095-9639-C697017B64E7}" presName="rectangle" presStyleLbl="revTx" presStyleIdx="0" presStyleCnt="1" custLinFactNeighborX="-1901" custLinFactNeighborY="-3707">
        <dgm:presLayoutVars>
          <dgm:bulletEnabled val="1"/>
        </dgm:presLayoutVars>
      </dgm:prSet>
      <dgm:spPr/>
      <dgm:t>
        <a:bodyPr/>
        <a:lstStyle/>
        <a:p>
          <a:endParaRPr lang="it-IT"/>
        </a:p>
      </dgm:t>
    </dgm:pt>
    <dgm:pt modelId="{0C6C5513-0856-4CBF-A5AB-53DB94F6D599}" type="pres">
      <dgm:prSet presAssocID="{19F78ACF-9201-4F3E-ABC0-C4301A08FD8E}" presName="item1" presStyleLbl="node1" presStyleIdx="0" presStyleCnt="3">
        <dgm:presLayoutVars>
          <dgm:bulletEnabled val="1"/>
        </dgm:presLayoutVars>
      </dgm:prSet>
      <dgm:spPr/>
      <dgm:t>
        <a:bodyPr/>
        <a:lstStyle/>
        <a:p>
          <a:endParaRPr lang="it-IT"/>
        </a:p>
      </dgm:t>
    </dgm:pt>
    <dgm:pt modelId="{45876C23-974D-4B5E-9289-A8CAC250A418}" type="pres">
      <dgm:prSet presAssocID="{FD814F27-69FB-4CDE-BA75-D5D7D93C3958}" presName="item2" presStyleLbl="node1" presStyleIdx="1" presStyleCnt="3" custScaleX="143070" custScaleY="126675">
        <dgm:presLayoutVars>
          <dgm:bulletEnabled val="1"/>
        </dgm:presLayoutVars>
      </dgm:prSet>
      <dgm:spPr/>
      <dgm:t>
        <a:bodyPr/>
        <a:lstStyle/>
        <a:p>
          <a:endParaRPr lang="it-IT"/>
        </a:p>
      </dgm:t>
    </dgm:pt>
    <dgm:pt modelId="{FE92A40F-F887-413B-BFB8-385F2ABE202F}" type="pres">
      <dgm:prSet presAssocID="{D6593A03-619B-4F71-8C37-7F0F86F2FBB6}" presName="item3" presStyleLbl="node1" presStyleIdx="2" presStyleCnt="3" custLinFactNeighborX="7916">
        <dgm:presLayoutVars>
          <dgm:bulletEnabled val="1"/>
        </dgm:presLayoutVars>
      </dgm:prSet>
      <dgm:spPr/>
      <dgm:t>
        <a:bodyPr/>
        <a:lstStyle/>
        <a:p>
          <a:endParaRPr lang="it-IT"/>
        </a:p>
      </dgm:t>
    </dgm:pt>
    <dgm:pt modelId="{06B66AB6-55B7-438C-BB98-EF6A5363D1B3}" type="pres">
      <dgm:prSet presAssocID="{1AA2A7D4-CA9B-4095-9639-C697017B64E7}" presName="funnel" presStyleLbl="trAlignAcc1" presStyleIdx="0" presStyleCnt="1" custScaleX="137373" custScaleY="121106" custLinFactNeighborX="1676" custLinFactNeighborY="-1440"/>
      <dgm:spPr/>
    </dgm:pt>
  </dgm:ptLst>
  <dgm:cxnLst>
    <dgm:cxn modelId="{C3D7DAC4-E26F-49A8-AD14-71D3EAAC8BA9}" type="presOf" srcId="{D6593A03-619B-4F71-8C37-7F0F86F2FBB6}" destId="{FA288DD7-3C02-4995-B102-9D2ADFF38116}" srcOrd="0" destOrd="0" presId="urn:microsoft.com/office/officeart/2005/8/layout/funnel1"/>
    <dgm:cxn modelId="{2B65E58A-36CE-4F7C-9DE0-379B049EBC07}" type="presOf" srcId="{1AA2A7D4-CA9B-4095-9639-C697017B64E7}" destId="{2BC5E7FB-0767-4E59-B592-EE2E80042FDA}" srcOrd="0" destOrd="0" presId="urn:microsoft.com/office/officeart/2005/8/layout/funnel1"/>
    <dgm:cxn modelId="{B1D52C8F-B2E7-43A6-9338-8E2BAC7EC9C7}" srcId="{1AA2A7D4-CA9B-4095-9639-C697017B64E7}" destId="{19F78ACF-9201-4F3E-ABC0-C4301A08FD8E}" srcOrd="1" destOrd="0" parTransId="{786A7AF5-00CC-4C3E-9A01-80409053AEA6}" sibTransId="{72D0B5C8-C4F2-495B-9D4B-F5109239D99B}"/>
    <dgm:cxn modelId="{7AF39DBE-538D-4C21-AA1E-D87A8B2B039D}" type="presOf" srcId="{1700D261-222A-4F37-B388-C1C6E1888E9A}" destId="{FE92A40F-F887-413B-BFB8-385F2ABE202F}" srcOrd="0" destOrd="0" presId="urn:microsoft.com/office/officeart/2005/8/layout/funnel1"/>
    <dgm:cxn modelId="{AF05E73A-458B-470B-B6DE-280AC940D978}" srcId="{1AA2A7D4-CA9B-4095-9639-C697017B64E7}" destId="{D6593A03-619B-4F71-8C37-7F0F86F2FBB6}" srcOrd="3" destOrd="0" parTransId="{B282BB46-B3ED-4FFB-A586-BE0840B71EC9}" sibTransId="{46FA021A-E1AC-4CE1-88CA-E5C498399B16}"/>
    <dgm:cxn modelId="{A3A7F832-AFA5-4C8E-9B0F-043F8BFB0347}" type="presOf" srcId="{FD814F27-69FB-4CDE-BA75-D5D7D93C3958}" destId="{0C6C5513-0856-4CBF-A5AB-53DB94F6D599}" srcOrd="0" destOrd="0" presId="urn:microsoft.com/office/officeart/2005/8/layout/funnel1"/>
    <dgm:cxn modelId="{96DE3B32-5F82-42F3-A4B7-76057D21F518}" type="presOf" srcId="{19F78ACF-9201-4F3E-ABC0-C4301A08FD8E}" destId="{45876C23-974D-4B5E-9289-A8CAC250A418}" srcOrd="0" destOrd="0" presId="urn:microsoft.com/office/officeart/2005/8/layout/funnel1"/>
    <dgm:cxn modelId="{3A4CD3D3-C166-47A1-B0ED-2D19498F1876}" srcId="{1AA2A7D4-CA9B-4095-9639-C697017B64E7}" destId="{265E9129-5674-4049-8F60-C4DA93C43D12}" srcOrd="6" destOrd="0" parTransId="{7BF4075B-F28E-43A4-9A99-85357633CAA5}" sibTransId="{D439E20B-D3DF-4819-8969-BF8806242970}"/>
    <dgm:cxn modelId="{D148D333-6098-43A5-BFCC-67C2B12A6B29}" srcId="{1AA2A7D4-CA9B-4095-9639-C697017B64E7}" destId="{62FBF1D7-5933-474B-AFC2-F3089208E484}" srcOrd="4" destOrd="0" parTransId="{A486A602-82CC-4AB2-B034-91F14C81AD21}" sibTransId="{C44BBCF7-764B-48D5-8AD0-7335C970B387}"/>
    <dgm:cxn modelId="{CFA2AE99-4B11-47F6-AB44-18173A14165C}" srcId="{1AA2A7D4-CA9B-4095-9639-C697017B64E7}" destId="{1700D261-222A-4F37-B388-C1C6E1888E9A}" srcOrd="0" destOrd="0" parTransId="{79AE5ECB-8100-42FC-90BC-0A486E906CC3}" sibTransId="{70212B37-692D-45A7-B4DE-0EE30674F1D7}"/>
    <dgm:cxn modelId="{46377236-053E-49FC-B137-3441E83AD2C4}" srcId="{1AA2A7D4-CA9B-4095-9639-C697017B64E7}" destId="{FD814F27-69FB-4CDE-BA75-D5D7D93C3958}" srcOrd="2" destOrd="0" parTransId="{3B82C5AE-775C-4526-9DF7-21FFD2AD7DC0}" sibTransId="{AC8E018B-3531-4367-B48C-05DBBC735679}"/>
    <dgm:cxn modelId="{6932B06D-C375-4942-80EE-AD5AB71581D7}" srcId="{1AA2A7D4-CA9B-4095-9639-C697017B64E7}" destId="{B80C562B-C532-4D6D-A03F-F2A02C9D2C2D}" srcOrd="5" destOrd="0" parTransId="{1FCA551D-7892-4B0F-9C6D-16AB69BCFBD4}" sibTransId="{4A5EFDB0-5114-4379-8555-F1F4C39E0199}"/>
    <dgm:cxn modelId="{21E56DD5-BE21-42AD-9B6B-A8A6C835F233}" type="presParOf" srcId="{2BC5E7FB-0767-4E59-B592-EE2E80042FDA}" destId="{91099032-EF6F-4440-9824-5B6D0DCBBAC7}" srcOrd="0" destOrd="0" presId="urn:microsoft.com/office/officeart/2005/8/layout/funnel1"/>
    <dgm:cxn modelId="{89993C9F-A391-4E22-918E-048371CD8B8E}" type="presParOf" srcId="{2BC5E7FB-0767-4E59-B592-EE2E80042FDA}" destId="{D2F01ED5-3CD8-4C00-BADC-2933C0CEB6FD}" srcOrd="1" destOrd="0" presId="urn:microsoft.com/office/officeart/2005/8/layout/funnel1"/>
    <dgm:cxn modelId="{C1BE8F33-8DA1-4D3A-89A6-1B4C10D640EA}" type="presParOf" srcId="{2BC5E7FB-0767-4E59-B592-EE2E80042FDA}" destId="{FA288DD7-3C02-4995-B102-9D2ADFF38116}" srcOrd="2" destOrd="0" presId="urn:microsoft.com/office/officeart/2005/8/layout/funnel1"/>
    <dgm:cxn modelId="{6442A3EB-0018-4B51-BAC9-51A11BE23DCC}" type="presParOf" srcId="{2BC5E7FB-0767-4E59-B592-EE2E80042FDA}" destId="{0C6C5513-0856-4CBF-A5AB-53DB94F6D599}" srcOrd="3" destOrd="0" presId="urn:microsoft.com/office/officeart/2005/8/layout/funnel1"/>
    <dgm:cxn modelId="{AEE0EA50-BC83-4CD3-BAA0-01C483A9B9C9}" type="presParOf" srcId="{2BC5E7FB-0767-4E59-B592-EE2E80042FDA}" destId="{45876C23-974D-4B5E-9289-A8CAC250A418}" srcOrd="4" destOrd="0" presId="urn:microsoft.com/office/officeart/2005/8/layout/funnel1"/>
    <dgm:cxn modelId="{4BBE04D9-B701-46D8-8192-FD18F32A193E}" type="presParOf" srcId="{2BC5E7FB-0767-4E59-B592-EE2E80042FDA}" destId="{FE92A40F-F887-413B-BFB8-385F2ABE202F}" srcOrd="5" destOrd="0" presId="urn:microsoft.com/office/officeart/2005/8/layout/funnel1"/>
    <dgm:cxn modelId="{4FB7C60D-1E5F-4024-9987-80FB8E09A622}" type="presParOf" srcId="{2BC5E7FB-0767-4E59-B592-EE2E80042FDA}" destId="{06B66AB6-55B7-438C-BB98-EF6A5363D1B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22EAA0-0E86-45A5-89D6-28F5B6E95FA8}"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en-GB"/>
        </a:p>
      </dgm:t>
    </dgm:pt>
    <dgm:pt modelId="{1DB28F01-0E10-4C0D-BEDC-26B96E71E796}">
      <dgm:prSet phldrT="[Text]" custT="1"/>
      <dgm:spPr/>
      <dgm:t>
        <a:bodyPr anchor="ctr" anchorCtr="0"/>
        <a:lstStyle/>
        <a:p>
          <a:r>
            <a:rPr lang="en-GB" sz="2800" b="1" dirty="0" smtClean="0">
              <a:solidFill>
                <a:schemeClr val="accent3">
                  <a:lumMod val="10000"/>
                </a:schemeClr>
              </a:solidFill>
              <a:latin typeface="Garamond" panose="02020404030301010803" pitchFamily="18" charset="0"/>
            </a:rPr>
            <a:t>Operating expenses</a:t>
          </a:r>
          <a:endParaRPr lang="en-GB" sz="2800" b="1" dirty="0">
            <a:solidFill>
              <a:schemeClr val="accent3">
                <a:lumMod val="10000"/>
              </a:schemeClr>
            </a:solidFill>
            <a:latin typeface="Garamond" panose="02020404030301010803" pitchFamily="18" charset="0"/>
          </a:endParaRPr>
        </a:p>
      </dgm:t>
    </dgm:pt>
    <dgm:pt modelId="{42DE2C78-78B0-4E03-8D6E-9CED5C603847}" type="parTrans" cxnId="{A818FB0F-716C-45DE-B307-E4956E30C89E}">
      <dgm:prSet/>
      <dgm:spPr/>
      <dgm:t>
        <a:bodyPr/>
        <a:lstStyle/>
        <a:p>
          <a:endParaRPr lang="en-GB" sz="2000">
            <a:solidFill>
              <a:schemeClr val="accent3">
                <a:lumMod val="10000"/>
              </a:schemeClr>
            </a:solidFill>
            <a:latin typeface="Garamond" panose="02020404030301010803" pitchFamily="18" charset="0"/>
          </a:endParaRPr>
        </a:p>
      </dgm:t>
    </dgm:pt>
    <dgm:pt modelId="{DDD3699B-D7D0-4656-9517-5C482CBD1768}" type="sibTrans" cxnId="{A818FB0F-716C-45DE-B307-E4956E30C89E}">
      <dgm:prSet/>
      <dgm:spPr/>
      <dgm:t>
        <a:bodyPr/>
        <a:lstStyle/>
        <a:p>
          <a:endParaRPr lang="en-GB" sz="2000">
            <a:solidFill>
              <a:schemeClr val="accent3">
                <a:lumMod val="10000"/>
              </a:schemeClr>
            </a:solidFill>
            <a:latin typeface="Garamond" panose="02020404030301010803" pitchFamily="18" charset="0"/>
          </a:endParaRPr>
        </a:p>
      </dgm:t>
    </dgm:pt>
    <dgm:pt modelId="{1BE01120-E419-4900-B9CF-156CEE01F9BE}">
      <dgm:prSet phldrT="[Text]" custT="1"/>
      <dgm:spPr/>
      <dgm:t>
        <a:bodyPr/>
        <a:lstStyle/>
        <a:p>
          <a:r>
            <a:rPr lang="en-GB" sz="2800" dirty="0" smtClean="0">
              <a:solidFill>
                <a:schemeClr val="accent3">
                  <a:lumMod val="10000"/>
                </a:schemeClr>
              </a:solidFill>
              <a:latin typeface="Garamond" panose="02020404030301010803" pitchFamily="18" charset="0"/>
            </a:rPr>
            <a:t>They are influenced by compensation, headcount and level of business activity. They remain unchanged compared with 2011, this is due to the actions the company started in order to be more efficient </a:t>
          </a:r>
          <a:endParaRPr lang="en-GB" sz="2800" dirty="0">
            <a:solidFill>
              <a:schemeClr val="accent3">
                <a:lumMod val="10000"/>
              </a:schemeClr>
            </a:solidFill>
            <a:latin typeface="Garamond" panose="02020404030301010803" pitchFamily="18" charset="0"/>
          </a:endParaRPr>
        </a:p>
      </dgm:t>
    </dgm:pt>
    <dgm:pt modelId="{C92C2B2C-0BE5-48E4-90D4-A3870A16ACED}" type="parTrans" cxnId="{DB8E6C0D-900F-45F1-99CA-6D2B0BB796FB}">
      <dgm:prSet/>
      <dgm:spPr/>
      <dgm:t>
        <a:bodyPr/>
        <a:lstStyle/>
        <a:p>
          <a:endParaRPr lang="en-GB" sz="2000">
            <a:solidFill>
              <a:schemeClr val="accent3">
                <a:lumMod val="10000"/>
              </a:schemeClr>
            </a:solidFill>
            <a:latin typeface="Garamond" panose="02020404030301010803" pitchFamily="18" charset="0"/>
          </a:endParaRPr>
        </a:p>
      </dgm:t>
    </dgm:pt>
    <dgm:pt modelId="{FFEA91AB-9AFB-4AF5-8724-C7E0CD4AAD7A}" type="sibTrans" cxnId="{DB8E6C0D-900F-45F1-99CA-6D2B0BB796FB}">
      <dgm:prSet/>
      <dgm:spPr/>
      <dgm:t>
        <a:bodyPr/>
        <a:lstStyle/>
        <a:p>
          <a:endParaRPr lang="en-GB" sz="2000">
            <a:solidFill>
              <a:schemeClr val="accent3">
                <a:lumMod val="10000"/>
              </a:schemeClr>
            </a:solidFill>
            <a:latin typeface="Garamond" panose="02020404030301010803" pitchFamily="18" charset="0"/>
          </a:endParaRPr>
        </a:p>
      </dgm:t>
    </dgm:pt>
    <dgm:pt modelId="{38276BEC-0E73-492B-A492-20F133EB895A}">
      <dgm:prSet phldrT="[Text]" custT="1"/>
      <dgm:spPr/>
      <dgm:t>
        <a:bodyPr/>
        <a:lstStyle/>
        <a:p>
          <a:r>
            <a:rPr lang="en-GB" sz="2800" b="1" dirty="0" smtClean="0">
              <a:solidFill>
                <a:schemeClr val="accent3">
                  <a:lumMod val="10000"/>
                </a:schemeClr>
              </a:solidFill>
              <a:latin typeface="Garamond" panose="02020404030301010803" pitchFamily="18" charset="0"/>
            </a:rPr>
            <a:t>Provision for taxes</a:t>
          </a:r>
          <a:endParaRPr lang="en-GB" sz="2800" b="1" dirty="0">
            <a:solidFill>
              <a:schemeClr val="accent3">
                <a:lumMod val="10000"/>
              </a:schemeClr>
            </a:solidFill>
            <a:latin typeface="Garamond" panose="02020404030301010803" pitchFamily="18" charset="0"/>
          </a:endParaRPr>
        </a:p>
      </dgm:t>
    </dgm:pt>
    <dgm:pt modelId="{05B98643-62A0-413C-8C45-71279F69F47B}" type="parTrans" cxnId="{441708D6-1807-432C-A91B-8392D2FA513F}">
      <dgm:prSet/>
      <dgm:spPr/>
      <dgm:t>
        <a:bodyPr/>
        <a:lstStyle/>
        <a:p>
          <a:endParaRPr lang="en-GB" sz="2000">
            <a:solidFill>
              <a:schemeClr val="accent3">
                <a:lumMod val="10000"/>
              </a:schemeClr>
            </a:solidFill>
            <a:latin typeface="Garamond" panose="02020404030301010803" pitchFamily="18" charset="0"/>
          </a:endParaRPr>
        </a:p>
      </dgm:t>
    </dgm:pt>
    <dgm:pt modelId="{491D5889-1FF7-4EB5-9D48-81EC37A6ECAA}" type="sibTrans" cxnId="{441708D6-1807-432C-A91B-8392D2FA513F}">
      <dgm:prSet/>
      <dgm:spPr/>
      <dgm:t>
        <a:bodyPr/>
        <a:lstStyle/>
        <a:p>
          <a:endParaRPr lang="en-GB" sz="2000">
            <a:solidFill>
              <a:schemeClr val="accent3">
                <a:lumMod val="10000"/>
              </a:schemeClr>
            </a:solidFill>
            <a:latin typeface="Garamond" panose="02020404030301010803" pitchFamily="18" charset="0"/>
          </a:endParaRPr>
        </a:p>
      </dgm:t>
    </dgm:pt>
    <dgm:pt modelId="{E8509135-508B-41B0-BBED-4EBC778287CF}">
      <dgm:prSet phldrT="[Text]" custT="1"/>
      <dgm:spPr/>
      <dgm:t>
        <a:bodyPr/>
        <a:lstStyle/>
        <a:p>
          <a:r>
            <a:rPr lang="en-GB" sz="2800" dirty="0" smtClean="0">
              <a:solidFill>
                <a:schemeClr val="accent3">
                  <a:lumMod val="10000"/>
                </a:schemeClr>
              </a:solidFill>
              <a:latin typeface="Garamond" panose="02020404030301010803" pitchFamily="18" charset="0"/>
            </a:rPr>
            <a:t>The increase in this area is primarily due to earning mix and decrease in the impact of permanent benefits</a:t>
          </a:r>
          <a:endParaRPr lang="en-GB" sz="2800" dirty="0">
            <a:solidFill>
              <a:schemeClr val="accent3">
                <a:lumMod val="10000"/>
              </a:schemeClr>
            </a:solidFill>
            <a:latin typeface="Garamond" panose="02020404030301010803" pitchFamily="18" charset="0"/>
          </a:endParaRPr>
        </a:p>
      </dgm:t>
    </dgm:pt>
    <dgm:pt modelId="{1D345E1B-4B79-4E2B-8CEF-B148DC138C37}" type="parTrans" cxnId="{E1629EA2-5324-4E05-8629-041EED8A24AE}">
      <dgm:prSet/>
      <dgm:spPr/>
      <dgm:t>
        <a:bodyPr/>
        <a:lstStyle/>
        <a:p>
          <a:endParaRPr lang="en-GB" sz="2000">
            <a:solidFill>
              <a:schemeClr val="accent3">
                <a:lumMod val="10000"/>
              </a:schemeClr>
            </a:solidFill>
            <a:latin typeface="Garamond" panose="02020404030301010803" pitchFamily="18" charset="0"/>
          </a:endParaRPr>
        </a:p>
      </dgm:t>
    </dgm:pt>
    <dgm:pt modelId="{9B8EE55F-DB57-4993-858F-3B9A165B6EB9}" type="sibTrans" cxnId="{E1629EA2-5324-4E05-8629-041EED8A24AE}">
      <dgm:prSet/>
      <dgm:spPr/>
      <dgm:t>
        <a:bodyPr/>
        <a:lstStyle/>
        <a:p>
          <a:endParaRPr lang="en-GB" sz="2000">
            <a:solidFill>
              <a:schemeClr val="accent3">
                <a:lumMod val="10000"/>
              </a:schemeClr>
            </a:solidFill>
            <a:latin typeface="Garamond" panose="02020404030301010803" pitchFamily="18" charset="0"/>
          </a:endParaRPr>
        </a:p>
      </dgm:t>
    </dgm:pt>
    <dgm:pt modelId="{DD376180-790D-4C73-8C78-3FBC2039630B}" type="pres">
      <dgm:prSet presAssocID="{5C22EAA0-0E86-45A5-89D6-28F5B6E95FA8}" presName="Name0" presStyleCnt="0">
        <dgm:presLayoutVars>
          <dgm:chMax val="7"/>
          <dgm:chPref val="7"/>
          <dgm:dir/>
          <dgm:animOne val="branch"/>
          <dgm:animLvl val="lvl"/>
        </dgm:presLayoutVars>
      </dgm:prSet>
      <dgm:spPr/>
      <dgm:t>
        <a:bodyPr/>
        <a:lstStyle/>
        <a:p>
          <a:endParaRPr lang="en-GB"/>
        </a:p>
      </dgm:t>
    </dgm:pt>
    <dgm:pt modelId="{E78B6699-61C0-46CA-8080-3DAA4E002E36}" type="pres">
      <dgm:prSet presAssocID="{1DB28F01-0E10-4C0D-BEDC-26B96E71E796}" presName="ParentComposite" presStyleCnt="0"/>
      <dgm:spPr/>
    </dgm:pt>
    <dgm:pt modelId="{0F4CDF0C-1BE6-459F-9090-38CFD160FEA0}" type="pres">
      <dgm:prSet presAssocID="{1DB28F01-0E10-4C0D-BEDC-26B96E71E796}" presName="Chord" presStyleLbl="bgShp" presStyleIdx="0" presStyleCnt="2" custScaleX="58948" custScaleY="58948" custLinFactX="-60449" custLinFactNeighborX="-100000"/>
      <dgm:spPr/>
    </dgm:pt>
    <dgm:pt modelId="{F13E79C2-48EC-4756-82F3-DCA14E67321D}" type="pres">
      <dgm:prSet presAssocID="{1DB28F01-0E10-4C0D-BEDC-26B96E71E796}" presName="Pie" presStyleLbl="alignNode1" presStyleIdx="0" presStyleCnt="2" custScaleX="58948" custScaleY="58948" custLinFactX="-100000" custLinFactNeighborX="-100811" custLinFactNeighborY="-2047"/>
      <dgm:spPr/>
    </dgm:pt>
    <dgm:pt modelId="{6DC90B84-67BD-4378-AC83-4D57E70A13D0}" type="pres">
      <dgm:prSet presAssocID="{1DB28F01-0E10-4C0D-BEDC-26B96E71E796}" presName="Parent" presStyleLbl="revTx" presStyleIdx="0" presStyleCnt="4" custLinFactX="-100000" custLinFactNeighborX="-163900" custLinFactNeighborY="323">
        <dgm:presLayoutVars>
          <dgm:chMax val="1"/>
          <dgm:chPref val="1"/>
          <dgm:bulletEnabled val="1"/>
        </dgm:presLayoutVars>
      </dgm:prSet>
      <dgm:spPr/>
      <dgm:t>
        <a:bodyPr/>
        <a:lstStyle/>
        <a:p>
          <a:endParaRPr lang="en-GB"/>
        </a:p>
      </dgm:t>
    </dgm:pt>
    <dgm:pt modelId="{5E259EF1-3E82-418D-A49E-746A1F34E2D0}" type="pres">
      <dgm:prSet presAssocID="{FFEA91AB-9AFB-4AF5-8724-C7E0CD4AAD7A}" presName="negSibTrans" presStyleCnt="0"/>
      <dgm:spPr/>
    </dgm:pt>
    <dgm:pt modelId="{A94B5AAF-7180-4699-8326-8BDFF568E563}" type="pres">
      <dgm:prSet presAssocID="{1DB28F01-0E10-4C0D-BEDC-26B96E71E796}" presName="composite" presStyleCnt="0"/>
      <dgm:spPr/>
    </dgm:pt>
    <dgm:pt modelId="{147557B6-1E6B-4CFE-A46D-0B29220BD7E2}" type="pres">
      <dgm:prSet presAssocID="{1DB28F01-0E10-4C0D-BEDC-26B96E71E796}" presName="Child" presStyleLbl="revTx" presStyleIdx="1" presStyleCnt="4" custLinFactNeighborX="-71833" custLinFactNeighborY="998">
        <dgm:presLayoutVars>
          <dgm:chMax val="0"/>
          <dgm:chPref val="0"/>
          <dgm:bulletEnabled val="1"/>
        </dgm:presLayoutVars>
      </dgm:prSet>
      <dgm:spPr/>
      <dgm:t>
        <a:bodyPr/>
        <a:lstStyle/>
        <a:p>
          <a:endParaRPr lang="en-GB"/>
        </a:p>
      </dgm:t>
    </dgm:pt>
    <dgm:pt modelId="{D36ACC20-8EB0-4AF6-A673-A40FF516CE93}" type="pres">
      <dgm:prSet presAssocID="{DDD3699B-D7D0-4656-9517-5C482CBD1768}" presName="sibTrans" presStyleCnt="0"/>
      <dgm:spPr/>
    </dgm:pt>
    <dgm:pt modelId="{31BEB9E2-EC18-4FF6-BC92-D4FD81422AAC}" type="pres">
      <dgm:prSet presAssocID="{38276BEC-0E73-492B-A492-20F133EB895A}" presName="ParentComposite" presStyleCnt="0"/>
      <dgm:spPr/>
    </dgm:pt>
    <dgm:pt modelId="{3426CAC9-C3E5-41DF-8428-603CCBE3694F}" type="pres">
      <dgm:prSet presAssocID="{38276BEC-0E73-492B-A492-20F133EB895A}" presName="Chord" presStyleLbl="bgShp" presStyleIdx="1" presStyleCnt="2" custScaleX="52689" custScaleY="52689" custLinFactX="33923" custLinFactNeighborX="100000" custLinFactNeighborY="-4132"/>
      <dgm:spPr/>
    </dgm:pt>
    <dgm:pt modelId="{2CD55D09-6F25-468C-B5E2-D6D7F2D88EC1}" type="pres">
      <dgm:prSet presAssocID="{38276BEC-0E73-492B-A492-20F133EB895A}" presName="Pie" presStyleLbl="alignNode1" presStyleIdx="1" presStyleCnt="2" custScaleX="52689" custScaleY="52689" custLinFactX="67404" custLinFactNeighborX="100000" custLinFactNeighborY="-5165"/>
      <dgm:spPr/>
    </dgm:pt>
    <dgm:pt modelId="{CBA77B37-0BFD-4BE5-B6C3-600361BB615C}" type="pres">
      <dgm:prSet presAssocID="{38276BEC-0E73-492B-A492-20F133EB895A}" presName="Parent" presStyleLbl="revTx" presStyleIdx="2" presStyleCnt="4" custLinFactX="100000" custLinFactNeighborX="123205" custLinFactNeighborY="225">
        <dgm:presLayoutVars>
          <dgm:chMax val="1"/>
          <dgm:chPref val="1"/>
          <dgm:bulletEnabled val="1"/>
        </dgm:presLayoutVars>
      </dgm:prSet>
      <dgm:spPr/>
      <dgm:t>
        <a:bodyPr/>
        <a:lstStyle/>
        <a:p>
          <a:endParaRPr lang="en-GB"/>
        </a:p>
      </dgm:t>
    </dgm:pt>
    <dgm:pt modelId="{683173F7-53B4-4D48-8C49-475D0AFE763F}" type="pres">
      <dgm:prSet presAssocID="{9B8EE55F-DB57-4993-858F-3B9A165B6EB9}" presName="negSibTrans" presStyleCnt="0"/>
      <dgm:spPr/>
    </dgm:pt>
    <dgm:pt modelId="{8BACEF7D-3398-416E-A827-1D15B18C1FF1}" type="pres">
      <dgm:prSet presAssocID="{38276BEC-0E73-492B-A492-20F133EB895A}" presName="composite" presStyleCnt="0"/>
      <dgm:spPr/>
    </dgm:pt>
    <dgm:pt modelId="{394E320E-1934-4E06-A26A-9ED7F669B809}" type="pres">
      <dgm:prSet presAssocID="{38276BEC-0E73-492B-A492-20F133EB895A}" presName="Child" presStyleLbl="revTx" presStyleIdx="3" presStyleCnt="4" custLinFactNeighborX="73055" custLinFactNeighborY="998">
        <dgm:presLayoutVars>
          <dgm:chMax val="0"/>
          <dgm:chPref val="0"/>
          <dgm:bulletEnabled val="1"/>
        </dgm:presLayoutVars>
      </dgm:prSet>
      <dgm:spPr/>
      <dgm:t>
        <a:bodyPr/>
        <a:lstStyle/>
        <a:p>
          <a:endParaRPr lang="en-GB"/>
        </a:p>
      </dgm:t>
    </dgm:pt>
  </dgm:ptLst>
  <dgm:cxnLst>
    <dgm:cxn modelId="{06251D6B-1C9C-4B84-B040-257B98DCF8D6}" type="presOf" srcId="{38276BEC-0E73-492B-A492-20F133EB895A}" destId="{CBA77B37-0BFD-4BE5-B6C3-600361BB615C}" srcOrd="0" destOrd="0" presId="urn:microsoft.com/office/officeart/2009/3/layout/PieProcess"/>
    <dgm:cxn modelId="{E1629EA2-5324-4E05-8629-041EED8A24AE}" srcId="{38276BEC-0E73-492B-A492-20F133EB895A}" destId="{E8509135-508B-41B0-BBED-4EBC778287CF}" srcOrd="0" destOrd="0" parTransId="{1D345E1B-4B79-4E2B-8CEF-B148DC138C37}" sibTransId="{9B8EE55F-DB57-4993-858F-3B9A165B6EB9}"/>
    <dgm:cxn modelId="{907D3F57-BD1F-4053-8E9E-E335A772F18F}" type="presOf" srcId="{1BE01120-E419-4900-B9CF-156CEE01F9BE}" destId="{147557B6-1E6B-4CFE-A46D-0B29220BD7E2}" srcOrd="0" destOrd="0" presId="urn:microsoft.com/office/officeart/2009/3/layout/PieProcess"/>
    <dgm:cxn modelId="{36325CB6-7644-4B47-BE9A-36E2BDCF67A8}" type="presOf" srcId="{1DB28F01-0E10-4C0D-BEDC-26B96E71E796}" destId="{6DC90B84-67BD-4378-AC83-4D57E70A13D0}" srcOrd="0" destOrd="0" presId="urn:microsoft.com/office/officeart/2009/3/layout/PieProcess"/>
    <dgm:cxn modelId="{441708D6-1807-432C-A91B-8392D2FA513F}" srcId="{5C22EAA0-0E86-45A5-89D6-28F5B6E95FA8}" destId="{38276BEC-0E73-492B-A492-20F133EB895A}" srcOrd="1" destOrd="0" parTransId="{05B98643-62A0-413C-8C45-71279F69F47B}" sibTransId="{491D5889-1FF7-4EB5-9D48-81EC37A6ECAA}"/>
    <dgm:cxn modelId="{A818FB0F-716C-45DE-B307-E4956E30C89E}" srcId="{5C22EAA0-0E86-45A5-89D6-28F5B6E95FA8}" destId="{1DB28F01-0E10-4C0D-BEDC-26B96E71E796}" srcOrd="0" destOrd="0" parTransId="{42DE2C78-78B0-4E03-8D6E-9CED5C603847}" sibTransId="{DDD3699B-D7D0-4656-9517-5C482CBD1768}"/>
    <dgm:cxn modelId="{56E26EC9-6914-4732-B598-DFD7796009E6}" type="presOf" srcId="{5C22EAA0-0E86-45A5-89D6-28F5B6E95FA8}" destId="{DD376180-790D-4C73-8C78-3FBC2039630B}" srcOrd="0" destOrd="0" presId="urn:microsoft.com/office/officeart/2009/3/layout/PieProcess"/>
    <dgm:cxn modelId="{DB8E6C0D-900F-45F1-99CA-6D2B0BB796FB}" srcId="{1DB28F01-0E10-4C0D-BEDC-26B96E71E796}" destId="{1BE01120-E419-4900-B9CF-156CEE01F9BE}" srcOrd="0" destOrd="0" parTransId="{C92C2B2C-0BE5-48E4-90D4-A3870A16ACED}" sibTransId="{FFEA91AB-9AFB-4AF5-8724-C7E0CD4AAD7A}"/>
    <dgm:cxn modelId="{0B3E20D2-D70F-47AD-BBCF-402BFB947620}" type="presOf" srcId="{E8509135-508B-41B0-BBED-4EBC778287CF}" destId="{394E320E-1934-4E06-A26A-9ED7F669B809}" srcOrd="0" destOrd="0" presId="urn:microsoft.com/office/officeart/2009/3/layout/PieProcess"/>
    <dgm:cxn modelId="{04B01B44-1DDA-4E5F-BD68-2BED5A05FEF4}" type="presParOf" srcId="{DD376180-790D-4C73-8C78-3FBC2039630B}" destId="{E78B6699-61C0-46CA-8080-3DAA4E002E36}" srcOrd="0" destOrd="0" presId="urn:microsoft.com/office/officeart/2009/3/layout/PieProcess"/>
    <dgm:cxn modelId="{8900B5E6-89D4-472E-91F7-75B1E64E22D4}" type="presParOf" srcId="{E78B6699-61C0-46CA-8080-3DAA4E002E36}" destId="{0F4CDF0C-1BE6-459F-9090-38CFD160FEA0}" srcOrd="0" destOrd="0" presId="urn:microsoft.com/office/officeart/2009/3/layout/PieProcess"/>
    <dgm:cxn modelId="{7194E0D4-7738-472B-AB37-AC310D8D1A97}" type="presParOf" srcId="{E78B6699-61C0-46CA-8080-3DAA4E002E36}" destId="{F13E79C2-48EC-4756-82F3-DCA14E67321D}" srcOrd="1" destOrd="0" presId="urn:microsoft.com/office/officeart/2009/3/layout/PieProcess"/>
    <dgm:cxn modelId="{9322358D-0C52-4CBC-945D-B2D1C4D73037}" type="presParOf" srcId="{E78B6699-61C0-46CA-8080-3DAA4E002E36}" destId="{6DC90B84-67BD-4378-AC83-4D57E70A13D0}" srcOrd="2" destOrd="0" presId="urn:microsoft.com/office/officeart/2009/3/layout/PieProcess"/>
    <dgm:cxn modelId="{9BF71A8C-A3A4-4D22-A31A-D7217ECA16C1}" type="presParOf" srcId="{DD376180-790D-4C73-8C78-3FBC2039630B}" destId="{5E259EF1-3E82-418D-A49E-746A1F34E2D0}" srcOrd="1" destOrd="0" presId="urn:microsoft.com/office/officeart/2009/3/layout/PieProcess"/>
    <dgm:cxn modelId="{66F7585F-4783-4765-9124-0FE8E18FFF71}" type="presParOf" srcId="{DD376180-790D-4C73-8C78-3FBC2039630B}" destId="{A94B5AAF-7180-4699-8326-8BDFF568E563}" srcOrd="2" destOrd="0" presId="urn:microsoft.com/office/officeart/2009/3/layout/PieProcess"/>
    <dgm:cxn modelId="{FE29DD3D-A3D0-49E7-9274-E3F019240B44}" type="presParOf" srcId="{A94B5AAF-7180-4699-8326-8BDFF568E563}" destId="{147557B6-1E6B-4CFE-A46D-0B29220BD7E2}" srcOrd="0" destOrd="0" presId="urn:microsoft.com/office/officeart/2009/3/layout/PieProcess"/>
    <dgm:cxn modelId="{0D698A34-6850-427A-9A1D-FE3BFE04166D}" type="presParOf" srcId="{DD376180-790D-4C73-8C78-3FBC2039630B}" destId="{D36ACC20-8EB0-4AF6-A673-A40FF516CE93}" srcOrd="3" destOrd="0" presId="urn:microsoft.com/office/officeart/2009/3/layout/PieProcess"/>
    <dgm:cxn modelId="{DA2E6739-FFB8-45B1-960E-4D5993422032}" type="presParOf" srcId="{DD376180-790D-4C73-8C78-3FBC2039630B}" destId="{31BEB9E2-EC18-4FF6-BC92-D4FD81422AAC}" srcOrd="4" destOrd="0" presId="urn:microsoft.com/office/officeart/2009/3/layout/PieProcess"/>
    <dgm:cxn modelId="{9A9B0945-FDA7-4F68-8154-FB37F8002F2A}" type="presParOf" srcId="{31BEB9E2-EC18-4FF6-BC92-D4FD81422AAC}" destId="{3426CAC9-C3E5-41DF-8428-603CCBE3694F}" srcOrd="0" destOrd="0" presId="urn:microsoft.com/office/officeart/2009/3/layout/PieProcess"/>
    <dgm:cxn modelId="{2873277E-7701-4150-8935-C18ECC3AE776}" type="presParOf" srcId="{31BEB9E2-EC18-4FF6-BC92-D4FD81422AAC}" destId="{2CD55D09-6F25-468C-B5E2-D6D7F2D88EC1}" srcOrd="1" destOrd="0" presId="urn:microsoft.com/office/officeart/2009/3/layout/PieProcess"/>
    <dgm:cxn modelId="{6B3A66E3-2B86-4719-8D53-0EA314F2B620}" type="presParOf" srcId="{31BEB9E2-EC18-4FF6-BC92-D4FD81422AAC}" destId="{CBA77B37-0BFD-4BE5-B6C3-600361BB615C}" srcOrd="2" destOrd="0" presId="urn:microsoft.com/office/officeart/2009/3/layout/PieProcess"/>
    <dgm:cxn modelId="{F08D972B-62CD-47E4-9251-9EF2FCF72FEA}" type="presParOf" srcId="{DD376180-790D-4C73-8C78-3FBC2039630B}" destId="{683173F7-53B4-4D48-8C49-475D0AFE763F}" srcOrd="5" destOrd="0" presId="urn:microsoft.com/office/officeart/2009/3/layout/PieProcess"/>
    <dgm:cxn modelId="{75C88187-1729-4ECB-A412-139EFBEDF64D}" type="presParOf" srcId="{DD376180-790D-4C73-8C78-3FBC2039630B}" destId="{8BACEF7D-3398-416E-A827-1D15B18C1FF1}" srcOrd="6" destOrd="0" presId="urn:microsoft.com/office/officeart/2009/3/layout/PieProcess"/>
    <dgm:cxn modelId="{70CDF7BE-5B00-4BE7-99AD-36E083E35B0C}" type="presParOf" srcId="{8BACEF7D-3398-416E-A827-1D15B18C1FF1}" destId="{394E320E-1934-4E06-A26A-9ED7F669B809}"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22EAA0-0E86-45A5-89D6-28F5B6E95FA8}" type="doc">
      <dgm:prSet loTypeId="urn:microsoft.com/office/officeart/2009/3/layout/PieProcess" loCatId="list" qsTypeId="urn:microsoft.com/office/officeart/2005/8/quickstyle/simple1" qsCatId="simple" csTypeId="urn:microsoft.com/office/officeart/2005/8/colors/accent2_3" csCatId="accent2" phldr="1"/>
      <dgm:spPr/>
      <dgm:t>
        <a:bodyPr/>
        <a:lstStyle/>
        <a:p>
          <a:endParaRPr lang="en-GB"/>
        </a:p>
      </dgm:t>
    </dgm:pt>
    <dgm:pt modelId="{1DB28F01-0E10-4C0D-BEDC-26B96E71E796}">
      <dgm:prSet phldrT="[Text]" custT="1"/>
      <dgm:spPr/>
      <dgm:t>
        <a:bodyPr/>
        <a:lstStyle/>
        <a:p>
          <a:r>
            <a:rPr lang="en-GB" sz="2800" b="1" dirty="0" smtClean="0">
              <a:solidFill>
                <a:schemeClr val="accent3">
                  <a:lumMod val="10000"/>
                </a:schemeClr>
              </a:solidFill>
              <a:latin typeface="Garamond" panose="02020404030301010803" pitchFamily="18" charset="0"/>
            </a:rPr>
            <a:t>Investment banking</a:t>
          </a:r>
          <a:endParaRPr lang="en-GB" sz="2800" b="1" dirty="0">
            <a:solidFill>
              <a:schemeClr val="accent3">
                <a:lumMod val="10000"/>
              </a:schemeClr>
            </a:solidFill>
            <a:latin typeface="Garamond" panose="02020404030301010803" pitchFamily="18" charset="0"/>
          </a:endParaRPr>
        </a:p>
      </dgm:t>
    </dgm:pt>
    <dgm:pt modelId="{42DE2C78-78B0-4E03-8D6E-9CED5C603847}" type="parTrans" cxnId="{A818FB0F-716C-45DE-B307-E4956E30C89E}">
      <dgm:prSet/>
      <dgm:spPr/>
      <dgm:t>
        <a:bodyPr/>
        <a:lstStyle/>
        <a:p>
          <a:endParaRPr lang="en-GB" sz="2000">
            <a:solidFill>
              <a:schemeClr val="accent3">
                <a:lumMod val="10000"/>
              </a:schemeClr>
            </a:solidFill>
            <a:latin typeface="Garamond" panose="02020404030301010803" pitchFamily="18" charset="0"/>
          </a:endParaRPr>
        </a:p>
      </dgm:t>
    </dgm:pt>
    <dgm:pt modelId="{DDD3699B-D7D0-4656-9517-5C482CBD1768}" type="sibTrans" cxnId="{A818FB0F-716C-45DE-B307-E4956E30C89E}">
      <dgm:prSet/>
      <dgm:spPr/>
      <dgm:t>
        <a:bodyPr/>
        <a:lstStyle/>
        <a:p>
          <a:endParaRPr lang="en-GB" sz="2000">
            <a:solidFill>
              <a:schemeClr val="accent3">
                <a:lumMod val="10000"/>
              </a:schemeClr>
            </a:solidFill>
            <a:latin typeface="Garamond" panose="02020404030301010803" pitchFamily="18" charset="0"/>
          </a:endParaRPr>
        </a:p>
      </dgm:t>
    </dgm:pt>
    <dgm:pt modelId="{1BE01120-E419-4900-B9CF-156CEE01F9BE}">
      <dgm:prSet phldrT="[Text]" custT="1"/>
      <dgm:spPr/>
      <dgm:t>
        <a:bodyPr/>
        <a:lstStyle/>
        <a:p>
          <a:r>
            <a:rPr lang="en-GB" sz="2400" dirty="0" smtClean="0">
              <a:solidFill>
                <a:schemeClr val="accent3">
                  <a:lumMod val="10000"/>
                </a:schemeClr>
              </a:solidFill>
              <a:latin typeface="Garamond" panose="02020404030301010803" pitchFamily="18" charset="0"/>
            </a:rPr>
            <a:t>It includes financial advisory and underwriting. Sector revenues increased by 13% since there has been a strong activity in debt underwriting</a:t>
          </a:r>
          <a:endParaRPr lang="en-GB" sz="2400" dirty="0">
            <a:solidFill>
              <a:schemeClr val="accent3">
                <a:lumMod val="10000"/>
              </a:schemeClr>
            </a:solidFill>
            <a:latin typeface="Garamond" panose="02020404030301010803" pitchFamily="18" charset="0"/>
          </a:endParaRPr>
        </a:p>
      </dgm:t>
    </dgm:pt>
    <dgm:pt modelId="{C92C2B2C-0BE5-48E4-90D4-A3870A16ACED}" type="parTrans" cxnId="{DB8E6C0D-900F-45F1-99CA-6D2B0BB796FB}">
      <dgm:prSet/>
      <dgm:spPr/>
      <dgm:t>
        <a:bodyPr/>
        <a:lstStyle/>
        <a:p>
          <a:endParaRPr lang="en-GB" sz="2000">
            <a:solidFill>
              <a:schemeClr val="accent3">
                <a:lumMod val="10000"/>
              </a:schemeClr>
            </a:solidFill>
            <a:latin typeface="Garamond" panose="02020404030301010803" pitchFamily="18" charset="0"/>
          </a:endParaRPr>
        </a:p>
      </dgm:t>
    </dgm:pt>
    <dgm:pt modelId="{FFEA91AB-9AFB-4AF5-8724-C7E0CD4AAD7A}" type="sibTrans" cxnId="{DB8E6C0D-900F-45F1-99CA-6D2B0BB796FB}">
      <dgm:prSet/>
      <dgm:spPr/>
      <dgm:t>
        <a:bodyPr/>
        <a:lstStyle/>
        <a:p>
          <a:endParaRPr lang="en-GB" sz="2000">
            <a:solidFill>
              <a:schemeClr val="accent3">
                <a:lumMod val="10000"/>
              </a:schemeClr>
            </a:solidFill>
            <a:latin typeface="Garamond" panose="02020404030301010803" pitchFamily="18" charset="0"/>
          </a:endParaRPr>
        </a:p>
      </dgm:t>
    </dgm:pt>
    <dgm:pt modelId="{38276BEC-0E73-492B-A492-20F133EB895A}">
      <dgm:prSet phldrT="[Text]" custT="1"/>
      <dgm:spPr/>
      <dgm:t>
        <a:bodyPr/>
        <a:lstStyle/>
        <a:p>
          <a:r>
            <a:rPr lang="en-GB" sz="2800" b="1" dirty="0" smtClean="0">
              <a:solidFill>
                <a:schemeClr val="accent3">
                  <a:lumMod val="10000"/>
                </a:schemeClr>
              </a:solidFill>
              <a:latin typeface="Garamond" panose="02020404030301010803" pitchFamily="18" charset="0"/>
            </a:rPr>
            <a:t>Institutional client services</a:t>
          </a:r>
          <a:endParaRPr lang="en-GB" sz="2800" b="1" dirty="0">
            <a:solidFill>
              <a:schemeClr val="accent3">
                <a:lumMod val="10000"/>
              </a:schemeClr>
            </a:solidFill>
            <a:latin typeface="Garamond" panose="02020404030301010803" pitchFamily="18" charset="0"/>
          </a:endParaRPr>
        </a:p>
      </dgm:t>
    </dgm:pt>
    <dgm:pt modelId="{05B98643-62A0-413C-8C45-71279F69F47B}" type="parTrans" cxnId="{441708D6-1807-432C-A91B-8392D2FA513F}">
      <dgm:prSet/>
      <dgm:spPr/>
      <dgm:t>
        <a:bodyPr/>
        <a:lstStyle/>
        <a:p>
          <a:endParaRPr lang="en-GB" sz="2000">
            <a:solidFill>
              <a:schemeClr val="accent3">
                <a:lumMod val="10000"/>
              </a:schemeClr>
            </a:solidFill>
            <a:latin typeface="Garamond" panose="02020404030301010803" pitchFamily="18" charset="0"/>
          </a:endParaRPr>
        </a:p>
      </dgm:t>
    </dgm:pt>
    <dgm:pt modelId="{491D5889-1FF7-4EB5-9D48-81EC37A6ECAA}" type="sibTrans" cxnId="{441708D6-1807-432C-A91B-8392D2FA513F}">
      <dgm:prSet/>
      <dgm:spPr/>
      <dgm:t>
        <a:bodyPr/>
        <a:lstStyle/>
        <a:p>
          <a:endParaRPr lang="en-GB" sz="2000">
            <a:solidFill>
              <a:schemeClr val="accent3">
                <a:lumMod val="10000"/>
              </a:schemeClr>
            </a:solidFill>
            <a:latin typeface="Garamond" panose="02020404030301010803" pitchFamily="18" charset="0"/>
          </a:endParaRPr>
        </a:p>
      </dgm:t>
    </dgm:pt>
    <dgm:pt modelId="{E8509135-508B-41B0-BBED-4EBC778287CF}">
      <dgm:prSet phldrT="[Text]" custT="1"/>
      <dgm:spPr/>
      <dgm:t>
        <a:bodyPr/>
        <a:lstStyle/>
        <a:p>
          <a:r>
            <a:rPr lang="en-GB" sz="2400" dirty="0" smtClean="0">
              <a:solidFill>
                <a:schemeClr val="accent3">
                  <a:lumMod val="10000"/>
                </a:schemeClr>
              </a:solidFill>
              <a:latin typeface="Garamond" panose="02020404030301010803" pitchFamily="18" charset="0"/>
            </a:rPr>
            <a:t>This segment includes: fixed income, currency and commodities client execution and equities. 5% increase in the area is mainly due to strong net revenues on mortgages and securities services (hedge fund administration business)</a:t>
          </a:r>
          <a:endParaRPr lang="en-GB" sz="2400" dirty="0">
            <a:solidFill>
              <a:schemeClr val="accent3">
                <a:lumMod val="10000"/>
              </a:schemeClr>
            </a:solidFill>
            <a:latin typeface="Garamond" panose="02020404030301010803" pitchFamily="18" charset="0"/>
          </a:endParaRPr>
        </a:p>
      </dgm:t>
    </dgm:pt>
    <dgm:pt modelId="{1D345E1B-4B79-4E2B-8CEF-B148DC138C37}" type="parTrans" cxnId="{E1629EA2-5324-4E05-8629-041EED8A24AE}">
      <dgm:prSet/>
      <dgm:spPr/>
      <dgm:t>
        <a:bodyPr/>
        <a:lstStyle/>
        <a:p>
          <a:endParaRPr lang="en-GB" sz="2000">
            <a:solidFill>
              <a:schemeClr val="accent3">
                <a:lumMod val="10000"/>
              </a:schemeClr>
            </a:solidFill>
            <a:latin typeface="Garamond" panose="02020404030301010803" pitchFamily="18" charset="0"/>
          </a:endParaRPr>
        </a:p>
      </dgm:t>
    </dgm:pt>
    <dgm:pt modelId="{9B8EE55F-DB57-4993-858F-3B9A165B6EB9}" type="sibTrans" cxnId="{E1629EA2-5324-4E05-8629-041EED8A24AE}">
      <dgm:prSet/>
      <dgm:spPr/>
      <dgm:t>
        <a:bodyPr/>
        <a:lstStyle/>
        <a:p>
          <a:endParaRPr lang="en-GB" sz="2000">
            <a:solidFill>
              <a:schemeClr val="accent3">
                <a:lumMod val="10000"/>
              </a:schemeClr>
            </a:solidFill>
            <a:latin typeface="Garamond" panose="02020404030301010803" pitchFamily="18" charset="0"/>
          </a:endParaRPr>
        </a:p>
      </dgm:t>
    </dgm:pt>
    <dgm:pt modelId="{EBBA39F7-0479-4E04-A24F-8873CB878B74}">
      <dgm:prSet phldrT="[Text]" custT="1"/>
      <dgm:spPr/>
      <dgm:t>
        <a:bodyPr/>
        <a:lstStyle/>
        <a:p>
          <a:r>
            <a:rPr lang="en-GB" sz="2800" b="1" dirty="0" smtClean="0">
              <a:solidFill>
                <a:schemeClr val="accent3">
                  <a:lumMod val="10000"/>
                </a:schemeClr>
              </a:solidFill>
              <a:latin typeface="Garamond" panose="02020404030301010803" pitchFamily="18" charset="0"/>
            </a:rPr>
            <a:t>Investing &amp; Lending</a:t>
          </a:r>
          <a:endParaRPr lang="en-GB" sz="2800" b="1" dirty="0">
            <a:solidFill>
              <a:schemeClr val="accent3">
                <a:lumMod val="10000"/>
              </a:schemeClr>
            </a:solidFill>
            <a:latin typeface="Garamond" panose="02020404030301010803" pitchFamily="18" charset="0"/>
          </a:endParaRPr>
        </a:p>
      </dgm:t>
    </dgm:pt>
    <dgm:pt modelId="{F1533BD5-2385-4F83-A516-A0BCFE16AA7F}" type="parTrans" cxnId="{4210BD4F-B806-4185-926B-D45929D3C249}">
      <dgm:prSet/>
      <dgm:spPr/>
      <dgm:t>
        <a:bodyPr/>
        <a:lstStyle/>
        <a:p>
          <a:endParaRPr lang="en-GB" sz="2000">
            <a:solidFill>
              <a:schemeClr val="accent3">
                <a:lumMod val="10000"/>
              </a:schemeClr>
            </a:solidFill>
            <a:latin typeface="Garamond" panose="02020404030301010803" pitchFamily="18" charset="0"/>
          </a:endParaRPr>
        </a:p>
      </dgm:t>
    </dgm:pt>
    <dgm:pt modelId="{6436DBB3-AA5B-411B-8A24-FEDF0327402F}" type="sibTrans" cxnId="{4210BD4F-B806-4185-926B-D45929D3C249}">
      <dgm:prSet/>
      <dgm:spPr/>
      <dgm:t>
        <a:bodyPr/>
        <a:lstStyle/>
        <a:p>
          <a:endParaRPr lang="en-GB" sz="2000">
            <a:solidFill>
              <a:schemeClr val="accent3">
                <a:lumMod val="10000"/>
              </a:schemeClr>
            </a:solidFill>
            <a:latin typeface="Garamond" panose="02020404030301010803" pitchFamily="18" charset="0"/>
          </a:endParaRPr>
        </a:p>
      </dgm:t>
    </dgm:pt>
    <dgm:pt modelId="{84B6A715-271D-4CA7-A4AA-AA2552B2B96A}">
      <dgm:prSet phldrT="[Text]" custT="1"/>
      <dgm:spPr/>
      <dgm:t>
        <a:bodyPr/>
        <a:lstStyle/>
        <a:p>
          <a:r>
            <a:rPr lang="en-GB" sz="2400" dirty="0" smtClean="0">
              <a:solidFill>
                <a:schemeClr val="accent3">
                  <a:lumMod val="10000"/>
                </a:schemeClr>
              </a:solidFill>
              <a:latin typeface="Garamond" panose="02020404030301010803" pitchFamily="18" charset="0"/>
            </a:rPr>
            <a:t>The activity is mainly oriented in the origination of loans to provide financing to clients. Revenues has been positively impacted by tighter credit spreads and an increase in global equity prices.</a:t>
          </a:r>
          <a:endParaRPr lang="en-GB" sz="2400" dirty="0">
            <a:solidFill>
              <a:schemeClr val="accent3">
                <a:lumMod val="10000"/>
              </a:schemeClr>
            </a:solidFill>
            <a:latin typeface="Garamond" panose="02020404030301010803" pitchFamily="18" charset="0"/>
          </a:endParaRPr>
        </a:p>
      </dgm:t>
    </dgm:pt>
    <dgm:pt modelId="{9CDB81D3-FCB8-4460-A51F-61EF309B2A2F}" type="parTrans" cxnId="{A2C3190C-06F9-468E-B1B3-88A4D2884274}">
      <dgm:prSet/>
      <dgm:spPr/>
      <dgm:t>
        <a:bodyPr/>
        <a:lstStyle/>
        <a:p>
          <a:endParaRPr lang="en-GB" sz="2000">
            <a:solidFill>
              <a:schemeClr val="accent3">
                <a:lumMod val="10000"/>
              </a:schemeClr>
            </a:solidFill>
            <a:latin typeface="Garamond" panose="02020404030301010803" pitchFamily="18" charset="0"/>
          </a:endParaRPr>
        </a:p>
      </dgm:t>
    </dgm:pt>
    <dgm:pt modelId="{DB0CE0F7-D955-4D94-B3CF-78F579DEC77D}" type="sibTrans" cxnId="{A2C3190C-06F9-468E-B1B3-88A4D2884274}">
      <dgm:prSet/>
      <dgm:spPr/>
      <dgm:t>
        <a:bodyPr/>
        <a:lstStyle/>
        <a:p>
          <a:endParaRPr lang="en-GB" sz="2000">
            <a:solidFill>
              <a:schemeClr val="accent3">
                <a:lumMod val="10000"/>
              </a:schemeClr>
            </a:solidFill>
            <a:latin typeface="Garamond" panose="02020404030301010803" pitchFamily="18" charset="0"/>
          </a:endParaRPr>
        </a:p>
      </dgm:t>
    </dgm:pt>
    <dgm:pt modelId="{62E74FA8-BCC0-4727-B4ED-0A6B420A60B5}">
      <dgm:prSet phldrT="[Text]" custT="1"/>
      <dgm:spPr/>
      <dgm:t>
        <a:bodyPr/>
        <a:lstStyle/>
        <a:p>
          <a:r>
            <a:rPr lang="en-GB" sz="2400" b="0" dirty="0" smtClean="0">
              <a:solidFill>
                <a:schemeClr val="accent3">
                  <a:lumMod val="10000"/>
                </a:schemeClr>
              </a:solidFill>
              <a:latin typeface="Garamond" panose="02020404030301010803" pitchFamily="18" charset="0"/>
            </a:rPr>
            <a:t>The segment provides investment products across all major classes to assets to institutional and individual clients. The positive increase in the area is linked to higher incentive fees received due to the general appreciation of client’s assets</a:t>
          </a:r>
          <a:endParaRPr lang="en-GB" sz="2400" b="0" dirty="0">
            <a:solidFill>
              <a:schemeClr val="accent3">
                <a:lumMod val="10000"/>
              </a:schemeClr>
            </a:solidFill>
            <a:latin typeface="Garamond" panose="02020404030301010803" pitchFamily="18" charset="0"/>
          </a:endParaRPr>
        </a:p>
      </dgm:t>
    </dgm:pt>
    <dgm:pt modelId="{B69C4F77-F497-4559-997D-B485F9D52D65}" type="parTrans" cxnId="{62C28DDC-E35C-41DC-8F24-863B84C7B3AC}">
      <dgm:prSet/>
      <dgm:spPr/>
      <dgm:t>
        <a:bodyPr/>
        <a:lstStyle/>
        <a:p>
          <a:endParaRPr lang="en-GB" sz="2000">
            <a:solidFill>
              <a:schemeClr val="accent3">
                <a:lumMod val="10000"/>
              </a:schemeClr>
            </a:solidFill>
            <a:latin typeface="Garamond" panose="02020404030301010803" pitchFamily="18" charset="0"/>
          </a:endParaRPr>
        </a:p>
      </dgm:t>
    </dgm:pt>
    <dgm:pt modelId="{5F08B0AE-6C38-4D67-B241-BBF45C816A29}" type="sibTrans" cxnId="{62C28DDC-E35C-41DC-8F24-863B84C7B3AC}">
      <dgm:prSet/>
      <dgm:spPr/>
      <dgm:t>
        <a:bodyPr/>
        <a:lstStyle/>
        <a:p>
          <a:endParaRPr lang="en-GB" sz="2000">
            <a:solidFill>
              <a:schemeClr val="accent3">
                <a:lumMod val="10000"/>
              </a:schemeClr>
            </a:solidFill>
            <a:latin typeface="Garamond" panose="02020404030301010803" pitchFamily="18" charset="0"/>
          </a:endParaRPr>
        </a:p>
      </dgm:t>
    </dgm:pt>
    <dgm:pt modelId="{52979F85-1071-4EAC-901F-5C87F2ECFBD9}">
      <dgm:prSet phldrT="[Text]" custT="1"/>
      <dgm:spPr/>
      <dgm:t>
        <a:bodyPr/>
        <a:lstStyle/>
        <a:p>
          <a:r>
            <a:rPr lang="en-GB" sz="2800" b="1" dirty="0" smtClean="0">
              <a:solidFill>
                <a:schemeClr val="accent3">
                  <a:lumMod val="10000"/>
                </a:schemeClr>
              </a:solidFill>
              <a:latin typeface="Garamond" panose="02020404030301010803" pitchFamily="18" charset="0"/>
            </a:rPr>
            <a:t>Investment management</a:t>
          </a:r>
          <a:endParaRPr lang="en-GB" sz="2800" dirty="0">
            <a:solidFill>
              <a:schemeClr val="accent3">
                <a:lumMod val="10000"/>
              </a:schemeClr>
            </a:solidFill>
            <a:latin typeface="Garamond" panose="02020404030301010803" pitchFamily="18" charset="0"/>
          </a:endParaRPr>
        </a:p>
      </dgm:t>
    </dgm:pt>
    <dgm:pt modelId="{184207D6-23D2-4E55-93D4-7110667197F9}" type="sibTrans" cxnId="{AF4DE915-B0A4-49B4-AD82-31EA0DE323DA}">
      <dgm:prSet/>
      <dgm:spPr/>
      <dgm:t>
        <a:bodyPr/>
        <a:lstStyle/>
        <a:p>
          <a:endParaRPr lang="en-GB" sz="2000">
            <a:solidFill>
              <a:schemeClr val="accent3">
                <a:lumMod val="10000"/>
              </a:schemeClr>
            </a:solidFill>
            <a:latin typeface="Garamond" panose="02020404030301010803" pitchFamily="18" charset="0"/>
          </a:endParaRPr>
        </a:p>
      </dgm:t>
    </dgm:pt>
    <dgm:pt modelId="{28E48726-AA75-485E-9CB6-403B0DA49ADE}" type="parTrans" cxnId="{AF4DE915-B0A4-49B4-AD82-31EA0DE323DA}">
      <dgm:prSet/>
      <dgm:spPr/>
      <dgm:t>
        <a:bodyPr/>
        <a:lstStyle/>
        <a:p>
          <a:endParaRPr lang="en-GB" sz="2000">
            <a:solidFill>
              <a:schemeClr val="accent3">
                <a:lumMod val="10000"/>
              </a:schemeClr>
            </a:solidFill>
            <a:latin typeface="Garamond" panose="02020404030301010803" pitchFamily="18" charset="0"/>
          </a:endParaRPr>
        </a:p>
      </dgm:t>
    </dgm:pt>
    <dgm:pt modelId="{DD376180-790D-4C73-8C78-3FBC2039630B}" type="pres">
      <dgm:prSet presAssocID="{5C22EAA0-0E86-45A5-89D6-28F5B6E95FA8}" presName="Name0" presStyleCnt="0">
        <dgm:presLayoutVars>
          <dgm:chMax val="7"/>
          <dgm:chPref val="7"/>
          <dgm:dir/>
          <dgm:animOne val="branch"/>
          <dgm:animLvl val="lvl"/>
        </dgm:presLayoutVars>
      </dgm:prSet>
      <dgm:spPr/>
      <dgm:t>
        <a:bodyPr/>
        <a:lstStyle/>
        <a:p>
          <a:endParaRPr lang="en-GB"/>
        </a:p>
      </dgm:t>
    </dgm:pt>
    <dgm:pt modelId="{E78B6699-61C0-46CA-8080-3DAA4E002E36}" type="pres">
      <dgm:prSet presAssocID="{1DB28F01-0E10-4C0D-BEDC-26B96E71E796}" presName="ParentComposite" presStyleCnt="0"/>
      <dgm:spPr/>
    </dgm:pt>
    <dgm:pt modelId="{0F4CDF0C-1BE6-459F-9090-38CFD160FEA0}" type="pres">
      <dgm:prSet presAssocID="{1DB28F01-0E10-4C0D-BEDC-26B96E71E796}" presName="Chord" presStyleLbl="bgShp" presStyleIdx="0" presStyleCnt="4"/>
      <dgm:spPr/>
    </dgm:pt>
    <dgm:pt modelId="{F13E79C2-48EC-4756-82F3-DCA14E67321D}" type="pres">
      <dgm:prSet presAssocID="{1DB28F01-0E10-4C0D-BEDC-26B96E71E796}" presName="Pie" presStyleLbl="alignNode1" presStyleIdx="0" presStyleCnt="4"/>
      <dgm:spPr/>
    </dgm:pt>
    <dgm:pt modelId="{6DC90B84-67BD-4378-AC83-4D57E70A13D0}" type="pres">
      <dgm:prSet presAssocID="{1DB28F01-0E10-4C0D-BEDC-26B96E71E796}" presName="Parent" presStyleLbl="revTx" presStyleIdx="0" presStyleCnt="8">
        <dgm:presLayoutVars>
          <dgm:chMax val="1"/>
          <dgm:chPref val="1"/>
          <dgm:bulletEnabled val="1"/>
        </dgm:presLayoutVars>
      </dgm:prSet>
      <dgm:spPr/>
      <dgm:t>
        <a:bodyPr/>
        <a:lstStyle/>
        <a:p>
          <a:endParaRPr lang="en-GB"/>
        </a:p>
      </dgm:t>
    </dgm:pt>
    <dgm:pt modelId="{5E259EF1-3E82-418D-A49E-746A1F34E2D0}" type="pres">
      <dgm:prSet presAssocID="{FFEA91AB-9AFB-4AF5-8724-C7E0CD4AAD7A}" presName="negSibTrans" presStyleCnt="0"/>
      <dgm:spPr/>
    </dgm:pt>
    <dgm:pt modelId="{A94B5AAF-7180-4699-8326-8BDFF568E563}" type="pres">
      <dgm:prSet presAssocID="{1DB28F01-0E10-4C0D-BEDC-26B96E71E796}" presName="composite" presStyleCnt="0"/>
      <dgm:spPr/>
    </dgm:pt>
    <dgm:pt modelId="{147557B6-1E6B-4CFE-A46D-0B29220BD7E2}" type="pres">
      <dgm:prSet presAssocID="{1DB28F01-0E10-4C0D-BEDC-26B96E71E796}" presName="Child" presStyleLbl="revTx" presStyleIdx="1" presStyleCnt="8">
        <dgm:presLayoutVars>
          <dgm:chMax val="0"/>
          <dgm:chPref val="0"/>
          <dgm:bulletEnabled val="1"/>
        </dgm:presLayoutVars>
      </dgm:prSet>
      <dgm:spPr/>
      <dgm:t>
        <a:bodyPr/>
        <a:lstStyle/>
        <a:p>
          <a:endParaRPr lang="en-GB"/>
        </a:p>
      </dgm:t>
    </dgm:pt>
    <dgm:pt modelId="{D36ACC20-8EB0-4AF6-A673-A40FF516CE93}" type="pres">
      <dgm:prSet presAssocID="{DDD3699B-D7D0-4656-9517-5C482CBD1768}" presName="sibTrans" presStyleCnt="0"/>
      <dgm:spPr/>
    </dgm:pt>
    <dgm:pt modelId="{31BEB9E2-EC18-4FF6-BC92-D4FD81422AAC}" type="pres">
      <dgm:prSet presAssocID="{38276BEC-0E73-492B-A492-20F133EB895A}" presName="ParentComposite" presStyleCnt="0"/>
      <dgm:spPr/>
    </dgm:pt>
    <dgm:pt modelId="{3426CAC9-C3E5-41DF-8428-603CCBE3694F}" type="pres">
      <dgm:prSet presAssocID="{38276BEC-0E73-492B-A492-20F133EB895A}" presName="Chord" presStyleLbl="bgShp" presStyleIdx="1" presStyleCnt="4"/>
      <dgm:spPr/>
    </dgm:pt>
    <dgm:pt modelId="{2CD55D09-6F25-468C-B5E2-D6D7F2D88EC1}" type="pres">
      <dgm:prSet presAssocID="{38276BEC-0E73-492B-A492-20F133EB895A}" presName="Pie" presStyleLbl="alignNode1" presStyleIdx="1" presStyleCnt="4"/>
      <dgm:spPr/>
    </dgm:pt>
    <dgm:pt modelId="{CBA77B37-0BFD-4BE5-B6C3-600361BB615C}" type="pres">
      <dgm:prSet presAssocID="{38276BEC-0E73-492B-A492-20F133EB895A}" presName="Parent" presStyleLbl="revTx" presStyleIdx="2" presStyleCnt="8">
        <dgm:presLayoutVars>
          <dgm:chMax val="1"/>
          <dgm:chPref val="1"/>
          <dgm:bulletEnabled val="1"/>
        </dgm:presLayoutVars>
      </dgm:prSet>
      <dgm:spPr/>
      <dgm:t>
        <a:bodyPr/>
        <a:lstStyle/>
        <a:p>
          <a:endParaRPr lang="en-GB"/>
        </a:p>
      </dgm:t>
    </dgm:pt>
    <dgm:pt modelId="{683173F7-53B4-4D48-8C49-475D0AFE763F}" type="pres">
      <dgm:prSet presAssocID="{9B8EE55F-DB57-4993-858F-3B9A165B6EB9}" presName="negSibTrans" presStyleCnt="0"/>
      <dgm:spPr/>
    </dgm:pt>
    <dgm:pt modelId="{8BACEF7D-3398-416E-A827-1D15B18C1FF1}" type="pres">
      <dgm:prSet presAssocID="{38276BEC-0E73-492B-A492-20F133EB895A}" presName="composite" presStyleCnt="0"/>
      <dgm:spPr/>
    </dgm:pt>
    <dgm:pt modelId="{394E320E-1934-4E06-A26A-9ED7F669B809}" type="pres">
      <dgm:prSet presAssocID="{38276BEC-0E73-492B-A492-20F133EB895A}" presName="Child" presStyleLbl="revTx" presStyleIdx="3" presStyleCnt="8">
        <dgm:presLayoutVars>
          <dgm:chMax val="0"/>
          <dgm:chPref val="0"/>
          <dgm:bulletEnabled val="1"/>
        </dgm:presLayoutVars>
      </dgm:prSet>
      <dgm:spPr/>
      <dgm:t>
        <a:bodyPr/>
        <a:lstStyle/>
        <a:p>
          <a:endParaRPr lang="en-GB"/>
        </a:p>
      </dgm:t>
    </dgm:pt>
    <dgm:pt modelId="{1FC3709E-C246-468E-8C5C-00FE48578D5D}" type="pres">
      <dgm:prSet presAssocID="{491D5889-1FF7-4EB5-9D48-81EC37A6ECAA}" presName="sibTrans" presStyleCnt="0"/>
      <dgm:spPr/>
    </dgm:pt>
    <dgm:pt modelId="{1FAFF85F-E941-45F7-8A8F-ADEA42EA3934}" type="pres">
      <dgm:prSet presAssocID="{EBBA39F7-0479-4E04-A24F-8873CB878B74}" presName="ParentComposite" presStyleCnt="0"/>
      <dgm:spPr/>
    </dgm:pt>
    <dgm:pt modelId="{B8A79186-0FBA-4108-997C-518D99A534D2}" type="pres">
      <dgm:prSet presAssocID="{EBBA39F7-0479-4E04-A24F-8873CB878B74}" presName="Chord" presStyleLbl="bgShp" presStyleIdx="2" presStyleCnt="4"/>
      <dgm:spPr/>
    </dgm:pt>
    <dgm:pt modelId="{E0987D68-09C6-4813-8D88-13E688C4305B}" type="pres">
      <dgm:prSet presAssocID="{EBBA39F7-0479-4E04-A24F-8873CB878B74}" presName="Pie" presStyleLbl="alignNode1" presStyleIdx="2" presStyleCnt="4"/>
      <dgm:spPr/>
    </dgm:pt>
    <dgm:pt modelId="{FE3C2E8E-D117-4114-B82C-D1B50932157D}" type="pres">
      <dgm:prSet presAssocID="{EBBA39F7-0479-4E04-A24F-8873CB878B74}" presName="Parent" presStyleLbl="revTx" presStyleIdx="4" presStyleCnt="8">
        <dgm:presLayoutVars>
          <dgm:chMax val="1"/>
          <dgm:chPref val="1"/>
          <dgm:bulletEnabled val="1"/>
        </dgm:presLayoutVars>
      </dgm:prSet>
      <dgm:spPr/>
      <dgm:t>
        <a:bodyPr/>
        <a:lstStyle/>
        <a:p>
          <a:endParaRPr lang="en-GB"/>
        </a:p>
      </dgm:t>
    </dgm:pt>
    <dgm:pt modelId="{7E170DE4-12D5-48D8-B9D9-F7937CA5FDFF}" type="pres">
      <dgm:prSet presAssocID="{DB0CE0F7-D955-4D94-B3CF-78F579DEC77D}" presName="negSibTrans" presStyleCnt="0"/>
      <dgm:spPr/>
    </dgm:pt>
    <dgm:pt modelId="{8513FD22-3AB2-4AD3-AAC3-2B2C5E64CFD4}" type="pres">
      <dgm:prSet presAssocID="{EBBA39F7-0479-4E04-A24F-8873CB878B74}" presName="composite" presStyleCnt="0"/>
      <dgm:spPr/>
    </dgm:pt>
    <dgm:pt modelId="{36E0C3C7-2C04-4EDE-957F-8BC26DBBECAB}" type="pres">
      <dgm:prSet presAssocID="{EBBA39F7-0479-4E04-A24F-8873CB878B74}" presName="Child" presStyleLbl="revTx" presStyleIdx="5" presStyleCnt="8">
        <dgm:presLayoutVars>
          <dgm:chMax val="0"/>
          <dgm:chPref val="0"/>
          <dgm:bulletEnabled val="1"/>
        </dgm:presLayoutVars>
      </dgm:prSet>
      <dgm:spPr/>
      <dgm:t>
        <a:bodyPr/>
        <a:lstStyle/>
        <a:p>
          <a:endParaRPr lang="en-GB"/>
        </a:p>
      </dgm:t>
    </dgm:pt>
    <dgm:pt modelId="{CF958AE4-69A0-414B-9EE2-EA3217EC8DC0}" type="pres">
      <dgm:prSet presAssocID="{6436DBB3-AA5B-411B-8A24-FEDF0327402F}" presName="sibTrans" presStyleCnt="0"/>
      <dgm:spPr/>
    </dgm:pt>
    <dgm:pt modelId="{E90B6E7E-54EE-466A-9694-051FC5CA79E1}" type="pres">
      <dgm:prSet presAssocID="{52979F85-1071-4EAC-901F-5C87F2ECFBD9}" presName="ParentComposite" presStyleCnt="0"/>
      <dgm:spPr/>
    </dgm:pt>
    <dgm:pt modelId="{F82DEEB0-4545-4F79-97BF-FCB97BE9B50D}" type="pres">
      <dgm:prSet presAssocID="{52979F85-1071-4EAC-901F-5C87F2ECFBD9}" presName="Chord" presStyleLbl="bgShp" presStyleIdx="3" presStyleCnt="4"/>
      <dgm:spPr/>
    </dgm:pt>
    <dgm:pt modelId="{AC15265A-B4F6-429D-9233-C48D7DBAE9AD}" type="pres">
      <dgm:prSet presAssocID="{52979F85-1071-4EAC-901F-5C87F2ECFBD9}" presName="Pie" presStyleLbl="alignNode1" presStyleIdx="3" presStyleCnt="4"/>
      <dgm:spPr/>
    </dgm:pt>
    <dgm:pt modelId="{D097C3A8-BC77-4856-8AC8-2C7E4F9E75CF}" type="pres">
      <dgm:prSet presAssocID="{52979F85-1071-4EAC-901F-5C87F2ECFBD9}" presName="Parent" presStyleLbl="revTx" presStyleIdx="6" presStyleCnt="8">
        <dgm:presLayoutVars>
          <dgm:chMax val="1"/>
          <dgm:chPref val="1"/>
          <dgm:bulletEnabled val="1"/>
        </dgm:presLayoutVars>
      </dgm:prSet>
      <dgm:spPr/>
      <dgm:t>
        <a:bodyPr/>
        <a:lstStyle/>
        <a:p>
          <a:endParaRPr lang="en-GB"/>
        </a:p>
      </dgm:t>
    </dgm:pt>
    <dgm:pt modelId="{5188A63E-8792-4EA2-AF77-1DC07C616A27}" type="pres">
      <dgm:prSet presAssocID="{5F08B0AE-6C38-4D67-B241-BBF45C816A29}" presName="negSibTrans" presStyleCnt="0"/>
      <dgm:spPr/>
    </dgm:pt>
    <dgm:pt modelId="{5E4110C4-317B-4253-8784-EF74C0EB5B39}" type="pres">
      <dgm:prSet presAssocID="{52979F85-1071-4EAC-901F-5C87F2ECFBD9}" presName="composite" presStyleCnt="0"/>
      <dgm:spPr/>
    </dgm:pt>
    <dgm:pt modelId="{0F3A4497-FD3B-4EF2-A9F0-CEFE91040B50}" type="pres">
      <dgm:prSet presAssocID="{52979F85-1071-4EAC-901F-5C87F2ECFBD9}" presName="Child" presStyleLbl="revTx" presStyleIdx="7" presStyleCnt="8">
        <dgm:presLayoutVars>
          <dgm:chMax val="0"/>
          <dgm:chPref val="0"/>
          <dgm:bulletEnabled val="1"/>
        </dgm:presLayoutVars>
      </dgm:prSet>
      <dgm:spPr/>
      <dgm:t>
        <a:bodyPr/>
        <a:lstStyle/>
        <a:p>
          <a:endParaRPr lang="en-GB"/>
        </a:p>
      </dgm:t>
    </dgm:pt>
  </dgm:ptLst>
  <dgm:cxnLst>
    <dgm:cxn modelId="{B5577578-615F-4350-86FA-B2BA9BF5C6A2}" type="presOf" srcId="{84B6A715-271D-4CA7-A4AA-AA2552B2B96A}" destId="{36E0C3C7-2C04-4EDE-957F-8BC26DBBECAB}" srcOrd="0" destOrd="0" presId="urn:microsoft.com/office/officeart/2009/3/layout/PieProcess"/>
    <dgm:cxn modelId="{AE0D38FB-786D-4532-AECA-BCDB7AECDB18}" type="presOf" srcId="{EBBA39F7-0479-4E04-A24F-8873CB878B74}" destId="{FE3C2E8E-D117-4114-B82C-D1B50932157D}" srcOrd="0" destOrd="0" presId="urn:microsoft.com/office/officeart/2009/3/layout/PieProcess"/>
    <dgm:cxn modelId="{4210BD4F-B806-4185-926B-D45929D3C249}" srcId="{5C22EAA0-0E86-45A5-89D6-28F5B6E95FA8}" destId="{EBBA39F7-0479-4E04-A24F-8873CB878B74}" srcOrd="2" destOrd="0" parTransId="{F1533BD5-2385-4F83-A516-A0BCFE16AA7F}" sibTransId="{6436DBB3-AA5B-411B-8A24-FEDF0327402F}"/>
    <dgm:cxn modelId="{39770B41-7EE4-4E9A-BAC7-4C43AC6667A3}" type="presOf" srcId="{52979F85-1071-4EAC-901F-5C87F2ECFBD9}" destId="{D097C3A8-BC77-4856-8AC8-2C7E4F9E75CF}" srcOrd="0" destOrd="0" presId="urn:microsoft.com/office/officeart/2009/3/layout/PieProcess"/>
    <dgm:cxn modelId="{F3CE2CF0-3996-4F92-ABBA-1F1AA7F5EC60}" type="presOf" srcId="{1BE01120-E419-4900-B9CF-156CEE01F9BE}" destId="{147557B6-1E6B-4CFE-A46D-0B29220BD7E2}" srcOrd="0" destOrd="0" presId="urn:microsoft.com/office/officeart/2009/3/layout/PieProcess"/>
    <dgm:cxn modelId="{BEAD4896-C9F6-4EF3-9D59-C7A13D411DFB}" type="presOf" srcId="{62E74FA8-BCC0-4727-B4ED-0A6B420A60B5}" destId="{0F3A4497-FD3B-4EF2-A9F0-CEFE91040B50}" srcOrd="0" destOrd="0" presId="urn:microsoft.com/office/officeart/2009/3/layout/PieProcess"/>
    <dgm:cxn modelId="{BAD3E344-1488-422A-A0B2-79D50957BF32}" type="presOf" srcId="{5C22EAA0-0E86-45A5-89D6-28F5B6E95FA8}" destId="{DD376180-790D-4C73-8C78-3FBC2039630B}" srcOrd="0" destOrd="0" presId="urn:microsoft.com/office/officeart/2009/3/layout/PieProcess"/>
    <dgm:cxn modelId="{1F3ACFE5-ED57-4723-81F4-3999F48EE895}" type="presOf" srcId="{1DB28F01-0E10-4C0D-BEDC-26B96E71E796}" destId="{6DC90B84-67BD-4378-AC83-4D57E70A13D0}" srcOrd="0" destOrd="0" presId="urn:microsoft.com/office/officeart/2009/3/layout/PieProcess"/>
    <dgm:cxn modelId="{441708D6-1807-432C-A91B-8392D2FA513F}" srcId="{5C22EAA0-0E86-45A5-89D6-28F5B6E95FA8}" destId="{38276BEC-0E73-492B-A492-20F133EB895A}" srcOrd="1" destOrd="0" parTransId="{05B98643-62A0-413C-8C45-71279F69F47B}" sibTransId="{491D5889-1FF7-4EB5-9D48-81EC37A6ECAA}"/>
    <dgm:cxn modelId="{A818FB0F-716C-45DE-B307-E4956E30C89E}" srcId="{5C22EAA0-0E86-45A5-89D6-28F5B6E95FA8}" destId="{1DB28F01-0E10-4C0D-BEDC-26B96E71E796}" srcOrd="0" destOrd="0" parTransId="{42DE2C78-78B0-4E03-8D6E-9CED5C603847}" sibTransId="{DDD3699B-D7D0-4656-9517-5C482CBD1768}"/>
    <dgm:cxn modelId="{DB8E6C0D-900F-45F1-99CA-6D2B0BB796FB}" srcId="{1DB28F01-0E10-4C0D-BEDC-26B96E71E796}" destId="{1BE01120-E419-4900-B9CF-156CEE01F9BE}" srcOrd="0" destOrd="0" parTransId="{C92C2B2C-0BE5-48E4-90D4-A3870A16ACED}" sibTransId="{FFEA91AB-9AFB-4AF5-8724-C7E0CD4AAD7A}"/>
    <dgm:cxn modelId="{AF4DE915-B0A4-49B4-AD82-31EA0DE323DA}" srcId="{5C22EAA0-0E86-45A5-89D6-28F5B6E95FA8}" destId="{52979F85-1071-4EAC-901F-5C87F2ECFBD9}" srcOrd="3" destOrd="0" parTransId="{28E48726-AA75-485E-9CB6-403B0DA49ADE}" sibTransId="{184207D6-23D2-4E55-93D4-7110667197F9}"/>
    <dgm:cxn modelId="{9B88EB8B-42A0-4755-9D51-4E94916BCCFE}" type="presOf" srcId="{E8509135-508B-41B0-BBED-4EBC778287CF}" destId="{394E320E-1934-4E06-A26A-9ED7F669B809}" srcOrd="0" destOrd="0" presId="urn:microsoft.com/office/officeart/2009/3/layout/PieProcess"/>
    <dgm:cxn modelId="{62C28DDC-E35C-41DC-8F24-863B84C7B3AC}" srcId="{52979F85-1071-4EAC-901F-5C87F2ECFBD9}" destId="{62E74FA8-BCC0-4727-B4ED-0A6B420A60B5}" srcOrd="0" destOrd="0" parTransId="{B69C4F77-F497-4559-997D-B485F9D52D65}" sibTransId="{5F08B0AE-6C38-4D67-B241-BBF45C816A29}"/>
    <dgm:cxn modelId="{451A1453-6392-4101-ACFA-8BB13ECC01B3}" type="presOf" srcId="{38276BEC-0E73-492B-A492-20F133EB895A}" destId="{CBA77B37-0BFD-4BE5-B6C3-600361BB615C}" srcOrd="0" destOrd="0" presId="urn:microsoft.com/office/officeart/2009/3/layout/PieProcess"/>
    <dgm:cxn modelId="{A2C3190C-06F9-468E-B1B3-88A4D2884274}" srcId="{EBBA39F7-0479-4E04-A24F-8873CB878B74}" destId="{84B6A715-271D-4CA7-A4AA-AA2552B2B96A}" srcOrd="0" destOrd="0" parTransId="{9CDB81D3-FCB8-4460-A51F-61EF309B2A2F}" sibTransId="{DB0CE0F7-D955-4D94-B3CF-78F579DEC77D}"/>
    <dgm:cxn modelId="{E1629EA2-5324-4E05-8629-041EED8A24AE}" srcId="{38276BEC-0E73-492B-A492-20F133EB895A}" destId="{E8509135-508B-41B0-BBED-4EBC778287CF}" srcOrd="0" destOrd="0" parTransId="{1D345E1B-4B79-4E2B-8CEF-B148DC138C37}" sibTransId="{9B8EE55F-DB57-4993-858F-3B9A165B6EB9}"/>
    <dgm:cxn modelId="{B19B1D9E-EEFE-41DE-A0CE-28A8544E4040}" type="presParOf" srcId="{DD376180-790D-4C73-8C78-3FBC2039630B}" destId="{E78B6699-61C0-46CA-8080-3DAA4E002E36}" srcOrd="0" destOrd="0" presId="urn:microsoft.com/office/officeart/2009/3/layout/PieProcess"/>
    <dgm:cxn modelId="{059F82F5-07AE-4AF9-A790-550BD9D3F243}" type="presParOf" srcId="{E78B6699-61C0-46CA-8080-3DAA4E002E36}" destId="{0F4CDF0C-1BE6-459F-9090-38CFD160FEA0}" srcOrd="0" destOrd="0" presId="urn:microsoft.com/office/officeart/2009/3/layout/PieProcess"/>
    <dgm:cxn modelId="{FC88654B-F153-4FD6-AF0D-687DBF42D152}" type="presParOf" srcId="{E78B6699-61C0-46CA-8080-3DAA4E002E36}" destId="{F13E79C2-48EC-4756-82F3-DCA14E67321D}" srcOrd="1" destOrd="0" presId="urn:microsoft.com/office/officeart/2009/3/layout/PieProcess"/>
    <dgm:cxn modelId="{F26C0D89-5EFA-4F81-90CE-66DEEC07C0F8}" type="presParOf" srcId="{E78B6699-61C0-46CA-8080-3DAA4E002E36}" destId="{6DC90B84-67BD-4378-AC83-4D57E70A13D0}" srcOrd="2" destOrd="0" presId="urn:microsoft.com/office/officeart/2009/3/layout/PieProcess"/>
    <dgm:cxn modelId="{10574851-CF51-4E27-9F36-FC0A5448D861}" type="presParOf" srcId="{DD376180-790D-4C73-8C78-3FBC2039630B}" destId="{5E259EF1-3E82-418D-A49E-746A1F34E2D0}" srcOrd="1" destOrd="0" presId="urn:microsoft.com/office/officeart/2009/3/layout/PieProcess"/>
    <dgm:cxn modelId="{64454A3C-1E89-40CF-8D11-06134053E8ED}" type="presParOf" srcId="{DD376180-790D-4C73-8C78-3FBC2039630B}" destId="{A94B5AAF-7180-4699-8326-8BDFF568E563}" srcOrd="2" destOrd="0" presId="urn:microsoft.com/office/officeart/2009/3/layout/PieProcess"/>
    <dgm:cxn modelId="{13A36974-EA89-4A02-B250-F892C5208EB4}" type="presParOf" srcId="{A94B5AAF-7180-4699-8326-8BDFF568E563}" destId="{147557B6-1E6B-4CFE-A46D-0B29220BD7E2}" srcOrd="0" destOrd="0" presId="urn:microsoft.com/office/officeart/2009/3/layout/PieProcess"/>
    <dgm:cxn modelId="{D5536138-78A5-4087-8D9B-531B623C36EC}" type="presParOf" srcId="{DD376180-790D-4C73-8C78-3FBC2039630B}" destId="{D36ACC20-8EB0-4AF6-A673-A40FF516CE93}" srcOrd="3" destOrd="0" presId="urn:microsoft.com/office/officeart/2009/3/layout/PieProcess"/>
    <dgm:cxn modelId="{960E1F98-002C-4FBB-8A36-2671EBD859D5}" type="presParOf" srcId="{DD376180-790D-4C73-8C78-3FBC2039630B}" destId="{31BEB9E2-EC18-4FF6-BC92-D4FD81422AAC}" srcOrd="4" destOrd="0" presId="urn:microsoft.com/office/officeart/2009/3/layout/PieProcess"/>
    <dgm:cxn modelId="{08B7E46C-BFF3-4453-82B9-6C1FC0B87B27}" type="presParOf" srcId="{31BEB9E2-EC18-4FF6-BC92-D4FD81422AAC}" destId="{3426CAC9-C3E5-41DF-8428-603CCBE3694F}" srcOrd="0" destOrd="0" presId="urn:microsoft.com/office/officeart/2009/3/layout/PieProcess"/>
    <dgm:cxn modelId="{301CEF7D-FB09-48A0-979C-69A2E2B682BC}" type="presParOf" srcId="{31BEB9E2-EC18-4FF6-BC92-D4FD81422AAC}" destId="{2CD55D09-6F25-468C-B5E2-D6D7F2D88EC1}" srcOrd="1" destOrd="0" presId="urn:microsoft.com/office/officeart/2009/3/layout/PieProcess"/>
    <dgm:cxn modelId="{38F7D8AE-BD25-40A7-AA27-2454B6ABAF10}" type="presParOf" srcId="{31BEB9E2-EC18-4FF6-BC92-D4FD81422AAC}" destId="{CBA77B37-0BFD-4BE5-B6C3-600361BB615C}" srcOrd="2" destOrd="0" presId="urn:microsoft.com/office/officeart/2009/3/layout/PieProcess"/>
    <dgm:cxn modelId="{A014A6AF-7624-40B4-86C8-5AF2FEC0E9C1}" type="presParOf" srcId="{DD376180-790D-4C73-8C78-3FBC2039630B}" destId="{683173F7-53B4-4D48-8C49-475D0AFE763F}" srcOrd="5" destOrd="0" presId="urn:microsoft.com/office/officeart/2009/3/layout/PieProcess"/>
    <dgm:cxn modelId="{F154D6BE-7199-43E7-932B-0316603B299D}" type="presParOf" srcId="{DD376180-790D-4C73-8C78-3FBC2039630B}" destId="{8BACEF7D-3398-416E-A827-1D15B18C1FF1}" srcOrd="6" destOrd="0" presId="urn:microsoft.com/office/officeart/2009/3/layout/PieProcess"/>
    <dgm:cxn modelId="{44204330-7C74-499B-A80C-D38A8748BFA4}" type="presParOf" srcId="{8BACEF7D-3398-416E-A827-1D15B18C1FF1}" destId="{394E320E-1934-4E06-A26A-9ED7F669B809}" srcOrd="0" destOrd="0" presId="urn:microsoft.com/office/officeart/2009/3/layout/PieProcess"/>
    <dgm:cxn modelId="{CDD268AB-295A-49E4-A4DF-8BA33A98E663}" type="presParOf" srcId="{DD376180-790D-4C73-8C78-3FBC2039630B}" destId="{1FC3709E-C246-468E-8C5C-00FE48578D5D}" srcOrd="7" destOrd="0" presId="urn:microsoft.com/office/officeart/2009/3/layout/PieProcess"/>
    <dgm:cxn modelId="{A2940EAB-C055-48A6-A24A-3EFA0AC1CA87}" type="presParOf" srcId="{DD376180-790D-4C73-8C78-3FBC2039630B}" destId="{1FAFF85F-E941-45F7-8A8F-ADEA42EA3934}" srcOrd="8" destOrd="0" presId="urn:microsoft.com/office/officeart/2009/3/layout/PieProcess"/>
    <dgm:cxn modelId="{14D789D3-A42B-4F7A-A3E4-65F48DD832DF}" type="presParOf" srcId="{1FAFF85F-E941-45F7-8A8F-ADEA42EA3934}" destId="{B8A79186-0FBA-4108-997C-518D99A534D2}" srcOrd="0" destOrd="0" presId="urn:microsoft.com/office/officeart/2009/3/layout/PieProcess"/>
    <dgm:cxn modelId="{4700ACC2-2AE2-4CF9-9B3F-3A28B26E3BFF}" type="presParOf" srcId="{1FAFF85F-E941-45F7-8A8F-ADEA42EA3934}" destId="{E0987D68-09C6-4813-8D88-13E688C4305B}" srcOrd="1" destOrd="0" presId="urn:microsoft.com/office/officeart/2009/3/layout/PieProcess"/>
    <dgm:cxn modelId="{43C80707-84E6-4383-B2E1-5D1990429BEF}" type="presParOf" srcId="{1FAFF85F-E941-45F7-8A8F-ADEA42EA3934}" destId="{FE3C2E8E-D117-4114-B82C-D1B50932157D}" srcOrd="2" destOrd="0" presId="urn:microsoft.com/office/officeart/2009/3/layout/PieProcess"/>
    <dgm:cxn modelId="{2CAD8E34-8D2D-4D7D-A4A6-7BF9EF115DD1}" type="presParOf" srcId="{DD376180-790D-4C73-8C78-3FBC2039630B}" destId="{7E170DE4-12D5-48D8-B9D9-F7937CA5FDFF}" srcOrd="9" destOrd="0" presId="urn:microsoft.com/office/officeart/2009/3/layout/PieProcess"/>
    <dgm:cxn modelId="{660353B3-7405-44A8-A03C-84B7ECC6C2B3}" type="presParOf" srcId="{DD376180-790D-4C73-8C78-3FBC2039630B}" destId="{8513FD22-3AB2-4AD3-AAC3-2B2C5E64CFD4}" srcOrd="10" destOrd="0" presId="urn:microsoft.com/office/officeart/2009/3/layout/PieProcess"/>
    <dgm:cxn modelId="{5E2E2971-1C83-4045-9AA9-579844CF06DC}" type="presParOf" srcId="{8513FD22-3AB2-4AD3-AAC3-2B2C5E64CFD4}" destId="{36E0C3C7-2C04-4EDE-957F-8BC26DBBECAB}" srcOrd="0" destOrd="0" presId="urn:microsoft.com/office/officeart/2009/3/layout/PieProcess"/>
    <dgm:cxn modelId="{E5B5B05B-0D10-4DF9-8E20-BC9C0F3794AC}" type="presParOf" srcId="{DD376180-790D-4C73-8C78-3FBC2039630B}" destId="{CF958AE4-69A0-414B-9EE2-EA3217EC8DC0}" srcOrd="11" destOrd="0" presId="urn:microsoft.com/office/officeart/2009/3/layout/PieProcess"/>
    <dgm:cxn modelId="{C96F9DEE-4961-42F8-9AB9-EFDE3048767F}" type="presParOf" srcId="{DD376180-790D-4C73-8C78-3FBC2039630B}" destId="{E90B6E7E-54EE-466A-9694-051FC5CA79E1}" srcOrd="12" destOrd="0" presId="urn:microsoft.com/office/officeart/2009/3/layout/PieProcess"/>
    <dgm:cxn modelId="{797325DD-B1BF-4C8A-A034-A32CED7F5037}" type="presParOf" srcId="{E90B6E7E-54EE-466A-9694-051FC5CA79E1}" destId="{F82DEEB0-4545-4F79-97BF-FCB97BE9B50D}" srcOrd="0" destOrd="0" presId="urn:microsoft.com/office/officeart/2009/3/layout/PieProcess"/>
    <dgm:cxn modelId="{D15AB479-C5B4-46FB-A84E-ED29E5D3BC76}" type="presParOf" srcId="{E90B6E7E-54EE-466A-9694-051FC5CA79E1}" destId="{AC15265A-B4F6-429D-9233-C48D7DBAE9AD}" srcOrd="1" destOrd="0" presId="urn:microsoft.com/office/officeart/2009/3/layout/PieProcess"/>
    <dgm:cxn modelId="{CCB2D463-D826-4BC4-8F51-D7A40927419D}" type="presParOf" srcId="{E90B6E7E-54EE-466A-9694-051FC5CA79E1}" destId="{D097C3A8-BC77-4856-8AC8-2C7E4F9E75CF}" srcOrd="2" destOrd="0" presId="urn:microsoft.com/office/officeart/2009/3/layout/PieProcess"/>
    <dgm:cxn modelId="{719FFFDF-6996-4397-8A36-F77132D9B63A}" type="presParOf" srcId="{DD376180-790D-4C73-8C78-3FBC2039630B}" destId="{5188A63E-8792-4EA2-AF77-1DC07C616A27}" srcOrd="13" destOrd="0" presId="urn:microsoft.com/office/officeart/2009/3/layout/PieProcess"/>
    <dgm:cxn modelId="{DA0CB7A7-D3AF-4204-AF76-23A39B1C5BA5}" type="presParOf" srcId="{DD376180-790D-4C73-8C78-3FBC2039630B}" destId="{5E4110C4-317B-4253-8784-EF74C0EB5B39}" srcOrd="14" destOrd="0" presId="urn:microsoft.com/office/officeart/2009/3/layout/PieProcess"/>
    <dgm:cxn modelId="{B7876193-7958-4083-8915-D255B6F9FD4E}" type="presParOf" srcId="{5E4110C4-317B-4253-8784-EF74C0EB5B39}" destId="{0F3A4497-FD3B-4EF2-A9F0-CEFE91040B50}"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9FADE-41C0-4379-B96A-8CAB3C31D7C7}" type="doc">
      <dgm:prSet loTypeId="urn:microsoft.com/office/officeart/2011/layout/TabList" loCatId="list" qsTypeId="urn:microsoft.com/office/officeart/2005/8/quickstyle/simple1" qsCatId="simple" csTypeId="urn:microsoft.com/office/officeart/2005/8/colors/accent3_4" csCatId="accent3" phldr="1"/>
      <dgm:spPr/>
      <dgm:t>
        <a:bodyPr/>
        <a:lstStyle/>
        <a:p>
          <a:endParaRPr lang="en-GB"/>
        </a:p>
      </dgm:t>
    </dgm:pt>
    <dgm:pt modelId="{4B3F7E29-444A-497D-BDA2-4420322D0FC4}">
      <dgm:prSet phldrT="[Text]" custT="1"/>
      <dgm:spPr/>
      <dgm:t>
        <a:bodyPr/>
        <a:lstStyle/>
        <a:p>
          <a:r>
            <a:rPr lang="en-GB" sz="3200" dirty="0" smtClean="0">
              <a:solidFill>
                <a:schemeClr val="accent3">
                  <a:lumMod val="10000"/>
                </a:schemeClr>
              </a:solidFill>
              <a:latin typeface="Garamond" panose="02020404030301010803" pitchFamily="18" charset="0"/>
            </a:rPr>
            <a:t>Quarterly planning</a:t>
          </a:r>
          <a:endParaRPr lang="en-GB" sz="3200" dirty="0">
            <a:solidFill>
              <a:schemeClr val="accent3">
                <a:lumMod val="10000"/>
              </a:schemeClr>
            </a:solidFill>
            <a:latin typeface="Garamond" panose="02020404030301010803" pitchFamily="18" charset="0"/>
          </a:endParaRPr>
        </a:p>
      </dgm:t>
    </dgm:pt>
    <dgm:pt modelId="{00FA67E9-8051-42B2-BD3F-BCA61D47B5A8}" type="parTrans" cxnId="{1CB7ABC6-6BF4-4F1A-AE19-2FF461F2A605}">
      <dgm:prSet/>
      <dgm:spPr/>
      <dgm:t>
        <a:bodyPr/>
        <a:lstStyle/>
        <a:p>
          <a:endParaRPr lang="en-GB">
            <a:solidFill>
              <a:schemeClr val="accent3">
                <a:lumMod val="10000"/>
              </a:schemeClr>
            </a:solidFill>
            <a:latin typeface="Garamond" panose="02020404030301010803" pitchFamily="18" charset="0"/>
          </a:endParaRPr>
        </a:p>
      </dgm:t>
    </dgm:pt>
    <dgm:pt modelId="{22D50595-0290-46F3-B0EE-69D92E83B2F8}" type="sibTrans" cxnId="{1CB7ABC6-6BF4-4F1A-AE19-2FF461F2A605}">
      <dgm:prSet/>
      <dgm:spPr/>
      <dgm:t>
        <a:bodyPr/>
        <a:lstStyle/>
        <a:p>
          <a:endParaRPr lang="en-GB">
            <a:solidFill>
              <a:schemeClr val="accent3">
                <a:lumMod val="10000"/>
              </a:schemeClr>
            </a:solidFill>
            <a:latin typeface="Garamond" panose="02020404030301010803" pitchFamily="18" charset="0"/>
          </a:endParaRPr>
        </a:p>
      </dgm:t>
    </dgm:pt>
    <dgm:pt modelId="{995D16E5-9188-4BFC-9193-30DAE81E462E}">
      <dgm:prSet/>
      <dgm:spPr/>
      <dgm:t>
        <a:bodyPr/>
        <a:lstStyle/>
        <a:p>
          <a:r>
            <a:rPr lang="en-GB" dirty="0" smtClean="0">
              <a:solidFill>
                <a:schemeClr val="accent3">
                  <a:lumMod val="10000"/>
                </a:schemeClr>
              </a:solidFill>
              <a:latin typeface="Garamond" panose="02020404030301010803" pitchFamily="18" charset="0"/>
            </a:rPr>
            <a:t>They combine projected total assets and composition of assets with expected funding sources and capital levels for the next quarter. It is important to allow risk managers to</a:t>
          </a:r>
          <a:r>
            <a:rPr lang="en-GB" b="0" i="0" u="none" strike="noStrike" baseline="0" dirty="0" smtClean="0">
              <a:solidFill>
                <a:schemeClr val="accent3">
                  <a:lumMod val="10000"/>
                </a:schemeClr>
              </a:solidFill>
              <a:latin typeface="Garamond" panose="02020404030301010803" pitchFamily="18" charset="0"/>
              <a:ea typeface="+mn-ea"/>
              <a:cs typeface="+mn-cs"/>
            </a:rPr>
            <a:t> objectively evaluate balance sheet limit requests from business managers in the context of the firm’s overall balance sheet constraints</a:t>
          </a:r>
          <a:endParaRPr lang="en-GB" dirty="0" smtClean="0">
            <a:solidFill>
              <a:schemeClr val="accent3">
                <a:lumMod val="10000"/>
              </a:schemeClr>
            </a:solidFill>
            <a:latin typeface="Garamond" panose="02020404030301010803" pitchFamily="18" charset="0"/>
          </a:endParaRPr>
        </a:p>
      </dgm:t>
    </dgm:pt>
    <dgm:pt modelId="{A8B52201-AEDB-4375-8883-F22676395F8D}" type="parTrans" cxnId="{5FCC25B7-628E-468E-A4A7-8EBCC088AA9C}">
      <dgm:prSet/>
      <dgm:spPr/>
      <dgm:t>
        <a:bodyPr/>
        <a:lstStyle/>
        <a:p>
          <a:endParaRPr lang="en-GB">
            <a:solidFill>
              <a:schemeClr val="accent3">
                <a:lumMod val="10000"/>
              </a:schemeClr>
            </a:solidFill>
            <a:latin typeface="Garamond" panose="02020404030301010803" pitchFamily="18" charset="0"/>
          </a:endParaRPr>
        </a:p>
      </dgm:t>
    </dgm:pt>
    <dgm:pt modelId="{50131F63-4B49-42A5-B437-34C001E65BF7}" type="sibTrans" cxnId="{5FCC25B7-628E-468E-A4A7-8EBCC088AA9C}">
      <dgm:prSet/>
      <dgm:spPr/>
      <dgm:t>
        <a:bodyPr/>
        <a:lstStyle/>
        <a:p>
          <a:endParaRPr lang="en-GB">
            <a:solidFill>
              <a:schemeClr val="accent3">
                <a:lumMod val="10000"/>
              </a:schemeClr>
            </a:solidFill>
            <a:latin typeface="Garamond" panose="02020404030301010803" pitchFamily="18" charset="0"/>
          </a:endParaRPr>
        </a:p>
      </dgm:t>
    </dgm:pt>
    <dgm:pt modelId="{1A481063-D52E-4215-A03A-9E2F2A4A5DB5}">
      <dgm:prSet custT="1"/>
      <dgm:spPr/>
      <dgm:t>
        <a:bodyPr/>
        <a:lstStyle/>
        <a:p>
          <a:r>
            <a:rPr lang="en-GB" sz="3200" dirty="0" smtClean="0">
              <a:solidFill>
                <a:schemeClr val="accent3">
                  <a:lumMod val="10000"/>
                </a:schemeClr>
              </a:solidFill>
              <a:latin typeface="Garamond" panose="02020404030301010803" pitchFamily="18" charset="0"/>
            </a:rPr>
            <a:t>Business-specific limits</a:t>
          </a:r>
        </a:p>
      </dgm:t>
    </dgm:pt>
    <dgm:pt modelId="{2CAD0FAE-1B3E-4A43-BBBF-C04240983499}" type="parTrans" cxnId="{4C9E399F-238E-436E-AED9-AF77B4C9ABCF}">
      <dgm:prSet/>
      <dgm:spPr/>
      <dgm:t>
        <a:bodyPr/>
        <a:lstStyle/>
        <a:p>
          <a:endParaRPr lang="en-GB">
            <a:solidFill>
              <a:schemeClr val="accent3">
                <a:lumMod val="10000"/>
              </a:schemeClr>
            </a:solidFill>
            <a:latin typeface="Garamond" panose="02020404030301010803" pitchFamily="18" charset="0"/>
          </a:endParaRPr>
        </a:p>
      </dgm:t>
    </dgm:pt>
    <dgm:pt modelId="{E11606F4-B8D1-434B-B462-4FA1ADDA58AF}" type="sibTrans" cxnId="{4C9E399F-238E-436E-AED9-AF77B4C9ABCF}">
      <dgm:prSet/>
      <dgm:spPr/>
      <dgm:t>
        <a:bodyPr/>
        <a:lstStyle/>
        <a:p>
          <a:endParaRPr lang="en-GB">
            <a:solidFill>
              <a:schemeClr val="accent3">
                <a:lumMod val="10000"/>
              </a:schemeClr>
            </a:solidFill>
            <a:latin typeface="Garamond" panose="02020404030301010803" pitchFamily="18" charset="0"/>
          </a:endParaRPr>
        </a:p>
      </dgm:t>
    </dgm:pt>
    <dgm:pt modelId="{B9DFFDDD-F647-4135-915C-4DA3C1B099A4}">
      <dgm:prSet custT="1"/>
      <dgm:spPr/>
      <dgm:t>
        <a:bodyPr/>
        <a:lstStyle/>
        <a:p>
          <a:r>
            <a:rPr lang="en-GB" sz="3200" dirty="0" smtClean="0">
              <a:solidFill>
                <a:schemeClr val="accent3">
                  <a:lumMod val="10000"/>
                </a:schemeClr>
              </a:solidFill>
              <a:latin typeface="Garamond" panose="02020404030301010803" pitchFamily="18" charset="0"/>
            </a:rPr>
            <a:t>Monitoring of key metrics</a:t>
          </a:r>
        </a:p>
      </dgm:t>
    </dgm:pt>
    <dgm:pt modelId="{DB9BAEC7-5331-4C3A-BF5C-9A7FADE2F42D}" type="parTrans" cxnId="{AD056BEB-E69C-446D-84EA-C27F02FF91D3}">
      <dgm:prSet/>
      <dgm:spPr/>
      <dgm:t>
        <a:bodyPr/>
        <a:lstStyle/>
        <a:p>
          <a:endParaRPr lang="en-GB">
            <a:solidFill>
              <a:schemeClr val="accent3">
                <a:lumMod val="10000"/>
              </a:schemeClr>
            </a:solidFill>
            <a:latin typeface="Garamond" panose="02020404030301010803" pitchFamily="18" charset="0"/>
          </a:endParaRPr>
        </a:p>
      </dgm:t>
    </dgm:pt>
    <dgm:pt modelId="{188DA343-010A-460C-A3C8-06E2DF076D0D}" type="sibTrans" cxnId="{AD056BEB-E69C-446D-84EA-C27F02FF91D3}">
      <dgm:prSet/>
      <dgm:spPr/>
      <dgm:t>
        <a:bodyPr/>
        <a:lstStyle/>
        <a:p>
          <a:endParaRPr lang="en-GB">
            <a:solidFill>
              <a:schemeClr val="accent3">
                <a:lumMod val="10000"/>
              </a:schemeClr>
            </a:solidFill>
            <a:latin typeface="Garamond" panose="02020404030301010803" pitchFamily="18" charset="0"/>
          </a:endParaRPr>
        </a:p>
      </dgm:t>
    </dgm:pt>
    <dgm:pt modelId="{BE9544C2-440E-4AEB-9C9F-B14C472C3037}">
      <dgm:prSet/>
      <dgm:spPr/>
      <dgm:t>
        <a:bodyPr/>
        <a:lstStyle/>
        <a:p>
          <a:r>
            <a:rPr lang="en-GB" dirty="0" smtClean="0">
              <a:solidFill>
                <a:schemeClr val="accent3">
                  <a:lumMod val="10000"/>
                </a:schemeClr>
              </a:solidFill>
              <a:latin typeface="Garamond" panose="02020404030301010803" pitchFamily="18" charset="0"/>
            </a:rPr>
            <a:t>GS monitor key balance sheet metrics daily both by business and on a consolidated basis, including asset and liability size and composition, aged inventory, limit utilization, risk measures and capital usage.</a:t>
          </a:r>
        </a:p>
      </dgm:t>
    </dgm:pt>
    <dgm:pt modelId="{07B7E71B-D5A6-4980-8D83-6D1F4FECB518}" type="parTrans" cxnId="{3519D3CA-D826-455E-819B-C8EDF213EF45}">
      <dgm:prSet/>
      <dgm:spPr/>
      <dgm:t>
        <a:bodyPr/>
        <a:lstStyle/>
        <a:p>
          <a:endParaRPr lang="en-GB">
            <a:solidFill>
              <a:schemeClr val="accent3">
                <a:lumMod val="10000"/>
              </a:schemeClr>
            </a:solidFill>
            <a:latin typeface="Garamond" panose="02020404030301010803" pitchFamily="18" charset="0"/>
          </a:endParaRPr>
        </a:p>
      </dgm:t>
    </dgm:pt>
    <dgm:pt modelId="{5A5227EA-B9FC-4983-9C76-48B00CCACF20}" type="sibTrans" cxnId="{3519D3CA-D826-455E-819B-C8EDF213EF45}">
      <dgm:prSet/>
      <dgm:spPr/>
      <dgm:t>
        <a:bodyPr/>
        <a:lstStyle/>
        <a:p>
          <a:endParaRPr lang="en-GB">
            <a:solidFill>
              <a:schemeClr val="accent3">
                <a:lumMod val="10000"/>
              </a:schemeClr>
            </a:solidFill>
            <a:latin typeface="Garamond" panose="02020404030301010803" pitchFamily="18" charset="0"/>
          </a:endParaRPr>
        </a:p>
      </dgm:t>
    </dgm:pt>
    <dgm:pt modelId="{96D64768-3CE2-4A52-9C5D-21F01653D14C}">
      <dgm:prSet custT="1"/>
      <dgm:spPr/>
      <dgm:t>
        <a:bodyPr/>
        <a:lstStyle/>
        <a:p>
          <a:r>
            <a:rPr lang="en-GB" sz="3200" dirty="0" smtClean="0">
              <a:solidFill>
                <a:schemeClr val="accent3">
                  <a:lumMod val="10000"/>
                </a:schemeClr>
              </a:solidFill>
              <a:latin typeface="Garamond" panose="02020404030301010803" pitchFamily="18" charset="0"/>
            </a:rPr>
            <a:t>Scenario analyses</a:t>
          </a:r>
          <a:endParaRPr lang="en-GB" sz="3200" dirty="0">
            <a:solidFill>
              <a:schemeClr val="accent3">
                <a:lumMod val="10000"/>
              </a:schemeClr>
            </a:solidFill>
            <a:latin typeface="Garamond" panose="02020404030301010803" pitchFamily="18" charset="0"/>
          </a:endParaRPr>
        </a:p>
      </dgm:t>
    </dgm:pt>
    <dgm:pt modelId="{79DC8893-322D-4DBA-938C-D8B4BCB1407C}" type="parTrans" cxnId="{9646B077-BC1F-414A-B31D-3E3FA20B7AD2}">
      <dgm:prSet/>
      <dgm:spPr/>
      <dgm:t>
        <a:bodyPr/>
        <a:lstStyle/>
        <a:p>
          <a:endParaRPr lang="en-GB">
            <a:solidFill>
              <a:schemeClr val="accent3">
                <a:lumMod val="10000"/>
              </a:schemeClr>
            </a:solidFill>
            <a:latin typeface="Garamond" panose="02020404030301010803" pitchFamily="18" charset="0"/>
          </a:endParaRPr>
        </a:p>
      </dgm:t>
    </dgm:pt>
    <dgm:pt modelId="{76C38530-FAEE-44BB-8F72-1011F00D980C}" type="sibTrans" cxnId="{9646B077-BC1F-414A-B31D-3E3FA20B7AD2}">
      <dgm:prSet/>
      <dgm:spPr/>
      <dgm:t>
        <a:bodyPr/>
        <a:lstStyle/>
        <a:p>
          <a:endParaRPr lang="en-GB">
            <a:solidFill>
              <a:schemeClr val="accent3">
                <a:lumMod val="10000"/>
              </a:schemeClr>
            </a:solidFill>
            <a:latin typeface="Garamond" panose="02020404030301010803" pitchFamily="18" charset="0"/>
          </a:endParaRPr>
        </a:p>
      </dgm:t>
    </dgm:pt>
    <dgm:pt modelId="{CFA7D178-6CE3-41A1-8CCC-EE936C509E17}">
      <dgm:prSet/>
      <dgm:spPr/>
      <dgm:t>
        <a:bodyPr/>
        <a:lstStyle/>
        <a:p>
          <a:r>
            <a:rPr lang="en-GB" dirty="0" smtClean="0">
              <a:solidFill>
                <a:schemeClr val="accent3">
                  <a:lumMod val="10000"/>
                </a:schemeClr>
              </a:solidFill>
              <a:latin typeface="Garamond" panose="02020404030301010803" pitchFamily="18" charset="0"/>
            </a:rPr>
            <a:t>GS </a:t>
          </a:r>
          <a:r>
            <a:rPr lang="en-GB" b="0" i="0" u="none" strike="noStrike" baseline="0" dirty="0" smtClean="0">
              <a:solidFill>
                <a:schemeClr val="accent3">
                  <a:lumMod val="10000"/>
                </a:schemeClr>
              </a:solidFill>
              <a:latin typeface="Garamond" panose="02020404030301010803" pitchFamily="18" charset="0"/>
              <a:ea typeface="+mn-ea"/>
              <a:cs typeface="+mn-cs"/>
            </a:rPr>
            <a:t>conduct scenario analyses to determine how it would manage the size and composition of its balance sheet and maintain appropriate funding, liquidity and capital positions in a variety of situations</a:t>
          </a:r>
          <a:endParaRPr lang="en-GB" dirty="0">
            <a:solidFill>
              <a:schemeClr val="accent3">
                <a:lumMod val="10000"/>
              </a:schemeClr>
            </a:solidFill>
            <a:latin typeface="Garamond" panose="02020404030301010803" pitchFamily="18" charset="0"/>
          </a:endParaRPr>
        </a:p>
      </dgm:t>
    </dgm:pt>
    <dgm:pt modelId="{7CA1B426-A7BD-45F6-B3E3-51009720B81C}" type="parTrans" cxnId="{9169BBF6-BBCF-4A3F-8EC2-A8D98F7ACCBA}">
      <dgm:prSet/>
      <dgm:spPr/>
      <dgm:t>
        <a:bodyPr/>
        <a:lstStyle/>
        <a:p>
          <a:endParaRPr lang="en-GB">
            <a:solidFill>
              <a:schemeClr val="accent3">
                <a:lumMod val="10000"/>
              </a:schemeClr>
            </a:solidFill>
            <a:latin typeface="Garamond" panose="02020404030301010803" pitchFamily="18" charset="0"/>
          </a:endParaRPr>
        </a:p>
      </dgm:t>
    </dgm:pt>
    <dgm:pt modelId="{D2791916-1FDC-47E5-835E-EA0C3DADFBE0}" type="sibTrans" cxnId="{9169BBF6-BBCF-4A3F-8EC2-A8D98F7ACCBA}">
      <dgm:prSet/>
      <dgm:spPr/>
      <dgm:t>
        <a:bodyPr/>
        <a:lstStyle/>
        <a:p>
          <a:endParaRPr lang="en-GB">
            <a:solidFill>
              <a:schemeClr val="accent3">
                <a:lumMod val="10000"/>
              </a:schemeClr>
            </a:solidFill>
            <a:latin typeface="Garamond" panose="02020404030301010803" pitchFamily="18" charset="0"/>
          </a:endParaRPr>
        </a:p>
      </dgm:t>
    </dgm:pt>
    <dgm:pt modelId="{2741FEE6-F998-4170-B200-9DA79E280C40}">
      <dgm:prSet/>
      <dgm:spPr/>
      <dgm:t>
        <a:bodyPr/>
        <a:lstStyle/>
        <a:p>
          <a:r>
            <a:rPr lang="en-GB" smtClean="0">
              <a:solidFill>
                <a:schemeClr val="accent3">
                  <a:lumMod val="10000"/>
                </a:schemeClr>
              </a:solidFill>
              <a:latin typeface="Garamond" panose="02020404030301010803" pitchFamily="18" charset="0"/>
            </a:rPr>
            <a:t>The Firmwide Finance Committee sets asset and liability limits for each business and aged inventory limits for certain financial instruments as a disincentive to hold inventory over longer periods of time.</a:t>
          </a:r>
          <a:endParaRPr lang="en-GB" dirty="0" smtClean="0">
            <a:solidFill>
              <a:schemeClr val="accent3">
                <a:lumMod val="10000"/>
              </a:schemeClr>
            </a:solidFill>
            <a:latin typeface="Garamond" panose="02020404030301010803" pitchFamily="18" charset="0"/>
          </a:endParaRPr>
        </a:p>
      </dgm:t>
    </dgm:pt>
    <dgm:pt modelId="{06A01142-D40D-4740-8D24-F045696D5C9C}" type="parTrans" cxnId="{4704AB46-7801-4862-9F01-0B9F4B90549A}">
      <dgm:prSet/>
      <dgm:spPr/>
      <dgm:t>
        <a:bodyPr/>
        <a:lstStyle/>
        <a:p>
          <a:endParaRPr lang="en-GB">
            <a:solidFill>
              <a:schemeClr val="accent3">
                <a:lumMod val="10000"/>
              </a:schemeClr>
            </a:solidFill>
            <a:latin typeface="Garamond" panose="02020404030301010803" pitchFamily="18" charset="0"/>
          </a:endParaRPr>
        </a:p>
      </dgm:t>
    </dgm:pt>
    <dgm:pt modelId="{28F17B7D-F14C-403C-9F00-1FE841BFDEAB}" type="sibTrans" cxnId="{4704AB46-7801-4862-9F01-0B9F4B90549A}">
      <dgm:prSet/>
      <dgm:spPr/>
      <dgm:t>
        <a:bodyPr/>
        <a:lstStyle/>
        <a:p>
          <a:endParaRPr lang="en-GB">
            <a:solidFill>
              <a:schemeClr val="accent3">
                <a:lumMod val="10000"/>
              </a:schemeClr>
            </a:solidFill>
            <a:latin typeface="Garamond" panose="02020404030301010803" pitchFamily="18" charset="0"/>
          </a:endParaRPr>
        </a:p>
      </dgm:t>
    </dgm:pt>
    <dgm:pt modelId="{5FD6A0B2-7FC4-4FB7-B12E-001CB347367C}" type="pres">
      <dgm:prSet presAssocID="{F649FADE-41C0-4379-B96A-8CAB3C31D7C7}" presName="Name0" presStyleCnt="0">
        <dgm:presLayoutVars>
          <dgm:chMax/>
          <dgm:chPref val="3"/>
          <dgm:dir/>
          <dgm:animOne val="branch"/>
          <dgm:animLvl val="lvl"/>
        </dgm:presLayoutVars>
      </dgm:prSet>
      <dgm:spPr/>
      <dgm:t>
        <a:bodyPr/>
        <a:lstStyle/>
        <a:p>
          <a:endParaRPr lang="en-GB"/>
        </a:p>
      </dgm:t>
    </dgm:pt>
    <dgm:pt modelId="{26EEAE0A-7018-4C5D-97E0-4028088F3B27}" type="pres">
      <dgm:prSet presAssocID="{4B3F7E29-444A-497D-BDA2-4420322D0FC4}" presName="composite" presStyleCnt="0"/>
      <dgm:spPr/>
    </dgm:pt>
    <dgm:pt modelId="{1071716A-C4AE-4711-B489-6F53D842ABF2}" type="pres">
      <dgm:prSet presAssocID="{4B3F7E29-444A-497D-BDA2-4420322D0FC4}" presName="FirstChild" presStyleLbl="revTx" presStyleIdx="0" presStyleCnt="4">
        <dgm:presLayoutVars>
          <dgm:chMax val="0"/>
          <dgm:chPref val="0"/>
          <dgm:bulletEnabled val="1"/>
        </dgm:presLayoutVars>
      </dgm:prSet>
      <dgm:spPr/>
      <dgm:t>
        <a:bodyPr/>
        <a:lstStyle/>
        <a:p>
          <a:endParaRPr lang="en-GB"/>
        </a:p>
      </dgm:t>
    </dgm:pt>
    <dgm:pt modelId="{651E7E56-1D1A-470C-9195-7ABAA3E9F162}" type="pres">
      <dgm:prSet presAssocID="{4B3F7E29-444A-497D-BDA2-4420322D0FC4}" presName="Parent" presStyleLbl="alignNode1" presStyleIdx="0" presStyleCnt="4" custLinFactY="-12080" custLinFactNeighborX="1133" custLinFactNeighborY="-100000">
        <dgm:presLayoutVars>
          <dgm:chMax val="3"/>
          <dgm:chPref val="3"/>
          <dgm:bulletEnabled val="1"/>
        </dgm:presLayoutVars>
      </dgm:prSet>
      <dgm:spPr/>
      <dgm:t>
        <a:bodyPr/>
        <a:lstStyle/>
        <a:p>
          <a:endParaRPr lang="en-GB"/>
        </a:p>
      </dgm:t>
    </dgm:pt>
    <dgm:pt modelId="{48F2D782-A17E-446B-A697-E8608466D78B}" type="pres">
      <dgm:prSet presAssocID="{4B3F7E29-444A-497D-BDA2-4420322D0FC4}" presName="Accent" presStyleLbl="parChTrans1D1" presStyleIdx="0" presStyleCnt="4"/>
      <dgm:spPr/>
    </dgm:pt>
    <dgm:pt modelId="{55A162CE-0643-48AD-BDED-9CE0CAB9ADAF}" type="pres">
      <dgm:prSet presAssocID="{22D50595-0290-46F3-B0EE-69D92E83B2F8}" presName="sibTrans" presStyleCnt="0"/>
      <dgm:spPr/>
    </dgm:pt>
    <dgm:pt modelId="{7304643C-E0EC-4EF9-A8DF-50C194265343}" type="pres">
      <dgm:prSet presAssocID="{1A481063-D52E-4215-A03A-9E2F2A4A5DB5}" presName="composite" presStyleCnt="0"/>
      <dgm:spPr/>
    </dgm:pt>
    <dgm:pt modelId="{5FF0E2F8-6B63-4BD5-BCBB-63BC8EBDE3C1}" type="pres">
      <dgm:prSet presAssocID="{1A481063-D52E-4215-A03A-9E2F2A4A5DB5}" presName="FirstChild" presStyleLbl="revTx" presStyleIdx="1" presStyleCnt="4">
        <dgm:presLayoutVars>
          <dgm:chMax val="0"/>
          <dgm:chPref val="0"/>
          <dgm:bulletEnabled val="1"/>
        </dgm:presLayoutVars>
      </dgm:prSet>
      <dgm:spPr/>
      <dgm:t>
        <a:bodyPr/>
        <a:lstStyle/>
        <a:p>
          <a:endParaRPr lang="en-GB"/>
        </a:p>
      </dgm:t>
    </dgm:pt>
    <dgm:pt modelId="{43CD47C6-7D75-4176-8E2F-91DD6FB8F537}" type="pres">
      <dgm:prSet presAssocID="{1A481063-D52E-4215-A03A-9E2F2A4A5DB5}" presName="Parent" presStyleLbl="alignNode1" presStyleIdx="1" presStyleCnt="4">
        <dgm:presLayoutVars>
          <dgm:chMax val="3"/>
          <dgm:chPref val="3"/>
          <dgm:bulletEnabled val="1"/>
        </dgm:presLayoutVars>
      </dgm:prSet>
      <dgm:spPr/>
      <dgm:t>
        <a:bodyPr/>
        <a:lstStyle/>
        <a:p>
          <a:endParaRPr lang="en-GB"/>
        </a:p>
      </dgm:t>
    </dgm:pt>
    <dgm:pt modelId="{24B68194-4CBC-486C-A75F-8BA385D60535}" type="pres">
      <dgm:prSet presAssocID="{1A481063-D52E-4215-A03A-9E2F2A4A5DB5}" presName="Accent" presStyleLbl="parChTrans1D1" presStyleIdx="1" presStyleCnt="4"/>
      <dgm:spPr/>
    </dgm:pt>
    <dgm:pt modelId="{A9840698-8510-46B1-800E-DFA9BB4C582B}" type="pres">
      <dgm:prSet presAssocID="{E11606F4-B8D1-434B-B462-4FA1ADDA58AF}" presName="sibTrans" presStyleCnt="0"/>
      <dgm:spPr/>
    </dgm:pt>
    <dgm:pt modelId="{0A662817-FEC6-4B14-86EA-2072CC13846E}" type="pres">
      <dgm:prSet presAssocID="{B9DFFDDD-F647-4135-915C-4DA3C1B099A4}" presName="composite" presStyleCnt="0"/>
      <dgm:spPr/>
    </dgm:pt>
    <dgm:pt modelId="{36FE8673-EADA-494D-AD1A-9E2FAEFB9DE6}" type="pres">
      <dgm:prSet presAssocID="{B9DFFDDD-F647-4135-915C-4DA3C1B099A4}" presName="FirstChild" presStyleLbl="revTx" presStyleIdx="2" presStyleCnt="4">
        <dgm:presLayoutVars>
          <dgm:chMax val="0"/>
          <dgm:chPref val="0"/>
          <dgm:bulletEnabled val="1"/>
        </dgm:presLayoutVars>
      </dgm:prSet>
      <dgm:spPr/>
      <dgm:t>
        <a:bodyPr/>
        <a:lstStyle/>
        <a:p>
          <a:endParaRPr lang="en-GB"/>
        </a:p>
      </dgm:t>
    </dgm:pt>
    <dgm:pt modelId="{FA3C43CB-70FB-4891-8C7D-28FF0BEE8964}" type="pres">
      <dgm:prSet presAssocID="{B9DFFDDD-F647-4135-915C-4DA3C1B099A4}" presName="Parent" presStyleLbl="alignNode1" presStyleIdx="2" presStyleCnt="4">
        <dgm:presLayoutVars>
          <dgm:chMax val="3"/>
          <dgm:chPref val="3"/>
          <dgm:bulletEnabled val="1"/>
        </dgm:presLayoutVars>
      </dgm:prSet>
      <dgm:spPr/>
      <dgm:t>
        <a:bodyPr/>
        <a:lstStyle/>
        <a:p>
          <a:endParaRPr lang="en-GB"/>
        </a:p>
      </dgm:t>
    </dgm:pt>
    <dgm:pt modelId="{17077282-66D0-4206-9DF0-98C9CB77F804}" type="pres">
      <dgm:prSet presAssocID="{B9DFFDDD-F647-4135-915C-4DA3C1B099A4}" presName="Accent" presStyleLbl="parChTrans1D1" presStyleIdx="2" presStyleCnt="4"/>
      <dgm:spPr/>
    </dgm:pt>
    <dgm:pt modelId="{80E3D49D-C9D7-4AB4-862C-5A60F524B287}" type="pres">
      <dgm:prSet presAssocID="{188DA343-010A-460C-A3C8-06E2DF076D0D}" presName="sibTrans" presStyleCnt="0"/>
      <dgm:spPr/>
    </dgm:pt>
    <dgm:pt modelId="{269035AA-6F55-4197-9375-735717794A47}" type="pres">
      <dgm:prSet presAssocID="{96D64768-3CE2-4A52-9C5D-21F01653D14C}" presName="composite" presStyleCnt="0"/>
      <dgm:spPr/>
    </dgm:pt>
    <dgm:pt modelId="{317353B1-EFAF-4D62-B1EB-40C91C617E29}" type="pres">
      <dgm:prSet presAssocID="{96D64768-3CE2-4A52-9C5D-21F01653D14C}" presName="FirstChild" presStyleLbl="revTx" presStyleIdx="3" presStyleCnt="4">
        <dgm:presLayoutVars>
          <dgm:chMax val="0"/>
          <dgm:chPref val="0"/>
          <dgm:bulletEnabled val="1"/>
        </dgm:presLayoutVars>
      </dgm:prSet>
      <dgm:spPr/>
      <dgm:t>
        <a:bodyPr/>
        <a:lstStyle/>
        <a:p>
          <a:endParaRPr lang="en-GB"/>
        </a:p>
      </dgm:t>
    </dgm:pt>
    <dgm:pt modelId="{42890B5A-D3AA-468B-A6B4-2D0FDE3DE325}" type="pres">
      <dgm:prSet presAssocID="{96D64768-3CE2-4A52-9C5D-21F01653D14C}" presName="Parent" presStyleLbl="alignNode1" presStyleIdx="3" presStyleCnt="4">
        <dgm:presLayoutVars>
          <dgm:chMax val="3"/>
          <dgm:chPref val="3"/>
          <dgm:bulletEnabled val="1"/>
        </dgm:presLayoutVars>
      </dgm:prSet>
      <dgm:spPr/>
      <dgm:t>
        <a:bodyPr/>
        <a:lstStyle/>
        <a:p>
          <a:endParaRPr lang="en-GB"/>
        </a:p>
      </dgm:t>
    </dgm:pt>
    <dgm:pt modelId="{7BB90273-4C5E-459B-A089-548AF9439EBA}" type="pres">
      <dgm:prSet presAssocID="{96D64768-3CE2-4A52-9C5D-21F01653D14C}" presName="Accent" presStyleLbl="parChTrans1D1" presStyleIdx="3" presStyleCnt="4"/>
      <dgm:spPr/>
    </dgm:pt>
  </dgm:ptLst>
  <dgm:cxnLst>
    <dgm:cxn modelId="{03CE8345-E9E8-4F99-9C82-A555869D0890}" type="presOf" srcId="{1A481063-D52E-4215-A03A-9E2F2A4A5DB5}" destId="{43CD47C6-7D75-4176-8E2F-91DD6FB8F537}" srcOrd="0" destOrd="0" presId="urn:microsoft.com/office/officeart/2011/layout/TabList"/>
    <dgm:cxn modelId="{4689C94D-F9A0-4381-A65F-4B20CA6F42DA}" type="presOf" srcId="{CFA7D178-6CE3-41A1-8CCC-EE936C509E17}" destId="{317353B1-EFAF-4D62-B1EB-40C91C617E29}" srcOrd="0" destOrd="0" presId="urn:microsoft.com/office/officeart/2011/layout/TabList"/>
    <dgm:cxn modelId="{4343A0D0-E970-4C83-AE7A-A0C97446AC87}" type="presOf" srcId="{96D64768-3CE2-4A52-9C5D-21F01653D14C}" destId="{42890B5A-D3AA-468B-A6B4-2D0FDE3DE325}" srcOrd="0" destOrd="0" presId="urn:microsoft.com/office/officeart/2011/layout/TabList"/>
    <dgm:cxn modelId="{9646B077-BC1F-414A-B31D-3E3FA20B7AD2}" srcId="{F649FADE-41C0-4379-B96A-8CAB3C31D7C7}" destId="{96D64768-3CE2-4A52-9C5D-21F01653D14C}" srcOrd="3" destOrd="0" parTransId="{79DC8893-322D-4DBA-938C-D8B4BCB1407C}" sibTransId="{76C38530-FAEE-44BB-8F72-1011F00D980C}"/>
    <dgm:cxn modelId="{D160214C-4644-4BB6-BF4C-72B5CBBC4067}" type="presOf" srcId="{B9DFFDDD-F647-4135-915C-4DA3C1B099A4}" destId="{FA3C43CB-70FB-4891-8C7D-28FF0BEE8964}" srcOrd="0" destOrd="0" presId="urn:microsoft.com/office/officeart/2011/layout/TabList"/>
    <dgm:cxn modelId="{3519D3CA-D826-455E-819B-C8EDF213EF45}" srcId="{B9DFFDDD-F647-4135-915C-4DA3C1B099A4}" destId="{BE9544C2-440E-4AEB-9C9F-B14C472C3037}" srcOrd="0" destOrd="0" parTransId="{07B7E71B-D5A6-4980-8D83-6D1F4FECB518}" sibTransId="{5A5227EA-B9FC-4983-9C76-48B00CCACF20}"/>
    <dgm:cxn modelId="{7CD05B66-4E23-4E37-9CC8-44E3A9E0C517}" type="presOf" srcId="{BE9544C2-440E-4AEB-9C9F-B14C472C3037}" destId="{36FE8673-EADA-494D-AD1A-9E2FAEFB9DE6}" srcOrd="0" destOrd="0" presId="urn:microsoft.com/office/officeart/2011/layout/TabList"/>
    <dgm:cxn modelId="{1CB7ABC6-6BF4-4F1A-AE19-2FF461F2A605}" srcId="{F649FADE-41C0-4379-B96A-8CAB3C31D7C7}" destId="{4B3F7E29-444A-497D-BDA2-4420322D0FC4}" srcOrd="0" destOrd="0" parTransId="{00FA67E9-8051-42B2-BD3F-BCA61D47B5A8}" sibTransId="{22D50595-0290-46F3-B0EE-69D92E83B2F8}"/>
    <dgm:cxn modelId="{4C9E399F-238E-436E-AED9-AF77B4C9ABCF}" srcId="{F649FADE-41C0-4379-B96A-8CAB3C31D7C7}" destId="{1A481063-D52E-4215-A03A-9E2F2A4A5DB5}" srcOrd="1" destOrd="0" parTransId="{2CAD0FAE-1B3E-4A43-BBBF-C04240983499}" sibTransId="{E11606F4-B8D1-434B-B462-4FA1ADDA58AF}"/>
    <dgm:cxn modelId="{314DAE48-0276-4BC7-9E90-5B067C6AA0E9}" type="presOf" srcId="{995D16E5-9188-4BFC-9193-30DAE81E462E}" destId="{1071716A-C4AE-4711-B489-6F53D842ABF2}" srcOrd="0" destOrd="0" presId="urn:microsoft.com/office/officeart/2011/layout/TabList"/>
    <dgm:cxn modelId="{AD056BEB-E69C-446D-84EA-C27F02FF91D3}" srcId="{F649FADE-41C0-4379-B96A-8CAB3C31D7C7}" destId="{B9DFFDDD-F647-4135-915C-4DA3C1B099A4}" srcOrd="2" destOrd="0" parTransId="{DB9BAEC7-5331-4C3A-BF5C-9A7FADE2F42D}" sibTransId="{188DA343-010A-460C-A3C8-06E2DF076D0D}"/>
    <dgm:cxn modelId="{9169BBF6-BBCF-4A3F-8EC2-A8D98F7ACCBA}" srcId="{96D64768-3CE2-4A52-9C5D-21F01653D14C}" destId="{CFA7D178-6CE3-41A1-8CCC-EE936C509E17}" srcOrd="0" destOrd="0" parTransId="{7CA1B426-A7BD-45F6-B3E3-51009720B81C}" sibTransId="{D2791916-1FDC-47E5-835E-EA0C3DADFBE0}"/>
    <dgm:cxn modelId="{5FCC25B7-628E-468E-A4A7-8EBCC088AA9C}" srcId="{4B3F7E29-444A-497D-BDA2-4420322D0FC4}" destId="{995D16E5-9188-4BFC-9193-30DAE81E462E}" srcOrd="0" destOrd="0" parTransId="{A8B52201-AEDB-4375-8883-F22676395F8D}" sibTransId="{50131F63-4B49-42A5-B437-34C001E65BF7}"/>
    <dgm:cxn modelId="{4704AB46-7801-4862-9F01-0B9F4B90549A}" srcId="{1A481063-D52E-4215-A03A-9E2F2A4A5DB5}" destId="{2741FEE6-F998-4170-B200-9DA79E280C40}" srcOrd="0" destOrd="0" parTransId="{06A01142-D40D-4740-8D24-F045696D5C9C}" sibTransId="{28F17B7D-F14C-403C-9F00-1FE841BFDEAB}"/>
    <dgm:cxn modelId="{0FDD4610-1729-4A18-A93E-B56EBE7A9D65}" type="presOf" srcId="{4B3F7E29-444A-497D-BDA2-4420322D0FC4}" destId="{651E7E56-1D1A-470C-9195-7ABAA3E9F162}" srcOrd="0" destOrd="0" presId="urn:microsoft.com/office/officeart/2011/layout/TabList"/>
    <dgm:cxn modelId="{9A17DA19-8B53-41FD-BE4F-91982D7FF5B0}" type="presOf" srcId="{2741FEE6-F998-4170-B200-9DA79E280C40}" destId="{5FF0E2F8-6B63-4BD5-BCBB-63BC8EBDE3C1}" srcOrd="0" destOrd="0" presId="urn:microsoft.com/office/officeart/2011/layout/TabList"/>
    <dgm:cxn modelId="{80B93832-7B8D-469D-B710-F0777D01381F}" type="presOf" srcId="{F649FADE-41C0-4379-B96A-8CAB3C31D7C7}" destId="{5FD6A0B2-7FC4-4FB7-B12E-001CB347367C}" srcOrd="0" destOrd="0" presId="urn:microsoft.com/office/officeart/2011/layout/TabList"/>
    <dgm:cxn modelId="{367F04FD-0AC4-4AC5-844F-3748EE3701E6}" type="presParOf" srcId="{5FD6A0B2-7FC4-4FB7-B12E-001CB347367C}" destId="{26EEAE0A-7018-4C5D-97E0-4028088F3B27}" srcOrd="0" destOrd="0" presId="urn:microsoft.com/office/officeart/2011/layout/TabList"/>
    <dgm:cxn modelId="{ADD00792-3F06-4FD4-82BF-FB3655526335}" type="presParOf" srcId="{26EEAE0A-7018-4C5D-97E0-4028088F3B27}" destId="{1071716A-C4AE-4711-B489-6F53D842ABF2}" srcOrd="0" destOrd="0" presId="urn:microsoft.com/office/officeart/2011/layout/TabList"/>
    <dgm:cxn modelId="{09E2D6F3-598D-4996-A5D8-CDC1D42BFE02}" type="presParOf" srcId="{26EEAE0A-7018-4C5D-97E0-4028088F3B27}" destId="{651E7E56-1D1A-470C-9195-7ABAA3E9F162}" srcOrd="1" destOrd="0" presId="urn:microsoft.com/office/officeart/2011/layout/TabList"/>
    <dgm:cxn modelId="{614F5260-4550-4802-A874-C97AB39DACE2}" type="presParOf" srcId="{26EEAE0A-7018-4C5D-97E0-4028088F3B27}" destId="{48F2D782-A17E-446B-A697-E8608466D78B}" srcOrd="2" destOrd="0" presId="urn:microsoft.com/office/officeart/2011/layout/TabList"/>
    <dgm:cxn modelId="{9D2D5BBD-5105-49A4-A7C5-04189110604E}" type="presParOf" srcId="{5FD6A0B2-7FC4-4FB7-B12E-001CB347367C}" destId="{55A162CE-0643-48AD-BDED-9CE0CAB9ADAF}" srcOrd="1" destOrd="0" presId="urn:microsoft.com/office/officeart/2011/layout/TabList"/>
    <dgm:cxn modelId="{2FF804CD-1D76-49BE-98BA-6670789AF1E9}" type="presParOf" srcId="{5FD6A0B2-7FC4-4FB7-B12E-001CB347367C}" destId="{7304643C-E0EC-4EF9-A8DF-50C194265343}" srcOrd="2" destOrd="0" presId="urn:microsoft.com/office/officeart/2011/layout/TabList"/>
    <dgm:cxn modelId="{2B265DD0-1C6F-42CB-A48C-5BE462A2FD16}" type="presParOf" srcId="{7304643C-E0EC-4EF9-A8DF-50C194265343}" destId="{5FF0E2F8-6B63-4BD5-BCBB-63BC8EBDE3C1}" srcOrd="0" destOrd="0" presId="urn:microsoft.com/office/officeart/2011/layout/TabList"/>
    <dgm:cxn modelId="{302FB485-E5AE-4ABC-9EC9-B1865C88D90F}" type="presParOf" srcId="{7304643C-E0EC-4EF9-A8DF-50C194265343}" destId="{43CD47C6-7D75-4176-8E2F-91DD6FB8F537}" srcOrd="1" destOrd="0" presId="urn:microsoft.com/office/officeart/2011/layout/TabList"/>
    <dgm:cxn modelId="{ADEF4B51-50F7-465E-A35C-504883270EF4}" type="presParOf" srcId="{7304643C-E0EC-4EF9-A8DF-50C194265343}" destId="{24B68194-4CBC-486C-A75F-8BA385D60535}" srcOrd="2" destOrd="0" presId="urn:microsoft.com/office/officeart/2011/layout/TabList"/>
    <dgm:cxn modelId="{4A8C575B-4B6B-4AC7-9BE5-4615D8074DDF}" type="presParOf" srcId="{5FD6A0B2-7FC4-4FB7-B12E-001CB347367C}" destId="{A9840698-8510-46B1-800E-DFA9BB4C582B}" srcOrd="3" destOrd="0" presId="urn:microsoft.com/office/officeart/2011/layout/TabList"/>
    <dgm:cxn modelId="{3F8D7250-F556-463F-93E0-120AECF80346}" type="presParOf" srcId="{5FD6A0B2-7FC4-4FB7-B12E-001CB347367C}" destId="{0A662817-FEC6-4B14-86EA-2072CC13846E}" srcOrd="4" destOrd="0" presId="urn:microsoft.com/office/officeart/2011/layout/TabList"/>
    <dgm:cxn modelId="{1587CF51-B544-45EF-8A84-F34C5D54C324}" type="presParOf" srcId="{0A662817-FEC6-4B14-86EA-2072CC13846E}" destId="{36FE8673-EADA-494D-AD1A-9E2FAEFB9DE6}" srcOrd="0" destOrd="0" presId="urn:microsoft.com/office/officeart/2011/layout/TabList"/>
    <dgm:cxn modelId="{A7743748-3FED-4155-9CF2-EE3376D7255E}" type="presParOf" srcId="{0A662817-FEC6-4B14-86EA-2072CC13846E}" destId="{FA3C43CB-70FB-4891-8C7D-28FF0BEE8964}" srcOrd="1" destOrd="0" presId="urn:microsoft.com/office/officeart/2011/layout/TabList"/>
    <dgm:cxn modelId="{B2976FCA-6FE4-45AE-9CF3-CC9846B37B5C}" type="presParOf" srcId="{0A662817-FEC6-4B14-86EA-2072CC13846E}" destId="{17077282-66D0-4206-9DF0-98C9CB77F804}" srcOrd="2" destOrd="0" presId="urn:microsoft.com/office/officeart/2011/layout/TabList"/>
    <dgm:cxn modelId="{CBDCDE8A-04AE-4098-96C3-30DFDD24CE32}" type="presParOf" srcId="{5FD6A0B2-7FC4-4FB7-B12E-001CB347367C}" destId="{80E3D49D-C9D7-4AB4-862C-5A60F524B287}" srcOrd="5" destOrd="0" presId="urn:microsoft.com/office/officeart/2011/layout/TabList"/>
    <dgm:cxn modelId="{9694F1A5-F9D7-4FB6-B01A-B723CC74A512}" type="presParOf" srcId="{5FD6A0B2-7FC4-4FB7-B12E-001CB347367C}" destId="{269035AA-6F55-4197-9375-735717794A47}" srcOrd="6" destOrd="0" presId="urn:microsoft.com/office/officeart/2011/layout/TabList"/>
    <dgm:cxn modelId="{47EED856-DB45-4E71-B482-F26203A0E4BB}" type="presParOf" srcId="{269035AA-6F55-4197-9375-735717794A47}" destId="{317353B1-EFAF-4D62-B1EB-40C91C617E29}" srcOrd="0" destOrd="0" presId="urn:microsoft.com/office/officeart/2011/layout/TabList"/>
    <dgm:cxn modelId="{3F9B84D5-93BD-4099-8A80-9C876CA18BC6}" type="presParOf" srcId="{269035AA-6F55-4197-9375-735717794A47}" destId="{42890B5A-D3AA-468B-A6B4-2D0FDE3DE325}" srcOrd="1" destOrd="0" presId="urn:microsoft.com/office/officeart/2011/layout/TabList"/>
    <dgm:cxn modelId="{BF123E38-CE63-4253-ACA8-9CABA1F9C4C9}" type="presParOf" srcId="{269035AA-6F55-4197-9375-735717794A47}" destId="{7BB90273-4C5E-459B-A089-548AF9439EBA}"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49FADE-41C0-4379-B96A-8CAB3C31D7C7}" type="doc">
      <dgm:prSet loTypeId="urn:microsoft.com/office/officeart/2011/layout/TabList" loCatId="list" qsTypeId="urn:microsoft.com/office/officeart/2005/8/quickstyle/simple1" qsCatId="simple" csTypeId="urn:microsoft.com/office/officeart/2005/8/colors/accent3_4" csCatId="accent3" phldr="1"/>
      <dgm:spPr/>
      <dgm:t>
        <a:bodyPr/>
        <a:lstStyle/>
        <a:p>
          <a:endParaRPr lang="en-GB"/>
        </a:p>
      </dgm:t>
    </dgm:pt>
    <dgm:pt modelId="{995D16E5-9188-4BFC-9193-30DAE81E462E}">
      <dgm:prSet/>
      <dgm:spPr/>
      <dgm:t>
        <a:bodyPr anchor="ctr" anchorCtr="0"/>
        <a:lstStyle/>
        <a:p>
          <a:r>
            <a:rPr lang="en-GB" dirty="0" smtClean="0">
              <a:solidFill>
                <a:schemeClr val="accent3">
                  <a:lumMod val="10000"/>
                </a:schemeClr>
              </a:solidFill>
              <a:latin typeface="Garamond" panose="02020404030301010803" pitchFamily="18" charset="0"/>
            </a:rPr>
            <a:t>Adjusted assets equals total assets less low-risk collateralized assets generally associated with secured client financing transactions, federal funds sold and excess liquidity and cash and securities segregated for regulatory and other purposes.</a:t>
          </a:r>
        </a:p>
      </dgm:t>
    </dgm:pt>
    <dgm:pt modelId="{A8B52201-AEDB-4375-8883-F22676395F8D}" type="parTrans" cxnId="{5FCC25B7-628E-468E-A4A7-8EBCC088AA9C}">
      <dgm:prSet/>
      <dgm:spPr/>
      <dgm:t>
        <a:bodyPr/>
        <a:lstStyle/>
        <a:p>
          <a:endParaRPr lang="en-GB">
            <a:solidFill>
              <a:schemeClr val="accent3">
                <a:lumMod val="10000"/>
              </a:schemeClr>
            </a:solidFill>
            <a:latin typeface="Garamond" panose="02020404030301010803" pitchFamily="18" charset="0"/>
          </a:endParaRPr>
        </a:p>
      </dgm:t>
    </dgm:pt>
    <dgm:pt modelId="{50131F63-4B49-42A5-B437-34C001E65BF7}" type="sibTrans" cxnId="{5FCC25B7-628E-468E-A4A7-8EBCC088AA9C}">
      <dgm:prSet/>
      <dgm:spPr/>
      <dgm:t>
        <a:bodyPr/>
        <a:lstStyle/>
        <a:p>
          <a:endParaRPr lang="en-GB">
            <a:solidFill>
              <a:schemeClr val="accent3">
                <a:lumMod val="10000"/>
              </a:schemeClr>
            </a:solidFill>
            <a:latin typeface="Garamond" panose="02020404030301010803" pitchFamily="18" charset="0"/>
          </a:endParaRPr>
        </a:p>
      </dgm:t>
    </dgm:pt>
    <dgm:pt modelId="{BE9544C2-440E-4AEB-9C9F-B14C472C3037}">
      <dgm:prSet/>
      <dgm:spPr/>
      <dgm:t>
        <a:bodyPr anchor="ctr" anchorCtr="0"/>
        <a:lstStyle/>
        <a:p>
          <a:r>
            <a:rPr lang="en-GB" dirty="0" smtClean="0">
              <a:solidFill>
                <a:schemeClr val="accent3">
                  <a:lumMod val="10000"/>
                </a:schemeClr>
              </a:solidFill>
              <a:latin typeface="Garamond" panose="02020404030301010803" pitchFamily="18" charset="0"/>
            </a:rPr>
            <a:t>It equals adjusted assets divided by total shareholders’ equity. According to GS it is a more meaningful measure of capital adequacy than the leverage ratio.</a:t>
          </a:r>
        </a:p>
      </dgm:t>
    </dgm:pt>
    <dgm:pt modelId="{07B7E71B-D5A6-4980-8D83-6D1F4FECB518}" type="parTrans" cxnId="{3519D3CA-D826-455E-819B-C8EDF213EF45}">
      <dgm:prSet/>
      <dgm:spPr/>
      <dgm:t>
        <a:bodyPr/>
        <a:lstStyle/>
        <a:p>
          <a:endParaRPr lang="en-GB">
            <a:solidFill>
              <a:schemeClr val="accent3">
                <a:lumMod val="10000"/>
              </a:schemeClr>
            </a:solidFill>
            <a:latin typeface="Garamond" panose="02020404030301010803" pitchFamily="18" charset="0"/>
          </a:endParaRPr>
        </a:p>
      </dgm:t>
    </dgm:pt>
    <dgm:pt modelId="{5A5227EA-B9FC-4983-9C76-48B00CCACF20}" type="sibTrans" cxnId="{3519D3CA-D826-455E-819B-C8EDF213EF45}">
      <dgm:prSet/>
      <dgm:spPr/>
      <dgm:t>
        <a:bodyPr/>
        <a:lstStyle/>
        <a:p>
          <a:endParaRPr lang="en-GB">
            <a:solidFill>
              <a:schemeClr val="accent3">
                <a:lumMod val="10000"/>
              </a:schemeClr>
            </a:solidFill>
            <a:latin typeface="Garamond" panose="02020404030301010803" pitchFamily="18" charset="0"/>
          </a:endParaRPr>
        </a:p>
      </dgm:t>
    </dgm:pt>
    <dgm:pt modelId="{96D64768-3CE2-4A52-9C5D-21F01653D14C}">
      <dgm:prSet/>
      <dgm:spPr/>
      <dgm:t>
        <a:bodyPr/>
        <a:lstStyle/>
        <a:p>
          <a:r>
            <a:rPr lang="en-GB" dirty="0" smtClean="0">
              <a:solidFill>
                <a:schemeClr val="accent3">
                  <a:lumMod val="10000"/>
                </a:schemeClr>
              </a:solidFill>
              <a:latin typeface="Garamond" panose="02020404030301010803" pitchFamily="18" charset="0"/>
            </a:rPr>
            <a:t>Debt to equity ratio</a:t>
          </a:r>
          <a:endParaRPr lang="en-GB" dirty="0">
            <a:solidFill>
              <a:schemeClr val="accent3">
                <a:lumMod val="10000"/>
              </a:schemeClr>
            </a:solidFill>
            <a:latin typeface="Garamond" panose="02020404030301010803" pitchFamily="18" charset="0"/>
          </a:endParaRPr>
        </a:p>
      </dgm:t>
    </dgm:pt>
    <dgm:pt modelId="{79DC8893-322D-4DBA-938C-D8B4BCB1407C}" type="parTrans" cxnId="{9646B077-BC1F-414A-B31D-3E3FA20B7AD2}">
      <dgm:prSet/>
      <dgm:spPr/>
      <dgm:t>
        <a:bodyPr/>
        <a:lstStyle/>
        <a:p>
          <a:endParaRPr lang="en-GB">
            <a:solidFill>
              <a:schemeClr val="accent3">
                <a:lumMod val="10000"/>
              </a:schemeClr>
            </a:solidFill>
            <a:latin typeface="Garamond" panose="02020404030301010803" pitchFamily="18" charset="0"/>
          </a:endParaRPr>
        </a:p>
      </dgm:t>
    </dgm:pt>
    <dgm:pt modelId="{76C38530-FAEE-44BB-8F72-1011F00D980C}" type="sibTrans" cxnId="{9646B077-BC1F-414A-B31D-3E3FA20B7AD2}">
      <dgm:prSet/>
      <dgm:spPr/>
      <dgm:t>
        <a:bodyPr/>
        <a:lstStyle/>
        <a:p>
          <a:endParaRPr lang="en-GB">
            <a:solidFill>
              <a:schemeClr val="accent3">
                <a:lumMod val="10000"/>
              </a:schemeClr>
            </a:solidFill>
            <a:latin typeface="Garamond" panose="02020404030301010803" pitchFamily="18" charset="0"/>
          </a:endParaRPr>
        </a:p>
      </dgm:t>
    </dgm:pt>
    <dgm:pt modelId="{2741FEE6-F998-4170-B200-9DA79E280C40}">
      <dgm:prSet/>
      <dgm:spPr/>
      <dgm:t>
        <a:bodyPr/>
        <a:lstStyle/>
        <a:p>
          <a:r>
            <a:rPr lang="en-GB" dirty="0" smtClean="0">
              <a:solidFill>
                <a:schemeClr val="accent3">
                  <a:lumMod val="10000"/>
                </a:schemeClr>
              </a:solidFill>
              <a:latin typeface="Garamond" panose="02020404030301010803" pitchFamily="18" charset="0"/>
            </a:rPr>
            <a:t>Leverage ratio</a:t>
          </a:r>
        </a:p>
      </dgm:t>
    </dgm:pt>
    <dgm:pt modelId="{06A01142-D40D-4740-8D24-F045696D5C9C}" type="parTrans" cxnId="{4704AB46-7801-4862-9F01-0B9F4B90549A}">
      <dgm:prSet/>
      <dgm:spPr/>
      <dgm:t>
        <a:bodyPr/>
        <a:lstStyle/>
        <a:p>
          <a:endParaRPr lang="en-GB">
            <a:solidFill>
              <a:schemeClr val="accent3">
                <a:lumMod val="10000"/>
              </a:schemeClr>
            </a:solidFill>
            <a:latin typeface="Garamond" panose="02020404030301010803" pitchFamily="18" charset="0"/>
          </a:endParaRPr>
        </a:p>
      </dgm:t>
    </dgm:pt>
    <dgm:pt modelId="{28F17B7D-F14C-403C-9F00-1FE841BFDEAB}" type="sibTrans" cxnId="{4704AB46-7801-4862-9F01-0B9F4B90549A}">
      <dgm:prSet/>
      <dgm:spPr/>
      <dgm:t>
        <a:bodyPr/>
        <a:lstStyle/>
        <a:p>
          <a:endParaRPr lang="en-GB">
            <a:solidFill>
              <a:schemeClr val="accent3">
                <a:lumMod val="10000"/>
              </a:schemeClr>
            </a:solidFill>
            <a:latin typeface="Garamond" panose="02020404030301010803" pitchFamily="18" charset="0"/>
          </a:endParaRPr>
        </a:p>
      </dgm:t>
    </dgm:pt>
    <dgm:pt modelId="{4B3F7E29-444A-497D-BDA2-4420322D0FC4}">
      <dgm:prSet phldrT="[Text]"/>
      <dgm:spPr/>
      <dgm:t>
        <a:bodyPr/>
        <a:lstStyle/>
        <a:p>
          <a:r>
            <a:rPr lang="en-GB" dirty="0" smtClean="0">
              <a:solidFill>
                <a:schemeClr val="accent3">
                  <a:lumMod val="10000"/>
                </a:schemeClr>
              </a:solidFill>
              <a:latin typeface="Garamond" panose="02020404030301010803" pitchFamily="18" charset="0"/>
            </a:rPr>
            <a:t>Adjusted assets</a:t>
          </a:r>
          <a:endParaRPr lang="en-GB" dirty="0">
            <a:solidFill>
              <a:schemeClr val="accent3">
                <a:lumMod val="10000"/>
              </a:schemeClr>
            </a:solidFill>
            <a:latin typeface="Garamond" panose="02020404030301010803" pitchFamily="18" charset="0"/>
          </a:endParaRPr>
        </a:p>
      </dgm:t>
    </dgm:pt>
    <dgm:pt modelId="{22D50595-0290-46F3-B0EE-69D92E83B2F8}" type="sibTrans" cxnId="{1CB7ABC6-6BF4-4F1A-AE19-2FF461F2A605}">
      <dgm:prSet/>
      <dgm:spPr/>
      <dgm:t>
        <a:bodyPr/>
        <a:lstStyle/>
        <a:p>
          <a:endParaRPr lang="en-GB">
            <a:solidFill>
              <a:schemeClr val="accent3">
                <a:lumMod val="10000"/>
              </a:schemeClr>
            </a:solidFill>
            <a:latin typeface="Garamond" panose="02020404030301010803" pitchFamily="18" charset="0"/>
          </a:endParaRPr>
        </a:p>
      </dgm:t>
    </dgm:pt>
    <dgm:pt modelId="{00FA67E9-8051-42B2-BD3F-BCA61D47B5A8}" type="parTrans" cxnId="{1CB7ABC6-6BF4-4F1A-AE19-2FF461F2A605}">
      <dgm:prSet/>
      <dgm:spPr/>
      <dgm:t>
        <a:bodyPr/>
        <a:lstStyle/>
        <a:p>
          <a:endParaRPr lang="en-GB">
            <a:solidFill>
              <a:schemeClr val="accent3">
                <a:lumMod val="10000"/>
              </a:schemeClr>
            </a:solidFill>
            <a:latin typeface="Garamond" panose="02020404030301010803" pitchFamily="18" charset="0"/>
          </a:endParaRPr>
        </a:p>
      </dgm:t>
    </dgm:pt>
    <dgm:pt modelId="{186877D3-3829-469D-A806-C9CF617F3390}">
      <dgm:prSet/>
      <dgm:spPr/>
      <dgm:t>
        <a:bodyPr/>
        <a:lstStyle/>
        <a:p>
          <a:r>
            <a:rPr lang="en-GB" dirty="0" smtClean="0">
              <a:solidFill>
                <a:schemeClr val="accent3">
                  <a:lumMod val="10000"/>
                </a:schemeClr>
              </a:solidFill>
              <a:latin typeface="Garamond" panose="02020404030301010803" pitchFamily="18" charset="0"/>
            </a:rPr>
            <a:t>Adjusted leveraged ratio</a:t>
          </a:r>
        </a:p>
      </dgm:t>
    </dgm:pt>
    <dgm:pt modelId="{A9580AE2-873F-4C2D-ABEF-D88B53A41F43}" type="parTrans" cxnId="{CD72256D-7942-4393-BD35-35C841D9890D}">
      <dgm:prSet/>
      <dgm:spPr/>
      <dgm:t>
        <a:bodyPr/>
        <a:lstStyle/>
        <a:p>
          <a:endParaRPr lang="en-GB">
            <a:solidFill>
              <a:schemeClr val="accent3">
                <a:lumMod val="10000"/>
              </a:schemeClr>
            </a:solidFill>
            <a:latin typeface="Garamond" panose="02020404030301010803" pitchFamily="18" charset="0"/>
          </a:endParaRPr>
        </a:p>
      </dgm:t>
    </dgm:pt>
    <dgm:pt modelId="{BF9300AB-6AF2-46A5-96C5-04B4DD819B2B}" type="sibTrans" cxnId="{CD72256D-7942-4393-BD35-35C841D9890D}">
      <dgm:prSet/>
      <dgm:spPr/>
      <dgm:t>
        <a:bodyPr/>
        <a:lstStyle/>
        <a:p>
          <a:endParaRPr lang="en-GB">
            <a:solidFill>
              <a:schemeClr val="accent3">
                <a:lumMod val="10000"/>
              </a:schemeClr>
            </a:solidFill>
            <a:latin typeface="Garamond" panose="02020404030301010803" pitchFamily="18" charset="0"/>
          </a:endParaRPr>
        </a:p>
      </dgm:t>
    </dgm:pt>
    <dgm:pt modelId="{F3A7916B-321E-4DC2-8AA6-49D5B0869E16}">
      <dgm:prSet/>
      <dgm:spPr/>
      <dgm:t>
        <a:bodyPr anchor="ctr" anchorCtr="0"/>
        <a:lstStyle/>
        <a:p>
          <a:r>
            <a:rPr lang="en-GB" dirty="0" smtClean="0">
              <a:solidFill>
                <a:schemeClr val="accent3">
                  <a:lumMod val="10000"/>
                </a:schemeClr>
              </a:solidFill>
              <a:latin typeface="Garamond" panose="02020404030301010803" pitchFamily="18" charset="0"/>
            </a:rPr>
            <a:t>The leverage ratio equals total assets divided by total shareholders’ equity and measures the proportion of equity and debt the firm is using to finance assets.</a:t>
          </a:r>
        </a:p>
      </dgm:t>
    </dgm:pt>
    <dgm:pt modelId="{07DFB70A-410C-42DF-B207-624FA4CBC098}" type="parTrans" cxnId="{C93597D3-CC66-4EFA-8D97-4AB97543389E}">
      <dgm:prSet/>
      <dgm:spPr/>
      <dgm:t>
        <a:bodyPr/>
        <a:lstStyle/>
        <a:p>
          <a:endParaRPr lang="en-GB">
            <a:solidFill>
              <a:schemeClr val="accent3">
                <a:lumMod val="10000"/>
              </a:schemeClr>
            </a:solidFill>
            <a:latin typeface="Garamond" panose="02020404030301010803" pitchFamily="18" charset="0"/>
          </a:endParaRPr>
        </a:p>
      </dgm:t>
    </dgm:pt>
    <dgm:pt modelId="{78686A5C-8473-427B-982F-9B2BB7EFFFA4}" type="sibTrans" cxnId="{C93597D3-CC66-4EFA-8D97-4AB97543389E}">
      <dgm:prSet/>
      <dgm:spPr/>
      <dgm:t>
        <a:bodyPr/>
        <a:lstStyle/>
        <a:p>
          <a:endParaRPr lang="en-GB">
            <a:solidFill>
              <a:schemeClr val="accent3">
                <a:lumMod val="10000"/>
              </a:schemeClr>
            </a:solidFill>
            <a:latin typeface="Garamond" panose="02020404030301010803" pitchFamily="18" charset="0"/>
          </a:endParaRPr>
        </a:p>
      </dgm:t>
    </dgm:pt>
    <dgm:pt modelId="{FC9C8546-3056-4E9C-AF0B-6C2FA53859AE}">
      <dgm:prSet/>
      <dgm:spPr/>
      <dgm:t>
        <a:bodyPr anchor="ctr" anchorCtr="0"/>
        <a:lstStyle/>
        <a:p>
          <a:r>
            <a:rPr lang="en-GB" dirty="0" smtClean="0">
              <a:solidFill>
                <a:schemeClr val="accent3">
                  <a:lumMod val="10000"/>
                </a:schemeClr>
              </a:solidFill>
              <a:latin typeface="Garamond" panose="02020404030301010803" pitchFamily="18" charset="0"/>
            </a:rPr>
            <a:t>The debt to equity ratio equals unsecured long-term borrowings divided by total shareholders’ equity.</a:t>
          </a:r>
          <a:endParaRPr lang="en-GB" dirty="0">
            <a:solidFill>
              <a:schemeClr val="accent3">
                <a:lumMod val="10000"/>
              </a:schemeClr>
            </a:solidFill>
            <a:latin typeface="Garamond" panose="02020404030301010803" pitchFamily="18" charset="0"/>
          </a:endParaRPr>
        </a:p>
      </dgm:t>
    </dgm:pt>
    <dgm:pt modelId="{B575E082-A803-468E-8ECF-165C343D30B4}" type="parTrans" cxnId="{7A174EC3-1A24-4177-937B-D34AD432B437}">
      <dgm:prSet/>
      <dgm:spPr/>
      <dgm:t>
        <a:bodyPr/>
        <a:lstStyle/>
        <a:p>
          <a:endParaRPr lang="en-GB">
            <a:solidFill>
              <a:schemeClr val="accent3">
                <a:lumMod val="10000"/>
              </a:schemeClr>
            </a:solidFill>
            <a:latin typeface="Garamond" panose="02020404030301010803" pitchFamily="18" charset="0"/>
          </a:endParaRPr>
        </a:p>
      </dgm:t>
    </dgm:pt>
    <dgm:pt modelId="{BD6B9075-11B8-46EF-B89B-B6359318CD59}" type="sibTrans" cxnId="{7A174EC3-1A24-4177-937B-D34AD432B437}">
      <dgm:prSet/>
      <dgm:spPr/>
      <dgm:t>
        <a:bodyPr/>
        <a:lstStyle/>
        <a:p>
          <a:endParaRPr lang="en-GB">
            <a:solidFill>
              <a:schemeClr val="accent3">
                <a:lumMod val="10000"/>
              </a:schemeClr>
            </a:solidFill>
            <a:latin typeface="Garamond" panose="02020404030301010803" pitchFamily="18" charset="0"/>
          </a:endParaRPr>
        </a:p>
      </dgm:t>
    </dgm:pt>
    <dgm:pt modelId="{5FD6A0B2-7FC4-4FB7-B12E-001CB347367C}" type="pres">
      <dgm:prSet presAssocID="{F649FADE-41C0-4379-B96A-8CAB3C31D7C7}" presName="Name0" presStyleCnt="0">
        <dgm:presLayoutVars>
          <dgm:chMax/>
          <dgm:chPref val="3"/>
          <dgm:dir/>
          <dgm:animOne val="branch"/>
          <dgm:animLvl val="lvl"/>
        </dgm:presLayoutVars>
      </dgm:prSet>
      <dgm:spPr/>
      <dgm:t>
        <a:bodyPr/>
        <a:lstStyle/>
        <a:p>
          <a:endParaRPr lang="en-GB"/>
        </a:p>
      </dgm:t>
    </dgm:pt>
    <dgm:pt modelId="{26EEAE0A-7018-4C5D-97E0-4028088F3B27}" type="pres">
      <dgm:prSet presAssocID="{4B3F7E29-444A-497D-BDA2-4420322D0FC4}" presName="composite" presStyleCnt="0"/>
      <dgm:spPr/>
    </dgm:pt>
    <dgm:pt modelId="{1071716A-C4AE-4711-B489-6F53D842ABF2}" type="pres">
      <dgm:prSet presAssocID="{4B3F7E29-444A-497D-BDA2-4420322D0FC4}" presName="FirstChild" presStyleLbl="revTx" presStyleIdx="0" presStyleCnt="4" custLinFactNeighborX="140" custLinFactNeighborY="-88">
        <dgm:presLayoutVars>
          <dgm:chMax val="0"/>
          <dgm:chPref val="0"/>
          <dgm:bulletEnabled val="1"/>
        </dgm:presLayoutVars>
      </dgm:prSet>
      <dgm:spPr/>
      <dgm:t>
        <a:bodyPr/>
        <a:lstStyle/>
        <a:p>
          <a:endParaRPr lang="en-GB"/>
        </a:p>
      </dgm:t>
    </dgm:pt>
    <dgm:pt modelId="{651E7E56-1D1A-470C-9195-7ABAA3E9F162}" type="pres">
      <dgm:prSet presAssocID="{4B3F7E29-444A-497D-BDA2-4420322D0FC4}" presName="Parent" presStyleLbl="alignNode1" presStyleIdx="0" presStyleCnt="4">
        <dgm:presLayoutVars>
          <dgm:chMax val="3"/>
          <dgm:chPref val="3"/>
          <dgm:bulletEnabled val="1"/>
        </dgm:presLayoutVars>
      </dgm:prSet>
      <dgm:spPr/>
      <dgm:t>
        <a:bodyPr/>
        <a:lstStyle/>
        <a:p>
          <a:endParaRPr lang="en-GB"/>
        </a:p>
      </dgm:t>
    </dgm:pt>
    <dgm:pt modelId="{48F2D782-A17E-446B-A697-E8608466D78B}" type="pres">
      <dgm:prSet presAssocID="{4B3F7E29-444A-497D-BDA2-4420322D0FC4}" presName="Accent" presStyleLbl="parChTrans1D1" presStyleIdx="0" presStyleCnt="4"/>
      <dgm:spPr/>
    </dgm:pt>
    <dgm:pt modelId="{55A162CE-0643-48AD-BDED-9CE0CAB9ADAF}" type="pres">
      <dgm:prSet presAssocID="{22D50595-0290-46F3-B0EE-69D92E83B2F8}" presName="sibTrans" presStyleCnt="0"/>
      <dgm:spPr/>
    </dgm:pt>
    <dgm:pt modelId="{31671534-A141-4879-8733-C6B29EAF64C6}" type="pres">
      <dgm:prSet presAssocID="{2741FEE6-F998-4170-B200-9DA79E280C40}" presName="composite" presStyleCnt="0"/>
      <dgm:spPr/>
    </dgm:pt>
    <dgm:pt modelId="{AFD72A9B-2243-44D9-B8F5-740D22F74089}" type="pres">
      <dgm:prSet presAssocID="{2741FEE6-F998-4170-B200-9DA79E280C40}" presName="FirstChild" presStyleLbl="revTx" presStyleIdx="1" presStyleCnt="4">
        <dgm:presLayoutVars>
          <dgm:chMax val="0"/>
          <dgm:chPref val="0"/>
          <dgm:bulletEnabled val="1"/>
        </dgm:presLayoutVars>
      </dgm:prSet>
      <dgm:spPr/>
      <dgm:t>
        <a:bodyPr/>
        <a:lstStyle/>
        <a:p>
          <a:endParaRPr lang="en-GB"/>
        </a:p>
      </dgm:t>
    </dgm:pt>
    <dgm:pt modelId="{B4B8DF9F-BB17-4638-B006-103CDAFADF9A}" type="pres">
      <dgm:prSet presAssocID="{2741FEE6-F998-4170-B200-9DA79E280C40}" presName="Parent" presStyleLbl="alignNode1" presStyleIdx="1" presStyleCnt="4">
        <dgm:presLayoutVars>
          <dgm:chMax val="3"/>
          <dgm:chPref val="3"/>
          <dgm:bulletEnabled val="1"/>
        </dgm:presLayoutVars>
      </dgm:prSet>
      <dgm:spPr/>
      <dgm:t>
        <a:bodyPr/>
        <a:lstStyle/>
        <a:p>
          <a:endParaRPr lang="en-GB"/>
        </a:p>
      </dgm:t>
    </dgm:pt>
    <dgm:pt modelId="{1D800910-39E5-4C68-B519-3CC5816FD701}" type="pres">
      <dgm:prSet presAssocID="{2741FEE6-F998-4170-B200-9DA79E280C40}" presName="Accent" presStyleLbl="parChTrans1D1" presStyleIdx="1" presStyleCnt="4"/>
      <dgm:spPr/>
    </dgm:pt>
    <dgm:pt modelId="{2402DC58-8A8D-486D-93B2-291A20AA1345}" type="pres">
      <dgm:prSet presAssocID="{28F17B7D-F14C-403C-9F00-1FE841BFDEAB}" presName="sibTrans" presStyleCnt="0"/>
      <dgm:spPr/>
    </dgm:pt>
    <dgm:pt modelId="{92B286F3-173B-4999-9458-4A5503F6EB55}" type="pres">
      <dgm:prSet presAssocID="{186877D3-3829-469D-A806-C9CF617F3390}" presName="composite" presStyleCnt="0"/>
      <dgm:spPr/>
    </dgm:pt>
    <dgm:pt modelId="{6CE72B00-2BC9-4CBF-ACA3-28D8E07BCB36}" type="pres">
      <dgm:prSet presAssocID="{186877D3-3829-469D-A806-C9CF617F3390}" presName="FirstChild" presStyleLbl="revTx" presStyleIdx="2" presStyleCnt="4">
        <dgm:presLayoutVars>
          <dgm:chMax val="0"/>
          <dgm:chPref val="0"/>
          <dgm:bulletEnabled val="1"/>
        </dgm:presLayoutVars>
      </dgm:prSet>
      <dgm:spPr/>
      <dgm:t>
        <a:bodyPr/>
        <a:lstStyle/>
        <a:p>
          <a:endParaRPr lang="en-GB"/>
        </a:p>
      </dgm:t>
    </dgm:pt>
    <dgm:pt modelId="{C79A2832-D67D-4C52-A5DE-A4BE713A038C}" type="pres">
      <dgm:prSet presAssocID="{186877D3-3829-469D-A806-C9CF617F3390}" presName="Parent" presStyleLbl="alignNode1" presStyleIdx="2" presStyleCnt="4">
        <dgm:presLayoutVars>
          <dgm:chMax val="3"/>
          <dgm:chPref val="3"/>
          <dgm:bulletEnabled val="1"/>
        </dgm:presLayoutVars>
      </dgm:prSet>
      <dgm:spPr/>
      <dgm:t>
        <a:bodyPr/>
        <a:lstStyle/>
        <a:p>
          <a:endParaRPr lang="en-GB"/>
        </a:p>
      </dgm:t>
    </dgm:pt>
    <dgm:pt modelId="{B19FFFE8-1A68-4A9C-8CD9-09D5B200714F}" type="pres">
      <dgm:prSet presAssocID="{186877D3-3829-469D-A806-C9CF617F3390}" presName="Accent" presStyleLbl="parChTrans1D1" presStyleIdx="2" presStyleCnt="4"/>
      <dgm:spPr/>
    </dgm:pt>
    <dgm:pt modelId="{DEA4046A-2C02-4EB3-92D7-01232271922C}" type="pres">
      <dgm:prSet presAssocID="{BF9300AB-6AF2-46A5-96C5-04B4DD819B2B}" presName="sibTrans" presStyleCnt="0"/>
      <dgm:spPr/>
    </dgm:pt>
    <dgm:pt modelId="{269035AA-6F55-4197-9375-735717794A47}" type="pres">
      <dgm:prSet presAssocID="{96D64768-3CE2-4A52-9C5D-21F01653D14C}" presName="composite" presStyleCnt="0"/>
      <dgm:spPr/>
    </dgm:pt>
    <dgm:pt modelId="{317353B1-EFAF-4D62-B1EB-40C91C617E29}" type="pres">
      <dgm:prSet presAssocID="{96D64768-3CE2-4A52-9C5D-21F01653D14C}" presName="FirstChild" presStyleLbl="revTx" presStyleIdx="3" presStyleCnt="4">
        <dgm:presLayoutVars>
          <dgm:chMax val="0"/>
          <dgm:chPref val="0"/>
          <dgm:bulletEnabled val="1"/>
        </dgm:presLayoutVars>
      </dgm:prSet>
      <dgm:spPr/>
      <dgm:t>
        <a:bodyPr/>
        <a:lstStyle/>
        <a:p>
          <a:endParaRPr lang="en-GB"/>
        </a:p>
      </dgm:t>
    </dgm:pt>
    <dgm:pt modelId="{42890B5A-D3AA-468B-A6B4-2D0FDE3DE325}" type="pres">
      <dgm:prSet presAssocID="{96D64768-3CE2-4A52-9C5D-21F01653D14C}" presName="Parent" presStyleLbl="alignNode1" presStyleIdx="3" presStyleCnt="4">
        <dgm:presLayoutVars>
          <dgm:chMax val="3"/>
          <dgm:chPref val="3"/>
          <dgm:bulletEnabled val="1"/>
        </dgm:presLayoutVars>
      </dgm:prSet>
      <dgm:spPr/>
      <dgm:t>
        <a:bodyPr/>
        <a:lstStyle/>
        <a:p>
          <a:endParaRPr lang="en-GB"/>
        </a:p>
      </dgm:t>
    </dgm:pt>
    <dgm:pt modelId="{7BB90273-4C5E-459B-A089-548AF9439EBA}" type="pres">
      <dgm:prSet presAssocID="{96D64768-3CE2-4A52-9C5D-21F01653D14C}" presName="Accent" presStyleLbl="parChTrans1D1" presStyleIdx="3" presStyleCnt="4"/>
      <dgm:spPr/>
    </dgm:pt>
  </dgm:ptLst>
  <dgm:cxnLst>
    <dgm:cxn modelId="{5ED52DCF-D0C7-4699-8161-106B9F770B21}" type="presOf" srcId="{2741FEE6-F998-4170-B200-9DA79E280C40}" destId="{B4B8DF9F-BB17-4638-B006-103CDAFADF9A}" srcOrd="0" destOrd="0" presId="urn:microsoft.com/office/officeart/2011/layout/TabList"/>
    <dgm:cxn modelId="{9646B077-BC1F-414A-B31D-3E3FA20B7AD2}" srcId="{F649FADE-41C0-4379-B96A-8CAB3C31D7C7}" destId="{96D64768-3CE2-4A52-9C5D-21F01653D14C}" srcOrd="3" destOrd="0" parTransId="{79DC8893-322D-4DBA-938C-D8B4BCB1407C}" sibTransId="{76C38530-FAEE-44BB-8F72-1011F00D980C}"/>
    <dgm:cxn modelId="{BAE9E92A-EBAD-4F61-B21D-B5C484A252F8}" type="presOf" srcId="{186877D3-3829-469D-A806-C9CF617F3390}" destId="{C79A2832-D67D-4C52-A5DE-A4BE713A038C}" srcOrd="0" destOrd="0" presId="urn:microsoft.com/office/officeart/2011/layout/TabList"/>
    <dgm:cxn modelId="{CD72256D-7942-4393-BD35-35C841D9890D}" srcId="{F649FADE-41C0-4379-B96A-8CAB3C31D7C7}" destId="{186877D3-3829-469D-A806-C9CF617F3390}" srcOrd="2" destOrd="0" parTransId="{A9580AE2-873F-4C2D-ABEF-D88B53A41F43}" sibTransId="{BF9300AB-6AF2-46A5-96C5-04B4DD819B2B}"/>
    <dgm:cxn modelId="{7A174EC3-1A24-4177-937B-D34AD432B437}" srcId="{96D64768-3CE2-4A52-9C5D-21F01653D14C}" destId="{FC9C8546-3056-4E9C-AF0B-6C2FA53859AE}" srcOrd="0" destOrd="0" parTransId="{B575E082-A803-468E-8ECF-165C343D30B4}" sibTransId="{BD6B9075-11B8-46EF-B89B-B6359318CD59}"/>
    <dgm:cxn modelId="{3519D3CA-D826-455E-819B-C8EDF213EF45}" srcId="{186877D3-3829-469D-A806-C9CF617F3390}" destId="{BE9544C2-440E-4AEB-9C9F-B14C472C3037}" srcOrd="0" destOrd="0" parTransId="{07B7E71B-D5A6-4980-8D83-6D1F4FECB518}" sibTransId="{5A5227EA-B9FC-4983-9C76-48B00CCACF20}"/>
    <dgm:cxn modelId="{C93597D3-CC66-4EFA-8D97-4AB97543389E}" srcId="{2741FEE6-F998-4170-B200-9DA79E280C40}" destId="{F3A7916B-321E-4DC2-8AA6-49D5B0869E16}" srcOrd="0" destOrd="0" parTransId="{07DFB70A-410C-42DF-B207-624FA4CBC098}" sibTransId="{78686A5C-8473-427B-982F-9B2BB7EFFFA4}"/>
    <dgm:cxn modelId="{1CB7ABC6-6BF4-4F1A-AE19-2FF461F2A605}" srcId="{F649FADE-41C0-4379-B96A-8CAB3C31D7C7}" destId="{4B3F7E29-444A-497D-BDA2-4420322D0FC4}" srcOrd="0" destOrd="0" parTransId="{00FA67E9-8051-42B2-BD3F-BCA61D47B5A8}" sibTransId="{22D50595-0290-46F3-B0EE-69D92E83B2F8}"/>
    <dgm:cxn modelId="{1E2FD951-88B7-440D-A0FD-FEDD8523FEE2}" type="presOf" srcId="{4B3F7E29-444A-497D-BDA2-4420322D0FC4}" destId="{651E7E56-1D1A-470C-9195-7ABAA3E9F162}" srcOrd="0" destOrd="0" presId="urn:microsoft.com/office/officeart/2011/layout/TabList"/>
    <dgm:cxn modelId="{5FCC25B7-628E-468E-A4A7-8EBCC088AA9C}" srcId="{4B3F7E29-444A-497D-BDA2-4420322D0FC4}" destId="{995D16E5-9188-4BFC-9193-30DAE81E462E}" srcOrd="0" destOrd="0" parTransId="{A8B52201-AEDB-4375-8883-F22676395F8D}" sibTransId="{50131F63-4B49-42A5-B437-34C001E65BF7}"/>
    <dgm:cxn modelId="{B560D367-ABD5-4352-A97C-0F23D94552C5}" type="presOf" srcId="{995D16E5-9188-4BFC-9193-30DAE81E462E}" destId="{1071716A-C4AE-4711-B489-6F53D842ABF2}" srcOrd="0" destOrd="0" presId="urn:microsoft.com/office/officeart/2011/layout/TabList"/>
    <dgm:cxn modelId="{4704AB46-7801-4862-9F01-0B9F4B90549A}" srcId="{F649FADE-41C0-4379-B96A-8CAB3C31D7C7}" destId="{2741FEE6-F998-4170-B200-9DA79E280C40}" srcOrd="1" destOrd="0" parTransId="{06A01142-D40D-4740-8D24-F045696D5C9C}" sibTransId="{28F17B7D-F14C-403C-9F00-1FE841BFDEAB}"/>
    <dgm:cxn modelId="{896E48C0-48BE-41D2-A86C-73473C3F3D02}" type="presOf" srcId="{F649FADE-41C0-4379-B96A-8CAB3C31D7C7}" destId="{5FD6A0B2-7FC4-4FB7-B12E-001CB347367C}" srcOrd="0" destOrd="0" presId="urn:microsoft.com/office/officeart/2011/layout/TabList"/>
    <dgm:cxn modelId="{3838ECDA-0BFF-43BA-B0BA-16C6C863B96E}" type="presOf" srcId="{FC9C8546-3056-4E9C-AF0B-6C2FA53859AE}" destId="{317353B1-EFAF-4D62-B1EB-40C91C617E29}" srcOrd="0" destOrd="0" presId="urn:microsoft.com/office/officeart/2011/layout/TabList"/>
    <dgm:cxn modelId="{BB983503-9C4A-4AE2-9FAB-DEEE627F72AE}" type="presOf" srcId="{F3A7916B-321E-4DC2-8AA6-49D5B0869E16}" destId="{AFD72A9B-2243-44D9-B8F5-740D22F74089}" srcOrd="0" destOrd="0" presId="urn:microsoft.com/office/officeart/2011/layout/TabList"/>
    <dgm:cxn modelId="{8D804E52-1213-4C4C-9406-56DACBB5AA40}" type="presOf" srcId="{BE9544C2-440E-4AEB-9C9F-B14C472C3037}" destId="{6CE72B00-2BC9-4CBF-ACA3-28D8E07BCB36}" srcOrd="0" destOrd="0" presId="urn:microsoft.com/office/officeart/2011/layout/TabList"/>
    <dgm:cxn modelId="{2E0EF1EA-1895-4659-A513-1EBB66EC9AD3}" type="presOf" srcId="{96D64768-3CE2-4A52-9C5D-21F01653D14C}" destId="{42890B5A-D3AA-468B-A6B4-2D0FDE3DE325}" srcOrd="0" destOrd="0" presId="urn:microsoft.com/office/officeart/2011/layout/TabList"/>
    <dgm:cxn modelId="{052676AF-94DA-4DF3-BF5C-1C0B08D870DF}" type="presParOf" srcId="{5FD6A0B2-7FC4-4FB7-B12E-001CB347367C}" destId="{26EEAE0A-7018-4C5D-97E0-4028088F3B27}" srcOrd="0" destOrd="0" presId="urn:microsoft.com/office/officeart/2011/layout/TabList"/>
    <dgm:cxn modelId="{DFD410D2-D2D5-4540-80F6-B77137C65F2D}" type="presParOf" srcId="{26EEAE0A-7018-4C5D-97E0-4028088F3B27}" destId="{1071716A-C4AE-4711-B489-6F53D842ABF2}" srcOrd="0" destOrd="0" presId="urn:microsoft.com/office/officeart/2011/layout/TabList"/>
    <dgm:cxn modelId="{416B69A1-5C12-47B0-A388-67A6DC80C85B}" type="presParOf" srcId="{26EEAE0A-7018-4C5D-97E0-4028088F3B27}" destId="{651E7E56-1D1A-470C-9195-7ABAA3E9F162}" srcOrd="1" destOrd="0" presId="urn:microsoft.com/office/officeart/2011/layout/TabList"/>
    <dgm:cxn modelId="{3394675B-15CA-4B6D-B56E-9ACD23324C5F}" type="presParOf" srcId="{26EEAE0A-7018-4C5D-97E0-4028088F3B27}" destId="{48F2D782-A17E-446B-A697-E8608466D78B}" srcOrd="2" destOrd="0" presId="urn:microsoft.com/office/officeart/2011/layout/TabList"/>
    <dgm:cxn modelId="{5FB2E6E2-E8B4-41E0-9F70-2AF0A685924B}" type="presParOf" srcId="{5FD6A0B2-7FC4-4FB7-B12E-001CB347367C}" destId="{55A162CE-0643-48AD-BDED-9CE0CAB9ADAF}" srcOrd="1" destOrd="0" presId="urn:microsoft.com/office/officeart/2011/layout/TabList"/>
    <dgm:cxn modelId="{49F88C02-B16A-4D1E-9E27-8950FD8B5447}" type="presParOf" srcId="{5FD6A0B2-7FC4-4FB7-B12E-001CB347367C}" destId="{31671534-A141-4879-8733-C6B29EAF64C6}" srcOrd="2" destOrd="0" presId="urn:microsoft.com/office/officeart/2011/layout/TabList"/>
    <dgm:cxn modelId="{AC0461FA-483F-4640-8BEC-3EEE6AC38BD0}" type="presParOf" srcId="{31671534-A141-4879-8733-C6B29EAF64C6}" destId="{AFD72A9B-2243-44D9-B8F5-740D22F74089}" srcOrd="0" destOrd="0" presId="urn:microsoft.com/office/officeart/2011/layout/TabList"/>
    <dgm:cxn modelId="{3C5FE507-C47E-4E9E-920E-6A2E84DF3F80}" type="presParOf" srcId="{31671534-A141-4879-8733-C6B29EAF64C6}" destId="{B4B8DF9F-BB17-4638-B006-103CDAFADF9A}" srcOrd="1" destOrd="0" presId="urn:microsoft.com/office/officeart/2011/layout/TabList"/>
    <dgm:cxn modelId="{72AB0DFC-0B1A-45B6-9BB5-0C9DD1BBFA14}" type="presParOf" srcId="{31671534-A141-4879-8733-C6B29EAF64C6}" destId="{1D800910-39E5-4C68-B519-3CC5816FD701}" srcOrd="2" destOrd="0" presId="urn:microsoft.com/office/officeart/2011/layout/TabList"/>
    <dgm:cxn modelId="{17434C2D-CC62-487D-BBE7-4736776C267D}" type="presParOf" srcId="{5FD6A0B2-7FC4-4FB7-B12E-001CB347367C}" destId="{2402DC58-8A8D-486D-93B2-291A20AA1345}" srcOrd="3" destOrd="0" presId="urn:microsoft.com/office/officeart/2011/layout/TabList"/>
    <dgm:cxn modelId="{D853263B-4CB5-4ACF-8E39-1EC9C49FB8BF}" type="presParOf" srcId="{5FD6A0B2-7FC4-4FB7-B12E-001CB347367C}" destId="{92B286F3-173B-4999-9458-4A5503F6EB55}" srcOrd="4" destOrd="0" presId="urn:microsoft.com/office/officeart/2011/layout/TabList"/>
    <dgm:cxn modelId="{42A4D375-8D31-449B-95C5-2CE097D814C5}" type="presParOf" srcId="{92B286F3-173B-4999-9458-4A5503F6EB55}" destId="{6CE72B00-2BC9-4CBF-ACA3-28D8E07BCB36}" srcOrd="0" destOrd="0" presId="urn:microsoft.com/office/officeart/2011/layout/TabList"/>
    <dgm:cxn modelId="{4DEDD1FB-1801-411D-AE73-DDAA3615236F}" type="presParOf" srcId="{92B286F3-173B-4999-9458-4A5503F6EB55}" destId="{C79A2832-D67D-4C52-A5DE-A4BE713A038C}" srcOrd="1" destOrd="0" presId="urn:microsoft.com/office/officeart/2011/layout/TabList"/>
    <dgm:cxn modelId="{F8281F52-265E-4BAA-9655-13DE4AF90AA6}" type="presParOf" srcId="{92B286F3-173B-4999-9458-4A5503F6EB55}" destId="{B19FFFE8-1A68-4A9C-8CD9-09D5B200714F}" srcOrd="2" destOrd="0" presId="urn:microsoft.com/office/officeart/2011/layout/TabList"/>
    <dgm:cxn modelId="{852F0B2B-740C-4238-BD69-50F25C5C8145}" type="presParOf" srcId="{5FD6A0B2-7FC4-4FB7-B12E-001CB347367C}" destId="{DEA4046A-2C02-4EB3-92D7-01232271922C}" srcOrd="5" destOrd="0" presId="urn:microsoft.com/office/officeart/2011/layout/TabList"/>
    <dgm:cxn modelId="{329ADB66-66ED-4E97-98C3-5EE33BF139F8}" type="presParOf" srcId="{5FD6A0B2-7FC4-4FB7-B12E-001CB347367C}" destId="{269035AA-6F55-4197-9375-735717794A47}" srcOrd="6" destOrd="0" presId="urn:microsoft.com/office/officeart/2011/layout/TabList"/>
    <dgm:cxn modelId="{B1198475-3C0F-433A-BAA0-7CE89F91039B}" type="presParOf" srcId="{269035AA-6F55-4197-9375-735717794A47}" destId="{317353B1-EFAF-4D62-B1EB-40C91C617E29}" srcOrd="0" destOrd="0" presId="urn:microsoft.com/office/officeart/2011/layout/TabList"/>
    <dgm:cxn modelId="{866400D8-CF92-4C1D-9B04-1FB33D10FD73}" type="presParOf" srcId="{269035AA-6F55-4197-9375-735717794A47}" destId="{42890B5A-D3AA-468B-A6B4-2D0FDE3DE325}" srcOrd="1" destOrd="0" presId="urn:microsoft.com/office/officeart/2011/layout/TabList"/>
    <dgm:cxn modelId="{63067115-4B13-4B18-BDDE-D567FB2278D3}" type="presParOf" srcId="{269035AA-6F55-4197-9375-735717794A47}" destId="{7BB90273-4C5E-459B-A089-548AF9439EBA}"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27F46F-4F86-410E-9C0C-48A207398750}" type="doc">
      <dgm:prSet loTypeId="urn:microsoft.com/office/officeart/2005/8/layout/hList9" loCatId="list" qsTypeId="urn:microsoft.com/office/officeart/2005/8/quickstyle/simple1" qsCatId="simple" csTypeId="urn:microsoft.com/office/officeart/2005/8/colors/accent3_3" csCatId="accent3" phldr="1"/>
      <dgm:spPr/>
      <dgm:t>
        <a:bodyPr/>
        <a:lstStyle/>
        <a:p>
          <a:endParaRPr lang="en-GB"/>
        </a:p>
      </dgm:t>
    </dgm:pt>
    <dgm:pt modelId="{65BF2364-13F3-403D-A7B9-A5E23CE42988}">
      <dgm:prSet phldrT="[Text]" custT="1"/>
      <dgm:spPr/>
      <dgm:t>
        <a:bodyPr/>
        <a:lstStyle/>
        <a:p>
          <a:r>
            <a:rPr lang="en-GB" sz="2400" dirty="0" smtClean="0">
              <a:solidFill>
                <a:schemeClr val="accent3">
                  <a:lumMod val="10000"/>
                </a:schemeClr>
              </a:solidFill>
              <a:latin typeface="Garamond" panose="02020404030301010803" pitchFamily="18" charset="0"/>
            </a:rPr>
            <a:t>RWAs for credit risk reflect amounts for on-balance sheet and off–balance sheet exposures. Credit risk requirements for on-balance sheet assets, such as receivables and cash, are generally based on the balance sheet value. Credit risk requirements for securities financing transactions are determined based upon the positive net exposure for each trade, and include the effect of counterparty netting and collateral, as applicable.</a:t>
          </a:r>
          <a:endParaRPr lang="en-GB" sz="2400" dirty="0">
            <a:solidFill>
              <a:schemeClr val="accent3">
                <a:lumMod val="10000"/>
              </a:schemeClr>
            </a:solidFill>
            <a:latin typeface="Garamond" panose="02020404030301010803" pitchFamily="18" charset="0"/>
          </a:endParaRPr>
        </a:p>
      </dgm:t>
    </dgm:pt>
    <dgm:pt modelId="{D3C041CA-E9FA-414F-84C8-4953CE68A710}" type="parTrans" cxnId="{2E16ADE8-C400-402F-A4C5-A20D6F08972B}">
      <dgm:prSet/>
      <dgm:spPr/>
      <dgm:t>
        <a:bodyPr/>
        <a:lstStyle/>
        <a:p>
          <a:endParaRPr lang="en-GB" sz="2800">
            <a:solidFill>
              <a:schemeClr val="accent3">
                <a:lumMod val="10000"/>
              </a:schemeClr>
            </a:solidFill>
            <a:latin typeface="Garamond" panose="02020404030301010803" pitchFamily="18" charset="0"/>
          </a:endParaRPr>
        </a:p>
      </dgm:t>
    </dgm:pt>
    <dgm:pt modelId="{4034FC37-07F1-4173-B389-EF1E71EC6196}" type="sibTrans" cxnId="{2E16ADE8-C400-402F-A4C5-A20D6F08972B}">
      <dgm:prSet/>
      <dgm:spPr/>
      <dgm:t>
        <a:bodyPr/>
        <a:lstStyle/>
        <a:p>
          <a:endParaRPr lang="en-GB" sz="2800">
            <a:solidFill>
              <a:schemeClr val="accent3">
                <a:lumMod val="10000"/>
              </a:schemeClr>
            </a:solidFill>
            <a:latin typeface="Garamond" panose="02020404030301010803" pitchFamily="18" charset="0"/>
          </a:endParaRPr>
        </a:p>
      </dgm:t>
    </dgm:pt>
    <dgm:pt modelId="{AC493BF5-06F2-4A93-BB1F-F886AF3B819D}">
      <dgm:prSet phldrT="[Text]" custT="1"/>
      <dgm:spPr/>
      <dgm:t>
        <a:bodyPr/>
        <a:lstStyle/>
        <a:p>
          <a:r>
            <a:rPr lang="en-GB" sz="2800" dirty="0" smtClean="0">
              <a:solidFill>
                <a:schemeClr val="accent3">
                  <a:lumMod val="10000"/>
                </a:schemeClr>
              </a:solidFill>
              <a:latin typeface="Garamond" panose="02020404030301010803" pitchFamily="18" charset="0"/>
            </a:rPr>
            <a:t>Market risk</a:t>
          </a:r>
          <a:endParaRPr lang="en-GB" sz="2800" dirty="0">
            <a:solidFill>
              <a:schemeClr val="accent3">
                <a:lumMod val="10000"/>
              </a:schemeClr>
            </a:solidFill>
            <a:latin typeface="Garamond" panose="02020404030301010803" pitchFamily="18" charset="0"/>
          </a:endParaRPr>
        </a:p>
      </dgm:t>
    </dgm:pt>
    <dgm:pt modelId="{F13E40A5-357D-470D-875A-422FFF47ACEC}" type="parTrans" cxnId="{BD6E5F0B-EC64-46E9-A47A-5BDC00CF7BCD}">
      <dgm:prSet/>
      <dgm:spPr/>
      <dgm:t>
        <a:bodyPr/>
        <a:lstStyle/>
        <a:p>
          <a:endParaRPr lang="en-GB" sz="2800">
            <a:solidFill>
              <a:schemeClr val="accent3">
                <a:lumMod val="10000"/>
              </a:schemeClr>
            </a:solidFill>
            <a:latin typeface="Garamond" panose="02020404030301010803" pitchFamily="18" charset="0"/>
          </a:endParaRPr>
        </a:p>
      </dgm:t>
    </dgm:pt>
    <dgm:pt modelId="{00041F07-AD8E-4A2C-92DA-72DE7C65F740}" type="sibTrans" cxnId="{BD6E5F0B-EC64-46E9-A47A-5BDC00CF7BCD}">
      <dgm:prSet/>
      <dgm:spPr/>
      <dgm:t>
        <a:bodyPr/>
        <a:lstStyle/>
        <a:p>
          <a:endParaRPr lang="en-GB" sz="2800">
            <a:solidFill>
              <a:schemeClr val="accent3">
                <a:lumMod val="10000"/>
              </a:schemeClr>
            </a:solidFill>
            <a:latin typeface="Garamond" panose="02020404030301010803" pitchFamily="18" charset="0"/>
          </a:endParaRPr>
        </a:p>
      </dgm:t>
    </dgm:pt>
    <dgm:pt modelId="{ED271166-FD13-4381-9CA1-0F09C26B76E8}">
      <dgm:prSet phldrT="[Text]" custT="1"/>
      <dgm:spPr/>
      <dgm:t>
        <a:bodyPr/>
        <a:lstStyle/>
        <a:p>
          <a:r>
            <a:rPr lang="en-GB" sz="2400" b="0" i="0" u="none" strike="noStrike" baseline="0" dirty="0" smtClean="0">
              <a:solidFill>
                <a:schemeClr val="accent3">
                  <a:lumMod val="10000"/>
                </a:schemeClr>
              </a:solidFill>
              <a:latin typeface="Garamond" panose="02020404030301010803" pitchFamily="18" charset="0"/>
              <a:ea typeface="+mn-ea"/>
              <a:cs typeface="+mn-cs"/>
            </a:rPr>
            <a:t>RWAs for market risk are comprised of modelled and non-modelled risk requirements. Modelled risk requirements are determined by reference to the firm’s Value-at-Risk (VaR) model. For certain portfolios of debt and equity positions, the modelled RWAs also reflect requirements for specific risk, which is the risk of loss on a position that could result from changes in risk factors unique to that position.</a:t>
          </a:r>
          <a:endParaRPr lang="en-GB" sz="2400" dirty="0">
            <a:solidFill>
              <a:schemeClr val="accent3">
                <a:lumMod val="10000"/>
              </a:schemeClr>
            </a:solidFill>
            <a:latin typeface="Garamond" panose="02020404030301010803" pitchFamily="18" charset="0"/>
          </a:endParaRPr>
        </a:p>
      </dgm:t>
    </dgm:pt>
    <dgm:pt modelId="{8D3BA695-6283-4596-A4B4-ECA0FB8E3B81}" type="parTrans" cxnId="{D39F910B-F1C2-4636-87B4-832DD3A26FFC}">
      <dgm:prSet/>
      <dgm:spPr/>
      <dgm:t>
        <a:bodyPr/>
        <a:lstStyle/>
        <a:p>
          <a:endParaRPr lang="en-GB" sz="2800">
            <a:solidFill>
              <a:schemeClr val="accent3">
                <a:lumMod val="10000"/>
              </a:schemeClr>
            </a:solidFill>
            <a:latin typeface="Garamond" panose="02020404030301010803" pitchFamily="18" charset="0"/>
          </a:endParaRPr>
        </a:p>
      </dgm:t>
    </dgm:pt>
    <dgm:pt modelId="{14B937D5-C9EE-489F-9E46-E6A51CDB90B4}" type="sibTrans" cxnId="{D39F910B-F1C2-4636-87B4-832DD3A26FFC}">
      <dgm:prSet/>
      <dgm:spPr/>
      <dgm:t>
        <a:bodyPr/>
        <a:lstStyle/>
        <a:p>
          <a:endParaRPr lang="en-GB" sz="2800">
            <a:solidFill>
              <a:schemeClr val="accent3">
                <a:lumMod val="10000"/>
              </a:schemeClr>
            </a:solidFill>
            <a:latin typeface="Garamond" panose="02020404030301010803" pitchFamily="18" charset="0"/>
          </a:endParaRPr>
        </a:p>
      </dgm:t>
    </dgm:pt>
    <dgm:pt modelId="{CCD5F43C-8FE5-497D-A830-3FBF3218CCB8}">
      <dgm:prSet phldrT="[Text]" custT="1"/>
      <dgm:spPr/>
      <dgm:t>
        <a:bodyPr/>
        <a:lstStyle/>
        <a:p>
          <a:r>
            <a:rPr lang="en-GB" sz="2800" dirty="0" smtClean="0">
              <a:solidFill>
                <a:schemeClr val="accent3">
                  <a:lumMod val="10000"/>
                </a:schemeClr>
              </a:solidFill>
              <a:latin typeface="Garamond" panose="02020404030301010803" pitchFamily="18" charset="0"/>
            </a:rPr>
            <a:t>Credit risk</a:t>
          </a:r>
          <a:endParaRPr lang="en-GB" sz="2800" dirty="0">
            <a:solidFill>
              <a:schemeClr val="accent3">
                <a:lumMod val="10000"/>
              </a:schemeClr>
            </a:solidFill>
            <a:latin typeface="Garamond" panose="02020404030301010803" pitchFamily="18" charset="0"/>
          </a:endParaRPr>
        </a:p>
      </dgm:t>
    </dgm:pt>
    <dgm:pt modelId="{89E1B0AC-CF1F-4FEE-928F-EC8EFF2E3BD0}" type="parTrans" cxnId="{38BE002C-275C-4856-8B07-46B31F606B11}">
      <dgm:prSet/>
      <dgm:spPr/>
      <dgm:t>
        <a:bodyPr/>
        <a:lstStyle/>
        <a:p>
          <a:endParaRPr lang="en-GB" sz="2800">
            <a:solidFill>
              <a:schemeClr val="accent3">
                <a:lumMod val="10000"/>
              </a:schemeClr>
            </a:solidFill>
            <a:latin typeface="Garamond" panose="02020404030301010803" pitchFamily="18" charset="0"/>
          </a:endParaRPr>
        </a:p>
      </dgm:t>
    </dgm:pt>
    <dgm:pt modelId="{88AA8613-6CD3-42E3-BB53-970B7F74296B}" type="sibTrans" cxnId="{38BE002C-275C-4856-8B07-46B31F606B11}">
      <dgm:prSet/>
      <dgm:spPr/>
      <dgm:t>
        <a:bodyPr/>
        <a:lstStyle/>
        <a:p>
          <a:endParaRPr lang="en-GB" sz="2800">
            <a:solidFill>
              <a:schemeClr val="accent3">
                <a:lumMod val="10000"/>
              </a:schemeClr>
            </a:solidFill>
            <a:latin typeface="Garamond" panose="02020404030301010803" pitchFamily="18" charset="0"/>
          </a:endParaRPr>
        </a:p>
      </dgm:t>
    </dgm:pt>
    <dgm:pt modelId="{EA6D07D9-337F-4833-A724-ADB567FCD400}" type="pres">
      <dgm:prSet presAssocID="{8F27F46F-4F86-410E-9C0C-48A207398750}" presName="list" presStyleCnt="0">
        <dgm:presLayoutVars>
          <dgm:dir/>
          <dgm:animLvl val="lvl"/>
        </dgm:presLayoutVars>
      </dgm:prSet>
      <dgm:spPr/>
      <dgm:t>
        <a:bodyPr/>
        <a:lstStyle/>
        <a:p>
          <a:endParaRPr lang="en-GB"/>
        </a:p>
      </dgm:t>
    </dgm:pt>
    <dgm:pt modelId="{B0924466-3E19-4A3C-80C4-1F9C5E172FBE}" type="pres">
      <dgm:prSet presAssocID="{CCD5F43C-8FE5-497D-A830-3FBF3218CCB8}" presName="posSpace" presStyleCnt="0"/>
      <dgm:spPr/>
    </dgm:pt>
    <dgm:pt modelId="{49D38D2F-A106-4507-969E-4AB6D02A11B9}" type="pres">
      <dgm:prSet presAssocID="{CCD5F43C-8FE5-497D-A830-3FBF3218CCB8}" presName="vertFlow" presStyleCnt="0"/>
      <dgm:spPr/>
    </dgm:pt>
    <dgm:pt modelId="{2A61CBB2-1CE8-48AD-9126-42F76FC6C4DE}" type="pres">
      <dgm:prSet presAssocID="{CCD5F43C-8FE5-497D-A830-3FBF3218CCB8}" presName="topSpace" presStyleCnt="0"/>
      <dgm:spPr/>
    </dgm:pt>
    <dgm:pt modelId="{974DE97B-1DC2-44C0-8EE0-AFBAB613A013}" type="pres">
      <dgm:prSet presAssocID="{CCD5F43C-8FE5-497D-A830-3FBF3218CCB8}" presName="firstComp" presStyleCnt="0"/>
      <dgm:spPr/>
    </dgm:pt>
    <dgm:pt modelId="{B6287307-6061-42E8-91B0-9B695410F0E5}" type="pres">
      <dgm:prSet presAssocID="{CCD5F43C-8FE5-497D-A830-3FBF3218CCB8}" presName="firstChild" presStyleLbl="bgAccFollowNode1" presStyleIdx="0" presStyleCnt="2" custScaleX="125991" custScaleY="166248"/>
      <dgm:spPr/>
      <dgm:t>
        <a:bodyPr/>
        <a:lstStyle/>
        <a:p>
          <a:endParaRPr lang="en-GB"/>
        </a:p>
      </dgm:t>
    </dgm:pt>
    <dgm:pt modelId="{2536D3B7-C50C-40F5-A1BD-BC3C91E54CB6}" type="pres">
      <dgm:prSet presAssocID="{CCD5F43C-8FE5-497D-A830-3FBF3218CCB8}" presName="firstChildTx" presStyleLbl="bgAccFollowNode1" presStyleIdx="0" presStyleCnt="2">
        <dgm:presLayoutVars>
          <dgm:bulletEnabled val="1"/>
        </dgm:presLayoutVars>
      </dgm:prSet>
      <dgm:spPr/>
      <dgm:t>
        <a:bodyPr/>
        <a:lstStyle/>
        <a:p>
          <a:endParaRPr lang="en-GB"/>
        </a:p>
      </dgm:t>
    </dgm:pt>
    <dgm:pt modelId="{39013F46-AD16-4F94-A3D1-6E382CA6DC17}" type="pres">
      <dgm:prSet presAssocID="{CCD5F43C-8FE5-497D-A830-3FBF3218CCB8}" presName="negSpace" presStyleCnt="0"/>
      <dgm:spPr/>
    </dgm:pt>
    <dgm:pt modelId="{C15B562C-90A1-4156-8234-0F3B04AD0296}" type="pres">
      <dgm:prSet presAssocID="{CCD5F43C-8FE5-497D-A830-3FBF3218CCB8}" presName="circle" presStyleLbl="node1" presStyleIdx="0" presStyleCnt="2" custScaleX="68716" custScaleY="35670" custLinFactNeighborX="-8517" custLinFactNeighborY="-2"/>
      <dgm:spPr/>
      <dgm:t>
        <a:bodyPr/>
        <a:lstStyle/>
        <a:p>
          <a:endParaRPr lang="en-GB"/>
        </a:p>
      </dgm:t>
    </dgm:pt>
    <dgm:pt modelId="{97DA9A57-A110-42CF-8402-D89BA9FC9404}" type="pres">
      <dgm:prSet presAssocID="{88AA8613-6CD3-42E3-BB53-970B7F74296B}" presName="transSpace" presStyleCnt="0"/>
      <dgm:spPr/>
    </dgm:pt>
    <dgm:pt modelId="{4E281386-EEE3-4A32-B7D2-BB72F0BEF026}" type="pres">
      <dgm:prSet presAssocID="{AC493BF5-06F2-4A93-BB1F-F886AF3B819D}" presName="posSpace" presStyleCnt="0"/>
      <dgm:spPr/>
    </dgm:pt>
    <dgm:pt modelId="{AB7301A1-E64A-4796-A697-497FEBA13CCE}" type="pres">
      <dgm:prSet presAssocID="{AC493BF5-06F2-4A93-BB1F-F886AF3B819D}" presName="vertFlow" presStyleCnt="0"/>
      <dgm:spPr/>
    </dgm:pt>
    <dgm:pt modelId="{D26B585B-96B1-46B4-B2FE-B4CC1CC4CFF6}" type="pres">
      <dgm:prSet presAssocID="{AC493BF5-06F2-4A93-BB1F-F886AF3B819D}" presName="topSpace" presStyleCnt="0"/>
      <dgm:spPr/>
    </dgm:pt>
    <dgm:pt modelId="{2264805F-6BF2-48CE-9751-E25057759280}" type="pres">
      <dgm:prSet presAssocID="{AC493BF5-06F2-4A93-BB1F-F886AF3B819D}" presName="firstComp" presStyleCnt="0"/>
      <dgm:spPr/>
    </dgm:pt>
    <dgm:pt modelId="{7CE873ED-CD6C-46B3-A345-BAF240108834}" type="pres">
      <dgm:prSet presAssocID="{AC493BF5-06F2-4A93-BB1F-F886AF3B819D}" presName="firstChild" presStyleLbl="bgAccFollowNode1" presStyleIdx="1" presStyleCnt="2" custScaleX="125991" custScaleY="166503" custLinFactNeighborX="-1874"/>
      <dgm:spPr/>
      <dgm:t>
        <a:bodyPr/>
        <a:lstStyle/>
        <a:p>
          <a:endParaRPr lang="en-GB"/>
        </a:p>
      </dgm:t>
    </dgm:pt>
    <dgm:pt modelId="{65C80F4D-AFC4-4D27-8A18-1F471C558E3E}" type="pres">
      <dgm:prSet presAssocID="{AC493BF5-06F2-4A93-BB1F-F886AF3B819D}" presName="firstChildTx" presStyleLbl="bgAccFollowNode1" presStyleIdx="1" presStyleCnt="2">
        <dgm:presLayoutVars>
          <dgm:bulletEnabled val="1"/>
        </dgm:presLayoutVars>
      </dgm:prSet>
      <dgm:spPr/>
      <dgm:t>
        <a:bodyPr/>
        <a:lstStyle/>
        <a:p>
          <a:endParaRPr lang="en-GB"/>
        </a:p>
      </dgm:t>
    </dgm:pt>
    <dgm:pt modelId="{D2A34EA5-8204-4102-881F-991EB0A26724}" type="pres">
      <dgm:prSet presAssocID="{AC493BF5-06F2-4A93-BB1F-F886AF3B819D}" presName="negSpace" presStyleCnt="0"/>
      <dgm:spPr/>
    </dgm:pt>
    <dgm:pt modelId="{E5462AA4-6D0F-497D-9ECD-7927697F7457}" type="pres">
      <dgm:prSet presAssocID="{AC493BF5-06F2-4A93-BB1F-F886AF3B819D}" presName="circle" presStyleLbl="node1" presStyleIdx="1" presStyleCnt="2" custScaleX="84722" custScaleY="35670" custLinFactNeighborX="-1071" custLinFactNeighborY="-738"/>
      <dgm:spPr/>
      <dgm:t>
        <a:bodyPr/>
        <a:lstStyle/>
        <a:p>
          <a:endParaRPr lang="en-GB"/>
        </a:p>
      </dgm:t>
    </dgm:pt>
  </dgm:ptLst>
  <dgm:cxnLst>
    <dgm:cxn modelId="{1D7A383B-71CF-465C-A060-B8C4A6249EED}" type="presOf" srcId="{65BF2364-13F3-403D-A7B9-A5E23CE42988}" destId="{B6287307-6061-42E8-91B0-9B695410F0E5}" srcOrd="0" destOrd="0" presId="urn:microsoft.com/office/officeart/2005/8/layout/hList9"/>
    <dgm:cxn modelId="{D39F910B-F1C2-4636-87B4-832DD3A26FFC}" srcId="{AC493BF5-06F2-4A93-BB1F-F886AF3B819D}" destId="{ED271166-FD13-4381-9CA1-0F09C26B76E8}" srcOrd="0" destOrd="0" parTransId="{8D3BA695-6283-4596-A4B4-ECA0FB8E3B81}" sibTransId="{14B937D5-C9EE-489F-9E46-E6A51CDB90B4}"/>
    <dgm:cxn modelId="{6700717B-F475-48DB-B284-D8B24F2AC6C3}" type="presOf" srcId="{65BF2364-13F3-403D-A7B9-A5E23CE42988}" destId="{2536D3B7-C50C-40F5-A1BD-BC3C91E54CB6}" srcOrd="1" destOrd="0" presId="urn:microsoft.com/office/officeart/2005/8/layout/hList9"/>
    <dgm:cxn modelId="{CFA273F3-33B0-4D5D-B6BE-C17A6A8D226A}" type="presOf" srcId="{ED271166-FD13-4381-9CA1-0F09C26B76E8}" destId="{65C80F4D-AFC4-4D27-8A18-1F471C558E3E}" srcOrd="1" destOrd="0" presId="urn:microsoft.com/office/officeart/2005/8/layout/hList9"/>
    <dgm:cxn modelId="{49017741-8B5D-43A3-B0D1-4FCC6D074B73}" type="presOf" srcId="{AC493BF5-06F2-4A93-BB1F-F886AF3B819D}" destId="{E5462AA4-6D0F-497D-9ECD-7927697F7457}" srcOrd="0" destOrd="0" presId="urn:microsoft.com/office/officeart/2005/8/layout/hList9"/>
    <dgm:cxn modelId="{BD6E5F0B-EC64-46E9-A47A-5BDC00CF7BCD}" srcId="{8F27F46F-4F86-410E-9C0C-48A207398750}" destId="{AC493BF5-06F2-4A93-BB1F-F886AF3B819D}" srcOrd="1" destOrd="0" parTransId="{F13E40A5-357D-470D-875A-422FFF47ACEC}" sibTransId="{00041F07-AD8E-4A2C-92DA-72DE7C65F740}"/>
    <dgm:cxn modelId="{0E610881-CB15-49DE-BE8F-54AA7D23DF1C}" type="presOf" srcId="{ED271166-FD13-4381-9CA1-0F09C26B76E8}" destId="{7CE873ED-CD6C-46B3-A345-BAF240108834}" srcOrd="0" destOrd="0" presId="urn:microsoft.com/office/officeart/2005/8/layout/hList9"/>
    <dgm:cxn modelId="{67A10B12-8F87-41D2-A332-B321A0EB3DA6}" type="presOf" srcId="{CCD5F43C-8FE5-497D-A830-3FBF3218CCB8}" destId="{C15B562C-90A1-4156-8234-0F3B04AD0296}" srcOrd="0" destOrd="0" presId="urn:microsoft.com/office/officeart/2005/8/layout/hList9"/>
    <dgm:cxn modelId="{60F5E55D-21A1-4F5C-80EB-3D84AA1E549F}" type="presOf" srcId="{8F27F46F-4F86-410E-9C0C-48A207398750}" destId="{EA6D07D9-337F-4833-A724-ADB567FCD400}" srcOrd="0" destOrd="0" presId="urn:microsoft.com/office/officeart/2005/8/layout/hList9"/>
    <dgm:cxn modelId="{2E16ADE8-C400-402F-A4C5-A20D6F08972B}" srcId="{CCD5F43C-8FE5-497D-A830-3FBF3218CCB8}" destId="{65BF2364-13F3-403D-A7B9-A5E23CE42988}" srcOrd="0" destOrd="0" parTransId="{D3C041CA-E9FA-414F-84C8-4953CE68A710}" sibTransId="{4034FC37-07F1-4173-B389-EF1E71EC6196}"/>
    <dgm:cxn modelId="{38BE002C-275C-4856-8B07-46B31F606B11}" srcId="{8F27F46F-4F86-410E-9C0C-48A207398750}" destId="{CCD5F43C-8FE5-497D-A830-3FBF3218CCB8}" srcOrd="0" destOrd="0" parTransId="{89E1B0AC-CF1F-4FEE-928F-EC8EFF2E3BD0}" sibTransId="{88AA8613-6CD3-42E3-BB53-970B7F74296B}"/>
    <dgm:cxn modelId="{3F6196CB-0EAD-4E5C-9102-8364BDE647CE}" type="presParOf" srcId="{EA6D07D9-337F-4833-A724-ADB567FCD400}" destId="{B0924466-3E19-4A3C-80C4-1F9C5E172FBE}" srcOrd="0" destOrd="0" presId="urn:microsoft.com/office/officeart/2005/8/layout/hList9"/>
    <dgm:cxn modelId="{8D5C5825-0F34-41A2-8ACD-305EA239F303}" type="presParOf" srcId="{EA6D07D9-337F-4833-A724-ADB567FCD400}" destId="{49D38D2F-A106-4507-969E-4AB6D02A11B9}" srcOrd="1" destOrd="0" presId="urn:microsoft.com/office/officeart/2005/8/layout/hList9"/>
    <dgm:cxn modelId="{27B9BF6E-0EA2-4EB6-A30E-EA6B5E369FF8}" type="presParOf" srcId="{49D38D2F-A106-4507-969E-4AB6D02A11B9}" destId="{2A61CBB2-1CE8-48AD-9126-42F76FC6C4DE}" srcOrd="0" destOrd="0" presId="urn:microsoft.com/office/officeart/2005/8/layout/hList9"/>
    <dgm:cxn modelId="{5DBE8586-7078-468E-AE37-69A0BADC440B}" type="presParOf" srcId="{49D38D2F-A106-4507-969E-4AB6D02A11B9}" destId="{974DE97B-1DC2-44C0-8EE0-AFBAB613A013}" srcOrd="1" destOrd="0" presId="urn:microsoft.com/office/officeart/2005/8/layout/hList9"/>
    <dgm:cxn modelId="{F74F22D0-FE5B-4AE7-AE71-678C65393920}" type="presParOf" srcId="{974DE97B-1DC2-44C0-8EE0-AFBAB613A013}" destId="{B6287307-6061-42E8-91B0-9B695410F0E5}" srcOrd="0" destOrd="0" presId="urn:microsoft.com/office/officeart/2005/8/layout/hList9"/>
    <dgm:cxn modelId="{9EDD3B3B-57A2-4BD6-A03A-48ABB72598C1}" type="presParOf" srcId="{974DE97B-1DC2-44C0-8EE0-AFBAB613A013}" destId="{2536D3B7-C50C-40F5-A1BD-BC3C91E54CB6}" srcOrd="1" destOrd="0" presId="urn:microsoft.com/office/officeart/2005/8/layout/hList9"/>
    <dgm:cxn modelId="{B94B982F-8F2F-4D37-B58D-4CCFBD3628C3}" type="presParOf" srcId="{EA6D07D9-337F-4833-A724-ADB567FCD400}" destId="{39013F46-AD16-4F94-A3D1-6E382CA6DC17}" srcOrd="2" destOrd="0" presId="urn:microsoft.com/office/officeart/2005/8/layout/hList9"/>
    <dgm:cxn modelId="{B5C7B966-CCE1-418E-B156-279AF4C5E2A0}" type="presParOf" srcId="{EA6D07D9-337F-4833-A724-ADB567FCD400}" destId="{C15B562C-90A1-4156-8234-0F3B04AD0296}" srcOrd="3" destOrd="0" presId="urn:microsoft.com/office/officeart/2005/8/layout/hList9"/>
    <dgm:cxn modelId="{EAA3200D-3032-4830-9295-369882E4A3BF}" type="presParOf" srcId="{EA6D07D9-337F-4833-A724-ADB567FCD400}" destId="{97DA9A57-A110-42CF-8402-D89BA9FC9404}" srcOrd="4" destOrd="0" presId="urn:microsoft.com/office/officeart/2005/8/layout/hList9"/>
    <dgm:cxn modelId="{63DC3089-AA49-492D-A48B-DBAB6A0217E0}" type="presParOf" srcId="{EA6D07D9-337F-4833-A724-ADB567FCD400}" destId="{4E281386-EEE3-4A32-B7D2-BB72F0BEF026}" srcOrd="5" destOrd="0" presId="urn:microsoft.com/office/officeart/2005/8/layout/hList9"/>
    <dgm:cxn modelId="{93ECBF09-8DD2-4D71-AC9F-9ADCF24443EF}" type="presParOf" srcId="{EA6D07D9-337F-4833-A724-ADB567FCD400}" destId="{AB7301A1-E64A-4796-A697-497FEBA13CCE}" srcOrd="6" destOrd="0" presId="urn:microsoft.com/office/officeart/2005/8/layout/hList9"/>
    <dgm:cxn modelId="{10B8E044-F542-4615-AC2A-7B39F89D682C}" type="presParOf" srcId="{AB7301A1-E64A-4796-A697-497FEBA13CCE}" destId="{D26B585B-96B1-46B4-B2FE-B4CC1CC4CFF6}" srcOrd="0" destOrd="0" presId="urn:microsoft.com/office/officeart/2005/8/layout/hList9"/>
    <dgm:cxn modelId="{7EF4896A-441B-4C5F-87DB-EC2D67A6C02D}" type="presParOf" srcId="{AB7301A1-E64A-4796-A697-497FEBA13CCE}" destId="{2264805F-6BF2-48CE-9751-E25057759280}" srcOrd="1" destOrd="0" presId="urn:microsoft.com/office/officeart/2005/8/layout/hList9"/>
    <dgm:cxn modelId="{CD73AA7E-5962-4BF3-BBF5-7CF8D203C438}" type="presParOf" srcId="{2264805F-6BF2-48CE-9751-E25057759280}" destId="{7CE873ED-CD6C-46B3-A345-BAF240108834}" srcOrd="0" destOrd="0" presId="urn:microsoft.com/office/officeart/2005/8/layout/hList9"/>
    <dgm:cxn modelId="{E271CD08-A535-4455-88AA-536AA41C58FE}" type="presParOf" srcId="{2264805F-6BF2-48CE-9751-E25057759280}" destId="{65C80F4D-AFC4-4D27-8A18-1F471C558E3E}" srcOrd="1" destOrd="0" presId="urn:microsoft.com/office/officeart/2005/8/layout/hList9"/>
    <dgm:cxn modelId="{63081124-3F3E-4C57-BD18-1DE8A25C7A64}" type="presParOf" srcId="{EA6D07D9-337F-4833-A724-ADB567FCD400}" destId="{D2A34EA5-8204-4102-881F-991EB0A26724}" srcOrd="7" destOrd="0" presId="urn:microsoft.com/office/officeart/2005/8/layout/hList9"/>
    <dgm:cxn modelId="{A47003E1-EE98-481F-8130-1213D805497E}" type="presParOf" srcId="{EA6D07D9-337F-4833-A724-ADB567FCD400}" destId="{E5462AA4-6D0F-497D-9ECD-7927697F745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61E1A7-0FEE-44C0-878E-C2268E78E8AB}" type="doc">
      <dgm:prSet loTypeId="urn:microsoft.com/office/officeart/2005/8/layout/chart3" loCatId="cycle" qsTypeId="urn:microsoft.com/office/officeart/2005/8/quickstyle/simple1" qsCatId="simple" csTypeId="urn:microsoft.com/office/officeart/2005/8/colors/accent3_4" csCatId="accent3" phldr="1"/>
      <dgm:spPr/>
    </dgm:pt>
    <dgm:pt modelId="{920BC38D-C8C7-4B6F-ACBD-73F283AE9CFC}">
      <dgm:prSet phldrT="[Text]"/>
      <dgm:spPr/>
      <dgm:t>
        <a:bodyPr/>
        <a:lstStyle/>
        <a:p>
          <a:r>
            <a:rPr lang="en-GB" dirty="0" smtClean="0">
              <a:solidFill>
                <a:schemeClr val="accent3">
                  <a:lumMod val="10000"/>
                </a:schemeClr>
              </a:solidFill>
              <a:latin typeface="Garamond" panose="02020404030301010803" pitchFamily="18" charset="0"/>
            </a:rPr>
            <a:t>Collateralized financing (i.e. securities loaned)</a:t>
          </a:r>
          <a:endParaRPr lang="en-GB" dirty="0">
            <a:solidFill>
              <a:schemeClr val="accent3">
                <a:lumMod val="10000"/>
              </a:schemeClr>
            </a:solidFill>
            <a:latin typeface="Garamond" panose="02020404030301010803" pitchFamily="18" charset="0"/>
          </a:endParaRPr>
        </a:p>
      </dgm:t>
    </dgm:pt>
    <dgm:pt modelId="{09AA5926-E20C-4CB7-8231-489114526D15}" type="parTrans" cxnId="{12D3F1CB-657D-4C56-9E63-E2621DBFB4D0}">
      <dgm:prSet/>
      <dgm:spPr/>
      <dgm:t>
        <a:bodyPr/>
        <a:lstStyle/>
        <a:p>
          <a:endParaRPr lang="en-GB">
            <a:solidFill>
              <a:schemeClr val="accent3">
                <a:lumMod val="10000"/>
              </a:schemeClr>
            </a:solidFill>
            <a:latin typeface="Garamond" panose="02020404030301010803" pitchFamily="18" charset="0"/>
          </a:endParaRPr>
        </a:p>
      </dgm:t>
    </dgm:pt>
    <dgm:pt modelId="{528AEB7D-FA77-4DBF-86F7-72A97E4A70D2}" type="sibTrans" cxnId="{12D3F1CB-657D-4C56-9E63-E2621DBFB4D0}">
      <dgm:prSet/>
      <dgm:spPr/>
      <dgm:t>
        <a:bodyPr/>
        <a:lstStyle/>
        <a:p>
          <a:endParaRPr lang="en-GB">
            <a:solidFill>
              <a:schemeClr val="accent3">
                <a:lumMod val="10000"/>
              </a:schemeClr>
            </a:solidFill>
            <a:latin typeface="Garamond" panose="02020404030301010803" pitchFamily="18" charset="0"/>
          </a:endParaRPr>
        </a:p>
      </dgm:t>
    </dgm:pt>
    <dgm:pt modelId="{CD113E2B-DCFF-4452-B63E-71C45C1131C6}">
      <dgm:prSet phldrT="[Text]"/>
      <dgm:spPr/>
      <dgm:t>
        <a:bodyPr/>
        <a:lstStyle/>
        <a:p>
          <a:r>
            <a:rPr lang="en-GB" dirty="0" smtClean="0">
              <a:solidFill>
                <a:schemeClr val="accent3">
                  <a:lumMod val="10000"/>
                </a:schemeClr>
              </a:solidFill>
              <a:latin typeface="Garamond" panose="02020404030301010803" pitchFamily="18" charset="0"/>
            </a:rPr>
            <a:t>Long term unsecured debt (i.e. 144A medium-term note programs)</a:t>
          </a:r>
          <a:endParaRPr lang="en-GB" dirty="0">
            <a:solidFill>
              <a:schemeClr val="accent3">
                <a:lumMod val="10000"/>
              </a:schemeClr>
            </a:solidFill>
            <a:latin typeface="Garamond" panose="02020404030301010803" pitchFamily="18" charset="0"/>
          </a:endParaRPr>
        </a:p>
      </dgm:t>
    </dgm:pt>
    <dgm:pt modelId="{DC3E3356-FB01-4829-8E1F-1E2F397671A2}" type="parTrans" cxnId="{44A1835E-6C3C-4DB9-9382-2D5A5C942EDF}">
      <dgm:prSet/>
      <dgm:spPr/>
      <dgm:t>
        <a:bodyPr/>
        <a:lstStyle/>
        <a:p>
          <a:endParaRPr lang="en-GB">
            <a:solidFill>
              <a:schemeClr val="accent3">
                <a:lumMod val="10000"/>
              </a:schemeClr>
            </a:solidFill>
            <a:latin typeface="Garamond" panose="02020404030301010803" pitchFamily="18" charset="0"/>
          </a:endParaRPr>
        </a:p>
      </dgm:t>
    </dgm:pt>
    <dgm:pt modelId="{5E719AEB-4D8C-49D3-9A77-3BB82502021B}" type="sibTrans" cxnId="{44A1835E-6C3C-4DB9-9382-2D5A5C942EDF}">
      <dgm:prSet/>
      <dgm:spPr/>
      <dgm:t>
        <a:bodyPr/>
        <a:lstStyle/>
        <a:p>
          <a:endParaRPr lang="en-GB">
            <a:solidFill>
              <a:schemeClr val="accent3">
                <a:lumMod val="10000"/>
              </a:schemeClr>
            </a:solidFill>
            <a:latin typeface="Garamond" panose="02020404030301010803" pitchFamily="18" charset="0"/>
          </a:endParaRPr>
        </a:p>
      </dgm:t>
    </dgm:pt>
    <dgm:pt modelId="{5F4DEE5D-5706-4D88-A9B7-41655FCB03F8}">
      <dgm:prSet phldrT="[Text]"/>
      <dgm:spPr/>
      <dgm:t>
        <a:bodyPr/>
        <a:lstStyle/>
        <a:p>
          <a:r>
            <a:rPr lang="en-GB" dirty="0" smtClean="0">
              <a:solidFill>
                <a:schemeClr val="accent3">
                  <a:lumMod val="10000"/>
                </a:schemeClr>
              </a:solidFill>
              <a:latin typeface="Garamond" panose="02020404030301010803" pitchFamily="18" charset="0"/>
            </a:rPr>
            <a:t>Saving and demand deposit through deposit sweep programs and time deposit</a:t>
          </a:r>
          <a:endParaRPr lang="en-GB" dirty="0">
            <a:solidFill>
              <a:schemeClr val="accent3">
                <a:lumMod val="10000"/>
              </a:schemeClr>
            </a:solidFill>
            <a:latin typeface="Garamond" panose="02020404030301010803" pitchFamily="18" charset="0"/>
          </a:endParaRPr>
        </a:p>
      </dgm:t>
    </dgm:pt>
    <dgm:pt modelId="{BBF7674E-115D-49C7-9D68-10E5C87224F1}" type="parTrans" cxnId="{93DB27F6-3E92-4C13-9CDC-27C80E59C559}">
      <dgm:prSet/>
      <dgm:spPr/>
      <dgm:t>
        <a:bodyPr/>
        <a:lstStyle/>
        <a:p>
          <a:endParaRPr lang="en-GB">
            <a:solidFill>
              <a:schemeClr val="accent3">
                <a:lumMod val="10000"/>
              </a:schemeClr>
            </a:solidFill>
            <a:latin typeface="Garamond" panose="02020404030301010803" pitchFamily="18" charset="0"/>
          </a:endParaRPr>
        </a:p>
      </dgm:t>
    </dgm:pt>
    <dgm:pt modelId="{28600AE2-C410-427A-840A-04ED98AE615C}" type="sibTrans" cxnId="{93DB27F6-3E92-4C13-9CDC-27C80E59C559}">
      <dgm:prSet/>
      <dgm:spPr/>
      <dgm:t>
        <a:bodyPr/>
        <a:lstStyle/>
        <a:p>
          <a:endParaRPr lang="en-GB">
            <a:solidFill>
              <a:schemeClr val="accent3">
                <a:lumMod val="10000"/>
              </a:schemeClr>
            </a:solidFill>
            <a:latin typeface="Garamond" panose="02020404030301010803" pitchFamily="18" charset="0"/>
          </a:endParaRPr>
        </a:p>
      </dgm:t>
    </dgm:pt>
    <dgm:pt modelId="{230723F9-091E-4EB8-8059-FB1B8804ECEF}">
      <dgm:prSet phldrT="[Text]"/>
      <dgm:spPr/>
      <dgm:t>
        <a:bodyPr/>
        <a:lstStyle/>
        <a:p>
          <a:r>
            <a:rPr lang="en-GB" dirty="0" smtClean="0">
              <a:solidFill>
                <a:schemeClr val="accent3">
                  <a:lumMod val="10000"/>
                </a:schemeClr>
              </a:solidFill>
              <a:latin typeface="Garamond" panose="02020404030301010803" pitchFamily="18" charset="0"/>
            </a:rPr>
            <a:t>Short term unsecured debt through commercial papers and promissory notes</a:t>
          </a:r>
          <a:endParaRPr lang="en-GB" dirty="0">
            <a:solidFill>
              <a:schemeClr val="accent3">
                <a:lumMod val="10000"/>
              </a:schemeClr>
            </a:solidFill>
            <a:latin typeface="Garamond" panose="02020404030301010803" pitchFamily="18" charset="0"/>
          </a:endParaRPr>
        </a:p>
      </dgm:t>
    </dgm:pt>
    <dgm:pt modelId="{E1101653-5A85-41DE-B28B-84562385F712}" type="parTrans" cxnId="{8BC93F36-4484-4AC4-A0A2-D07089B05DA3}">
      <dgm:prSet/>
      <dgm:spPr/>
      <dgm:t>
        <a:bodyPr/>
        <a:lstStyle/>
        <a:p>
          <a:endParaRPr lang="en-GB">
            <a:solidFill>
              <a:schemeClr val="accent3">
                <a:lumMod val="10000"/>
              </a:schemeClr>
            </a:solidFill>
            <a:latin typeface="Garamond" panose="02020404030301010803" pitchFamily="18" charset="0"/>
          </a:endParaRPr>
        </a:p>
      </dgm:t>
    </dgm:pt>
    <dgm:pt modelId="{873EA1DF-4123-4915-BDE4-6618CA273AF9}" type="sibTrans" cxnId="{8BC93F36-4484-4AC4-A0A2-D07089B05DA3}">
      <dgm:prSet/>
      <dgm:spPr/>
      <dgm:t>
        <a:bodyPr/>
        <a:lstStyle/>
        <a:p>
          <a:endParaRPr lang="en-GB">
            <a:solidFill>
              <a:schemeClr val="accent3">
                <a:lumMod val="10000"/>
              </a:schemeClr>
            </a:solidFill>
            <a:latin typeface="Garamond" panose="02020404030301010803" pitchFamily="18" charset="0"/>
          </a:endParaRPr>
        </a:p>
      </dgm:t>
    </dgm:pt>
    <dgm:pt modelId="{9CD666A9-D534-43DA-86C3-A0295F55C102}" type="pres">
      <dgm:prSet presAssocID="{4761E1A7-0FEE-44C0-878E-C2268E78E8AB}" presName="compositeShape" presStyleCnt="0">
        <dgm:presLayoutVars>
          <dgm:chMax val="7"/>
          <dgm:dir/>
          <dgm:resizeHandles val="exact"/>
        </dgm:presLayoutVars>
      </dgm:prSet>
      <dgm:spPr/>
    </dgm:pt>
    <dgm:pt modelId="{084FB8C7-BA77-4E5A-9295-E7D6BE9961FF}" type="pres">
      <dgm:prSet presAssocID="{4761E1A7-0FEE-44C0-878E-C2268E78E8AB}" presName="wedge1" presStyleLbl="node1" presStyleIdx="0" presStyleCnt="4" custScaleX="284309" custScaleY="117102" custLinFactNeighborX="-4106" custLinFactNeighborY="3976"/>
      <dgm:spPr/>
      <dgm:t>
        <a:bodyPr/>
        <a:lstStyle/>
        <a:p>
          <a:endParaRPr lang="en-GB"/>
        </a:p>
      </dgm:t>
    </dgm:pt>
    <dgm:pt modelId="{7FF870EF-9548-43D1-A620-CE29E0D847C8}" type="pres">
      <dgm:prSet presAssocID="{4761E1A7-0FEE-44C0-878E-C2268E78E8AB}" presName="wedge1Tx" presStyleLbl="node1" presStyleIdx="0" presStyleCnt="4">
        <dgm:presLayoutVars>
          <dgm:chMax val="0"/>
          <dgm:chPref val="0"/>
          <dgm:bulletEnabled val="1"/>
        </dgm:presLayoutVars>
      </dgm:prSet>
      <dgm:spPr/>
      <dgm:t>
        <a:bodyPr/>
        <a:lstStyle/>
        <a:p>
          <a:endParaRPr lang="en-GB"/>
        </a:p>
      </dgm:t>
    </dgm:pt>
    <dgm:pt modelId="{0E789D0A-63A1-4B63-9657-986EA2C7B98F}" type="pres">
      <dgm:prSet presAssocID="{4761E1A7-0FEE-44C0-878E-C2268E78E8AB}" presName="wedge2" presStyleLbl="node1" presStyleIdx="1" presStyleCnt="4" custScaleX="284309" custScaleY="117102"/>
      <dgm:spPr/>
      <dgm:t>
        <a:bodyPr/>
        <a:lstStyle/>
        <a:p>
          <a:endParaRPr lang="en-GB"/>
        </a:p>
      </dgm:t>
    </dgm:pt>
    <dgm:pt modelId="{03008DA0-B7E2-49A5-B6D0-C762703A0F11}" type="pres">
      <dgm:prSet presAssocID="{4761E1A7-0FEE-44C0-878E-C2268E78E8AB}" presName="wedge2Tx" presStyleLbl="node1" presStyleIdx="1" presStyleCnt="4">
        <dgm:presLayoutVars>
          <dgm:chMax val="0"/>
          <dgm:chPref val="0"/>
          <dgm:bulletEnabled val="1"/>
        </dgm:presLayoutVars>
      </dgm:prSet>
      <dgm:spPr/>
      <dgm:t>
        <a:bodyPr/>
        <a:lstStyle/>
        <a:p>
          <a:endParaRPr lang="en-GB"/>
        </a:p>
      </dgm:t>
    </dgm:pt>
    <dgm:pt modelId="{7479089A-8940-4042-982D-22C87962AA08}" type="pres">
      <dgm:prSet presAssocID="{4761E1A7-0FEE-44C0-878E-C2268E78E8AB}" presName="wedge3" presStyleLbl="node1" presStyleIdx="2" presStyleCnt="4" custScaleX="284309" custScaleY="117102"/>
      <dgm:spPr/>
      <dgm:t>
        <a:bodyPr/>
        <a:lstStyle/>
        <a:p>
          <a:endParaRPr lang="en-GB"/>
        </a:p>
      </dgm:t>
    </dgm:pt>
    <dgm:pt modelId="{BC10107D-412D-445A-896F-F220AD74415F}" type="pres">
      <dgm:prSet presAssocID="{4761E1A7-0FEE-44C0-878E-C2268E78E8AB}" presName="wedge3Tx" presStyleLbl="node1" presStyleIdx="2" presStyleCnt="4">
        <dgm:presLayoutVars>
          <dgm:chMax val="0"/>
          <dgm:chPref val="0"/>
          <dgm:bulletEnabled val="1"/>
        </dgm:presLayoutVars>
      </dgm:prSet>
      <dgm:spPr/>
      <dgm:t>
        <a:bodyPr/>
        <a:lstStyle/>
        <a:p>
          <a:endParaRPr lang="en-GB"/>
        </a:p>
      </dgm:t>
    </dgm:pt>
    <dgm:pt modelId="{E8402A8B-EA18-4FDB-BA26-80243A19E1FB}" type="pres">
      <dgm:prSet presAssocID="{4761E1A7-0FEE-44C0-878E-C2268E78E8AB}" presName="wedge4" presStyleLbl="node1" presStyleIdx="3" presStyleCnt="4" custScaleX="284309" custScaleY="117102"/>
      <dgm:spPr/>
      <dgm:t>
        <a:bodyPr/>
        <a:lstStyle/>
        <a:p>
          <a:endParaRPr lang="en-GB"/>
        </a:p>
      </dgm:t>
    </dgm:pt>
    <dgm:pt modelId="{74CD11EF-8F9F-4AF2-9E50-CA74A29512A5}" type="pres">
      <dgm:prSet presAssocID="{4761E1A7-0FEE-44C0-878E-C2268E78E8AB}" presName="wedge4Tx" presStyleLbl="node1" presStyleIdx="3" presStyleCnt="4">
        <dgm:presLayoutVars>
          <dgm:chMax val="0"/>
          <dgm:chPref val="0"/>
          <dgm:bulletEnabled val="1"/>
        </dgm:presLayoutVars>
      </dgm:prSet>
      <dgm:spPr/>
      <dgm:t>
        <a:bodyPr/>
        <a:lstStyle/>
        <a:p>
          <a:endParaRPr lang="en-GB"/>
        </a:p>
      </dgm:t>
    </dgm:pt>
  </dgm:ptLst>
  <dgm:cxnLst>
    <dgm:cxn modelId="{FB328D72-CB48-428A-97FC-F1042D301A91}" type="presOf" srcId="{230723F9-091E-4EB8-8059-FB1B8804ECEF}" destId="{E8402A8B-EA18-4FDB-BA26-80243A19E1FB}" srcOrd="0" destOrd="0" presId="urn:microsoft.com/office/officeart/2005/8/layout/chart3"/>
    <dgm:cxn modelId="{9B10E1FD-A606-4E99-8FB2-CEA0F8C9735C}" type="presOf" srcId="{4761E1A7-0FEE-44C0-878E-C2268E78E8AB}" destId="{9CD666A9-D534-43DA-86C3-A0295F55C102}" srcOrd="0" destOrd="0" presId="urn:microsoft.com/office/officeart/2005/8/layout/chart3"/>
    <dgm:cxn modelId="{8BC93F36-4484-4AC4-A0A2-D07089B05DA3}" srcId="{4761E1A7-0FEE-44C0-878E-C2268E78E8AB}" destId="{230723F9-091E-4EB8-8059-FB1B8804ECEF}" srcOrd="3" destOrd="0" parTransId="{E1101653-5A85-41DE-B28B-84562385F712}" sibTransId="{873EA1DF-4123-4915-BDE4-6618CA273AF9}"/>
    <dgm:cxn modelId="{22CB73AD-AA01-4135-95E5-6B64310A82AA}" type="presOf" srcId="{230723F9-091E-4EB8-8059-FB1B8804ECEF}" destId="{74CD11EF-8F9F-4AF2-9E50-CA74A29512A5}" srcOrd="1" destOrd="0" presId="urn:microsoft.com/office/officeart/2005/8/layout/chart3"/>
    <dgm:cxn modelId="{D101C38C-BB94-480D-AC64-9BE58F3E60FB}" type="presOf" srcId="{920BC38D-C8C7-4B6F-ACBD-73F283AE9CFC}" destId="{084FB8C7-BA77-4E5A-9295-E7D6BE9961FF}" srcOrd="0" destOrd="0" presId="urn:microsoft.com/office/officeart/2005/8/layout/chart3"/>
    <dgm:cxn modelId="{44A1835E-6C3C-4DB9-9382-2D5A5C942EDF}" srcId="{4761E1A7-0FEE-44C0-878E-C2268E78E8AB}" destId="{CD113E2B-DCFF-4452-B63E-71C45C1131C6}" srcOrd="1" destOrd="0" parTransId="{DC3E3356-FB01-4829-8E1F-1E2F397671A2}" sibTransId="{5E719AEB-4D8C-49D3-9A77-3BB82502021B}"/>
    <dgm:cxn modelId="{845A45FA-DB78-46E0-867C-B50F5CBF6066}" type="presOf" srcId="{5F4DEE5D-5706-4D88-A9B7-41655FCB03F8}" destId="{7479089A-8940-4042-982D-22C87962AA08}" srcOrd="0" destOrd="0" presId="urn:microsoft.com/office/officeart/2005/8/layout/chart3"/>
    <dgm:cxn modelId="{912A6B96-6A6A-46D9-8FC1-103D2BABCCEC}" type="presOf" srcId="{5F4DEE5D-5706-4D88-A9B7-41655FCB03F8}" destId="{BC10107D-412D-445A-896F-F220AD74415F}" srcOrd="1" destOrd="0" presId="urn:microsoft.com/office/officeart/2005/8/layout/chart3"/>
    <dgm:cxn modelId="{18B37D87-F436-4165-87E7-38A1C7E6200E}" type="presOf" srcId="{CD113E2B-DCFF-4452-B63E-71C45C1131C6}" destId="{0E789D0A-63A1-4B63-9657-986EA2C7B98F}" srcOrd="0" destOrd="0" presId="urn:microsoft.com/office/officeart/2005/8/layout/chart3"/>
    <dgm:cxn modelId="{1DA3480A-D2A8-4E02-BAD2-E59FC58A235B}" type="presOf" srcId="{CD113E2B-DCFF-4452-B63E-71C45C1131C6}" destId="{03008DA0-B7E2-49A5-B6D0-C762703A0F11}" srcOrd="1" destOrd="0" presId="urn:microsoft.com/office/officeart/2005/8/layout/chart3"/>
    <dgm:cxn modelId="{12D3F1CB-657D-4C56-9E63-E2621DBFB4D0}" srcId="{4761E1A7-0FEE-44C0-878E-C2268E78E8AB}" destId="{920BC38D-C8C7-4B6F-ACBD-73F283AE9CFC}" srcOrd="0" destOrd="0" parTransId="{09AA5926-E20C-4CB7-8231-489114526D15}" sibTransId="{528AEB7D-FA77-4DBF-86F7-72A97E4A70D2}"/>
    <dgm:cxn modelId="{93DB27F6-3E92-4C13-9CDC-27C80E59C559}" srcId="{4761E1A7-0FEE-44C0-878E-C2268E78E8AB}" destId="{5F4DEE5D-5706-4D88-A9B7-41655FCB03F8}" srcOrd="2" destOrd="0" parTransId="{BBF7674E-115D-49C7-9D68-10E5C87224F1}" sibTransId="{28600AE2-C410-427A-840A-04ED98AE615C}"/>
    <dgm:cxn modelId="{9B6B37E9-0E17-40CA-A265-092ACE39DE16}" type="presOf" srcId="{920BC38D-C8C7-4B6F-ACBD-73F283AE9CFC}" destId="{7FF870EF-9548-43D1-A620-CE29E0D847C8}" srcOrd="1" destOrd="0" presId="urn:microsoft.com/office/officeart/2005/8/layout/chart3"/>
    <dgm:cxn modelId="{A82173C8-2A49-400B-A46A-AB976676C6BD}" type="presParOf" srcId="{9CD666A9-D534-43DA-86C3-A0295F55C102}" destId="{084FB8C7-BA77-4E5A-9295-E7D6BE9961FF}" srcOrd="0" destOrd="0" presId="urn:microsoft.com/office/officeart/2005/8/layout/chart3"/>
    <dgm:cxn modelId="{B17C66BB-F428-4EBA-855B-91347EFC2DB5}" type="presParOf" srcId="{9CD666A9-D534-43DA-86C3-A0295F55C102}" destId="{7FF870EF-9548-43D1-A620-CE29E0D847C8}" srcOrd="1" destOrd="0" presId="urn:microsoft.com/office/officeart/2005/8/layout/chart3"/>
    <dgm:cxn modelId="{7302ABB9-D496-4AA1-B8D1-174F1C9E9ECD}" type="presParOf" srcId="{9CD666A9-D534-43DA-86C3-A0295F55C102}" destId="{0E789D0A-63A1-4B63-9657-986EA2C7B98F}" srcOrd="2" destOrd="0" presId="urn:microsoft.com/office/officeart/2005/8/layout/chart3"/>
    <dgm:cxn modelId="{EEEC4AD6-C508-499C-AE5A-0F98FC33A530}" type="presParOf" srcId="{9CD666A9-D534-43DA-86C3-A0295F55C102}" destId="{03008DA0-B7E2-49A5-B6D0-C762703A0F11}" srcOrd="3" destOrd="0" presId="urn:microsoft.com/office/officeart/2005/8/layout/chart3"/>
    <dgm:cxn modelId="{81A0BC70-E0CF-409F-8367-76B930D18FD7}" type="presParOf" srcId="{9CD666A9-D534-43DA-86C3-A0295F55C102}" destId="{7479089A-8940-4042-982D-22C87962AA08}" srcOrd="4" destOrd="0" presId="urn:microsoft.com/office/officeart/2005/8/layout/chart3"/>
    <dgm:cxn modelId="{63DD3B77-7BC7-48BC-9FFE-9DC10089E339}" type="presParOf" srcId="{9CD666A9-D534-43DA-86C3-A0295F55C102}" destId="{BC10107D-412D-445A-896F-F220AD74415F}" srcOrd="5" destOrd="0" presId="urn:microsoft.com/office/officeart/2005/8/layout/chart3"/>
    <dgm:cxn modelId="{5BFC7AE1-7D45-4FD3-A08F-C5DD8C1295CC}" type="presParOf" srcId="{9CD666A9-D534-43DA-86C3-A0295F55C102}" destId="{E8402A8B-EA18-4FDB-BA26-80243A19E1FB}" srcOrd="6" destOrd="0" presId="urn:microsoft.com/office/officeart/2005/8/layout/chart3"/>
    <dgm:cxn modelId="{997BD393-D2AC-4D05-8AC8-CD9F73015F26}" type="presParOf" srcId="{9CD666A9-D534-43DA-86C3-A0295F55C102}" destId="{74CD11EF-8F9F-4AF2-9E50-CA74A29512A5}"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157CAE-CF95-49C9-9532-AF1B581E4C92}" type="doc">
      <dgm:prSet loTypeId="urn:microsoft.com/office/officeart/2005/8/layout/hList6" loCatId="list" qsTypeId="urn:microsoft.com/office/officeart/2005/8/quickstyle/simple1" qsCatId="simple" csTypeId="urn:microsoft.com/office/officeart/2005/8/colors/accent3_3" csCatId="accent3" phldr="1"/>
      <dgm:spPr/>
      <dgm:t>
        <a:bodyPr/>
        <a:lstStyle/>
        <a:p>
          <a:endParaRPr lang="en-GB"/>
        </a:p>
      </dgm:t>
    </dgm:pt>
    <dgm:pt modelId="{5240EA38-D7FE-45C6-BFC9-4AEBAA658AAD}">
      <dgm:prSet phldrT="[Text]" custT="1"/>
      <dgm:spPr/>
      <dgm:t>
        <a:bodyPr/>
        <a:lstStyle/>
        <a:p>
          <a:r>
            <a:rPr lang="en-GB" sz="2800" dirty="0" smtClean="0">
              <a:solidFill>
                <a:schemeClr val="accent3">
                  <a:lumMod val="10000"/>
                </a:schemeClr>
              </a:solidFill>
              <a:latin typeface="Garamond" panose="02020404030301010803" pitchFamily="18" charset="0"/>
            </a:rPr>
            <a:t>People</a:t>
          </a:r>
          <a:endParaRPr lang="en-GB" sz="2800" dirty="0">
            <a:solidFill>
              <a:schemeClr val="accent3">
                <a:lumMod val="10000"/>
              </a:schemeClr>
            </a:solidFill>
            <a:latin typeface="Garamond" panose="02020404030301010803" pitchFamily="18" charset="0"/>
          </a:endParaRPr>
        </a:p>
      </dgm:t>
    </dgm:pt>
    <dgm:pt modelId="{A0F58FF7-E9E0-43A5-B9D7-2A2480824244}" type="parTrans" cxnId="{9928CC03-3C0E-441F-A692-1E60721FE56C}">
      <dgm:prSet/>
      <dgm:spPr/>
      <dgm:t>
        <a:bodyPr/>
        <a:lstStyle/>
        <a:p>
          <a:endParaRPr lang="en-GB" sz="2400">
            <a:solidFill>
              <a:schemeClr val="accent3">
                <a:lumMod val="10000"/>
              </a:schemeClr>
            </a:solidFill>
            <a:latin typeface="Garamond" panose="02020404030301010803" pitchFamily="18" charset="0"/>
          </a:endParaRPr>
        </a:p>
      </dgm:t>
    </dgm:pt>
    <dgm:pt modelId="{C5DCD54A-2499-414B-A603-A68EAFB25067}" type="sibTrans" cxnId="{9928CC03-3C0E-441F-A692-1E60721FE56C}">
      <dgm:prSet/>
      <dgm:spPr/>
      <dgm:t>
        <a:bodyPr/>
        <a:lstStyle/>
        <a:p>
          <a:endParaRPr lang="en-GB" sz="2400">
            <a:solidFill>
              <a:schemeClr val="accent3">
                <a:lumMod val="10000"/>
              </a:schemeClr>
            </a:solidFill>
            <a:latin typeface="Garamond" panose="02020404030301010803" pitchFamily="18" charset="0"/>
          </a:endParaRPr>
        </a:p>
      </dgm:t>
    </dgm:pt>
    <dgm:pt modelId="{021DA2B1-68E5-4734-8570-81C0D04D30A1}">
      <dgm:prSet phldrT="[Text]" custT="1"/>
      <dgm:spPr/>
      <dgm:t>
        <a:bodyPr/>
        <a:lstStyle/>
        <a:p>
          <a:r>
            <a:rPr lang="en-GB" sz="2000" dirty="0" smtClean="0">
              <a:solidFill>
                <a:schemeClr val="accent3">
                  <a:lumMod val="10000"/>
                </a:schemeClr>
              </a:solidFill>
              <a:latin typeface="Garamond" panose="02020404030301010803" pitchFamily="18" charset="0"/>
            </a:rPr>
            <a:t>Effective risk management requires people to interpret risk data on an ongoing and timely basis and adjust risk positions accordingly. </a:t>
          </a:r>
          <a:endParaRPr lang="en-GB" sz="2000" dirty="0">
            <a:solidFill>
              <a:schemeClr val="accent3">
                <a:lumMod val="10000"/>
              </a:schemeClr>
            </a:solidFill>
            <a:latin typeface="Garamond" panose="02020404030301010803" pitchFamily="18" charset="0"/>
          </a:endParaRPr>
        </a:p>
      </dgm:t>
    </dgm:pt>
    <dgm:pt modelId="{B15F7745-FC19-49F8-A860-278AEAA9F1F7}" type="parTrans" cxnId="{F1886371-ECAB-4D43-A929-3E597D9CE6A5}">
      <dgm:prSet/>
      <dgm:spPr/>
      <dgm:t>
        <a:bodyPr/>
        <a:lstStyle/>
        <a:p>
          <a:endParaRPr lang="en-GB" sz="2400">
            <a:solidFill>
              <a:schemeClr val="accent3">
                <a:lumMod val="10000"/>
              </a:schemeClr>
            </a:solidFill>
            <a:latin typeface="Garamond" panose="02020404030301010803" pitchFamily="18" charset="0"/>
          </a:endParaRPr>
        </a:p>
      </dgm:t>
    </dgm:pt>
    <dgm:pt modelId="{6E8FE5E0-99C4-4A20-9A52-420BDF81E267}" type="sibTrans" cxnId="{F1886371-ECAB-4D43-A929-3E597D9CE6A5}">
      <dgm:prSet/>
      <dgm:spPr/>
      <dgm:t>
        <a:bodyPr/>
        <a:lstStyle/>
        <a:p>
          <a:endParaRPr lang="en-GB" sz="2400">
            <a:solidFill>
              <a:schemeClr val="accent3">
                <a:lumMod val="10000"/>
              </a:schemeClr>
            </a:solidFill>
            <a:latin typeface="Garamond" panose="02020404030301010803" pitchFamily="18" charset="0"/>
          </a:endParaRPr>
        </a:p>
      </dgm:t>
    </dgm:pt>
    <dgm:pt modelId="{548294A8-2701-45B1-A7D0-747D4AC1D6D3}">
      <dgm:prSet phldrT="[Text]" custT="1"/>
      <dgm:spPr/>
      <dgm:t>
        <a:bodyPr/>
        <a:lstStyle/>
        <a:p>
          <a:r>
            <a:rPr lang="en-GB" sz="2800" dirty="0" smtClean="0">
              <a:solidFill>
                <a:schemeClr val="accent3">
                  <a:lumMod val="10000"/>
                </a:schemeClr>
              </a:solidFill>
              <a:latin typeface="Garamond" panose="02020404030301010803" pitchFamily="18" charset="0"/>
            </a:rPr>
            <a:t>Structure</a:t>
          </a:r>
          <a:endParaRPr lang="en-GB" sz="2800" dirty="0">
            <a:solidFill>
              <a:schemeClr val="accent3">
                <a:lumMod val="10000"/>
              </a:schemeClr>
            </a:solidFill>
            <a:latin typeface="Garamond" panose="02020404030301010803" pitchFamily="18" charset="0"/>
          </a:endParaRPr>
        </a:p>
      </dgm:t>
    </dgm:pt>
    <dgm:pt modelId="{F87C7DD6-4B74-4E5D-8370-073218D5FDAE}" type="parTrans" cxnId="{912CBE23-E25C-40DC-805D-4AB37BAA1146}">
      <dgm:prSet/>
      <dgm:spPr/>
      <dgm:t>
        <a:bodyPr/>
        <a:lstStyle/>
        <a:p>
          <a:endParaRPr lang="en-GB" sz="2400">
            <a:solidFill>
              <a:schemeClr val="accent3">
                <a:lumMod val="10000"/>
              </a:schemeClr>
            </a:solidFill>
            <a:latin typeface="Garamond" panose="02020404030301010803" pitchFamily="18" charset="0"/>
          </a:endParaRPr>
        </a:p>
      </dgm:t>
    </dgm:pt>
    <dgm:pt modelId="{48617154-2DE5-43E4-B2AE-C23EF5E9C55C}" type="sibTrans" cxnId="{912CBE23-E25C-40DC-805D-4AB37BAA1146}">
      <dgm:prSet/>
      <dgm:spPr/>
      <dgm:t>
        <a:bodyPr/>
        <a:lstStyle/>
        <a:p>
          <a:endParaRPr lang="en-GB" sz="2400">
            <a:solidFill>
              <a:schemeClr val="accent3">
                <a:lumMod val="10000"/>
              </a:schemeClr>
            </a:solidFill>
            <a:latin typeface="Garamond" panose="02020404030301010803" pitchFamily="18" charset="0"/>
          </a:endParaRPr>
        </a:p>
      </dgm:t>
    </dgm:pt>
    <dgm:pt modelId="{8A6F85CE-7DC6-47AF-A040-B935635B8734}">
      <dgm:prSet phldrT="[Text]" custT="1"/>
      <dgm:spPr/>
      <dgm:t>
        <a:bodyPr/>
        <a:lstStyle/>
        <a:p>
          <a:r>
            <a:rPr lang="en-GB" sz="2800" dirty="0" smtClean="0">
              <a:solidFill>
                <a:schemeClr val="accent3">
                  <a:lumMod val="10000"/>
                </a:schemeClr>
              </a:solidFill>
              <a:latin typeface="Garamond" panose="02020404030301010803" pitchFamily="18" charset="0"/>
            </a:rPr>
            <a:t>Processes</a:t>
          </a:r>
          <a:endParaRPr lang="en-GB" sz="2800" dirty="0">
            <a:solidFill>
              <a:schemeClr val="accent3">
                <a:lumMod val="10000"/>
              </a:schemeClr>
            </a:solidFill>
            <a:latin typeface="Garamond" panose="02020404030301010803" pitchFamily="18" charset="0"/>
          </a:endParaRPr>
        </a:p>
      </dgm:t>
    </dgm:pt>
    <dgm:pt modelId="{24D0EBB0-BEE6-4D42-BF3F-439CA5A0B64F}" type="parTrans" cxnId="{744AF9D6-98E9-4636-995F-E1BEA5DAA19B}">
      <dgm:prSet/>
      <dgm:spPr/>
      <dgm:t>
        <a:bodyPr/>
        <a:lstStyle/>
        <a:p>
          <a:endParaRPr lang="en-GB" sz="2400">
            <a:solidFill>
              <a:schemeClr val="accent3">
                <a:lumMod val="10000"/>
              </a:schemeClr>
            </a:solidFill>
            <a:latin typeface="Garamond" panose="02020404030301010803" pitchFamily="18" charset="0"/>
          </a:endParaRPr>
        </a:p>
      </dgm:t>
    </dgm:pt>
    <dgm:pt modelId="{28DA8DF6-5C68-4791-BF76-07653FAF166E}" type="sibTrans" cxnId="{744AF9D6-98E9-4636-995F-E1BEA5DAA19B}">
      <dgm:prSet/>
      <dgm:spPr/>
      <dgm:t>
        <a:bodyPr/>
        <a:lstStyle/>
        <a:p>
          <a:endParaRPr lang="en-GB" sz="2400">
            <a:solidFill>
              <a:schemeClr val="accent3">
                <a:lumMod val="10000"/>
              </a:schemeClr>
            </a:solidFill>
            <a:latin typeface="Garamond" panose="02020404030301010803" pitchFamily="18" charset="0"/>
          </a:endParaRPr>
        </a:p>
      </dgm:t>
    </dgm:pt>
    <dgm:pt modelId="{27CAE4DC-5649-490B-A5A3-DD495FDCFA04}">
      <dgm:prSet phldrT="[Text]" custT="1"/>
      <dgm:spPr/>
      <dgm:t>
        <a:bodyPr/>
        <a:lstStyle/>
        <a:p>
          <a:r>
            <a:rPr lang="en-GB" sz="2000" dirty="0" smtClean="0">
              <a:solidFill>
                <a:schemeClr val="accent3">
                  <a:lumMod val="10000"/>
                </a:schemeClr>
              </a:solidFill>
              <a:latin typeface="Garamond" panose="02020404030301010803" pitchFamily="18" charset="0"/>
            </a:rPr>
            <a:t>Fair value </a:t>
          </a:r>
          <a:endParaRPr lang="en-GB" sz="2000" dirty="0">
            <a:solidFill>
              <a:schemeClr val="accent3">
                <a:lumMod val="10000"/>
              </a:schemeClr>
            </a:solidFill>
            <a:latin typeface="Garamond" panose="02020404030301010803" pitchFamily="18" charset="0"/>
          </a:endParaRPr>
        </a:p>
      </dgm:t>
    </dgm:pt>
    <dgm:pt modelId="{0C7506FD-7B80-4236-89C1-3C9A01FA763F}" type="parTrans" cxnId="{3727AF3C-BFD3-4060-9E5A-07D88A4323C2}">
      <dgm:prSet/>
      <dgm:spPr/>
      <dgm:t>
        <a:bodyPr/>
        <a:lstStyle/>
        <a:p>
          <a:endParaRPr lang="en-GB" sz="2400">
            <a:solidFill>
              <a:schemeClr val="accent3">
                <a:lumMod val="10000"/>
              </a:schemeClr>
            </a:solidFill>
            <a:latin typeface="Garamond" panose="02020404030301010803" pitchFamily="18" charset="0"/>
          </a:endParaRPr>
        </a:p>
      </dgm:t>
    </dgm:pt>
    <dgm:pt modelId="{83C1CB25-844A-4018-BE5E-09818793E1D2}" type="sibTrans" cxnId="{3727AF3C-BFD3-4060-9E5A-07D88A4323C2}">
      <dgm:prSet/>
      <dgm:spPr/>
      <dgm:t>
        <a:bodyPr/>
        <a:lstStyle/>
        <a:p>
          <a:endParaRPr lang="en-GB" sz="2400">
            <a:solidFill>
              <a:schemeClr val="accent3">
                <a:lumMod val="10000"/>
              </a:schemeClr>
            </a:solidFill>
            <a:latin typeface="Garamond" panose="02020404030301010803" pitchFamily="18" charset="0"/>
          </a:endParaRPr>
        </a:p>
      </dgm:t>
    </dgm:pt>
    <dgm:pt modelId="{F3ED82B2-A0AA-4DBD-B8EB-B5F8101BF5E7}">
      <dgm:prSet phldrT="[Text]" custT="1"/>
      <dgm:spPr/>
      <dgm:t>
        <a:bodyPr/>
        <a:lstStyle/>
        <a:p>
          <a:r>
            <a:rPr lang="en-GB" sz="2000" dirty="0" smtClean="0">
              <a:solidFill>
                <a:schemeClr val="accent3">
                  <a:lumMod val="10000"/>
                </a:schemeClr>
              </a:solidFill>
              <a:latin typeface="Garamond" panose="02020404030301010803" pitchFamily="18" charset="0"/>
            </a:rPr>
            <a:t>Credit and market risk limits</a:t>
          </a:r>
          <a:endParaRPr lang="en-GB" sz="2000" dirty="0">
            <a:solidFill>
              <a:schemeClr val="accent3">
                <a:lumMod val="10000"/>
              </a:schemeClr>
            </a:solidFill>
            <a:latin typeface="Garamond" panose="02020404030301010803" pitchFamily="18" charset="0"/>
          </a:endParaRPr>
        </a:p>
      </dgm:t>
    </dgm:pt>
    <dgm:pt modelId="{B2B6CCF6-8C41-469D-B3BF-FCC2548A499F}" type="parTrans" cxnId="{2A70DA0A-569E-4F81-B931-37D1621FEF72}">
      <dgm:prSet/>
      <dgm:spPr/>
      <dgm:t>
        <a:bodyPr/>
        <a:lstStyle/>
        <a:p>
          <a:endParaRPr lang="en-GB" sz="2400">
            <a:solidFill>
              <a:schemeClr val="accent3">
                <a:lumMod val="10000"/>
              </a:schemeClr>
            </a:solidFill>
            <a:latin typeface="Garamond" panose="02020404030301010803" pitchFamily="18" charset="0"/>
          </a:endParaRPr>
        </a:p>
      </dgm:t>
    </dgm:pt>
    <dgm:pt modelId="{0D2A4C0D-72FC-4675-9193-ACB300E4997D}" type="sibTrans" cxnId="{2A70DA0A-569E-4F81-B931-37D1621FEF72}">
      <dgm:prSet/>
      <dgm:spPr/>
      <dgm:t>
        <a:bodyPr/>
        <a:lstStyle/>
        <a:p>
          <a:endParaRPr lang="en-GB" sz="2400">
            <a:solidFill>
              <a:schemeClr val="accent3">
                <a:lumMod val="10000"/>
              </a:schemeClr>
            </a:solidFill>
            <a:latin typeface="Garamond" panose="02020404030301010803" pitchFamily="18" charset="0"/>
          </a:endParaRPr>
        </a:p>
      </dgm:t>
    </dgm:pt>
    <dgm:pt modelId="{00129B8D-E950-4811-B01A-88816CD4A205}">
      <dgm:prSet phldrT="[Text]" custT="1"/>
      <dgm:spPr/>
      <dgm:t>
        <a:bodyPr/>
        <a:lstStyle/>
        <a:p>
          <a:r>
            <a:rPr lang="en-GB" sz="2000" dirty="0" smtClean="0">
              <a:solidFill>
                <a:schemeClr val="accent3">
                  <a:lumMod val="10000"/>
                </a:schemeClr>
              </a:solidFill>
              <a:latin typeface="Garamond" panose="02020404030301010803" pitchFamily="18" charset="0"/>
            </a:rPr>
            <a:t>Development of a comprehensive, reliable and timely risk management technology</a:t>
          </a:r>
          <a:endParaRPr lang="en-GB" sz="2000" dirty="0">
            <a:solidFill>
              <a:schemeClr val="accent3">
                <a:lumMod val="10000"/>
              </a:schemeClr>
            </a:solidFill>
            <a:latin typeface="Garamond" panose="02020404030301010803" pitchFamily="18" charset="0"/>
          </a:endParaRPr>
        </a:p>
      </dgm:t>
    </dgm:pt>
    <dgm:pt modelId="{6448E763-8CBD-4031-B7E5-908B64BCB51B}" type="parTrans" cxnId="{89FB4E1A-EE81-4000-9C52-5CE590DE93D0}">
      <dgm:prSet/>
      <dgm:spPr/>
      <dgm:t>
        <a:bodyPr/>
        <a:lstStyle/>
        <a:p>
          <a:endParaRPr lang="en-GB" sz="2400">
            <a:solidFill>
              <a:schemeClr val="accent3">
                <a:lumMod val="10000"/>
              </a:schemeClr>
            </a:solidFill>
            <a:latin typeface="Garamond" panose="02020404030301010803" pitchFamily="18" charset="0"/>
          </a:endParaRPr>
        </a:p>
      </dgm:t>
    </dgm:pt>
    <dgm:pt modelId="{E1F2E44B-C09D-4FDF-9AFF-82B900CCF87C}" type="sibTrans" cxnId="{89FB4E1A-EE81-4000-9C52-5CE590DE93D0}">
      <dgm:prSet/>
      <dgm:spPr/>
      <dgm:t>
        <a:bodyPr/>
        <a:lstStyle/>
        <a:p>
          <a:endParaRPr lang="en-GB" sz="2400">
            <a:solidFill>
              <a:schemeClr val="accent3">
                <a:lumMod val="10000"/>
              </a:schemeClr>
            </a:solidFill>
            <a:latin typeface="Garamond" panose="02020404030301010803" pitchFamily="18" charset="0"/>
          </a:endParaRPr>
        </a:p>
      </dgm:t>
    </dgm:pt>
    <dgm:pt modelId="{10A1ADF2-0FB4-4091-8E41-4880D942F969}">
      <dgm:prSet phldrT="[Text]" custT="1"/>
      <dgm:spPr/>
      <dgm:t>
        <a:bodyPr/>
        <a:lstStyle/>
        <a:p>
          <a:r>
            <a:rPr lang="en-GB" sz="2000" dirty="0" smtClean="0">
              <a:solidFill>
                <a:schemeClr val="accent3">
                  <a:lumMod val="10000"/>
                </a:schemeClr>
              </a:solidFill>
              <a:latin typeface="Garamond" panose="02020404030301010803" pitchFamily="18" charset="0"/>
            </a:rPr>
            <a:t>Ultimate oversight of risk is the responsibility of the firm’s Board. The Board oversees risk both directly and through its Risk Committee. Within the firm, a series of committees with specific risk management mandates have oversight or decision-making responsibilities for risk management activities.</a:t>
          </a:r>
          <a:endParaRPr lang="en-GB" sz="2000" dirty="0">
            <a:solidFill>
              <a:schemeClr val="accent3">
                <a:lumMod val="10000"/>
              </a:schemeClr>
            </a:solidFill>
            <a:latin typeface="Garamond" panose="02020404030301010803" pitchFamily="18" charset="0"/>
          </a:endParaRPr>
        </a:p>
      </dgm:t>
    </dgm:pt>
    <dgm:pt modelId="{79A0DC66-B559-4E7E-BB67-F7A3B972E287}" type="parTrans" cxnId="{E0209FAB-79A4-4D2F-AFA2-EDD461FDE0C5}">
      <dgm:prSet/>
      <dgm:spPr/>
      <dgm:t>
        <a:bodyPr/>
        <a:lstStyle/>
        <a:p>
          <a:endParaRPr lang="en-GB" sz="2400">
            <a:solidFill>
              <a:schemeClr val="accent3">
                <a:lumMod val="10000"/>
              </a:schemeClr>
            </a:solidFill>
            <a:latin typeface="Garamond" panose="02020404030301010803" pitchFamily="18" charset="0"/>
          </a:endParaRPr>
        </a:p>
      </dgm:t>
    </dgm:pt>
    <dgm:pt modelId="{05B31B1D-E795-4B11-893E-631952CAA1FC}" type="sibTrans" cxnId="{E0209FAB-79A4-4D2F-AFA2-EDD461FDE0C5}">
      <dgm:prSet/>
      <dgm:spPr/>
      <dgm:t>
        <a:bodyPr/>
        <a:lstStyle/>
        <a:p>
          <a:endParaRPr lang="en-GB" sz="2400">
            <a:solidFill>
              <a:schemeClr val="accent3">
                <a:lumMod val="10000"/>
              </a:schemeClr>
            </a:solidFill>
            <a:latin typeface="Garamond" panose="02020404030301010803" pitchFamily="18" charset="0"/>
          </a:endParaRPr>
        </a:p>
      </dgm:t>
    </dgm:pt>
    <dgm:pt modelId="{307103E0-CDE8-4630-8B12-87658A0912A7}">
      <dgm:prSet custT="1"/>
      <dgm:spPr/>
      <dgm:t>
        <a:bodyPr/>
        <a:lstStyle/>
        <a:p>
          <a:endParaRPr lang="en-GB" sz="2000" dirty="0">
            <a:solidFill>
              <a:schemeClr val="accent3">
                <a:lumMod val="10000"/>
              </a:schemeClr>
            </a:solidFill>
            <a:latin typeface="Garamond" panose="02020404030301010803" pitchFamily="18" charset="0"/>
          </a:endParaRPr>
        </a:p>
      </dgm:t>
    </dgm:pt>
    <dgm:pt modelId="{58644889-0FA9-4D94-9A8B-BEB8807BEDDE}" type="parTrans" cxnId="{072804D4-ABE6-42F6-8E39-6BD30DFA9937}">
      <dgm:prSet/>
      <dgm:spPr/>
      <dgm:t>
        <a:bodyPr/>
        <a:lstStyle/>
        <a:p>
          <a:endParaRPr lang="en-GB" sz="2400">
            <a:solidFill>
              <a:schemeClr val="accent3">
                <a:lumMod val="10000"/>
              </a:schemeClr>
            </a:solidFill>
            <a:latin typeface="Garamond" panose="02020404030301010803" pitchFamily="18" charset="0"/>
          </a:endParaRPr>
        </a:p>
      </dgm:t>
    </dgm:pt>
    <dgm:pt modelId="{885E7FF5-0069-4664-AB50-4057E044C5F9}" type="sibTrans" cxnId="{072804D4-ABE6-42F6-8E39-6BD30DFA9937}">
      <dgm:prSet/>
      <dgm:spPr/>
      <dgm:t>
        <a:bodyPr/>
        <a:lstStyle/>
        <a:p>
          <a:endParaRPr lang="en-GB" sz="2400">
            <a:solidFill>
              <a:schemeClr val="accent3">
                <a:lumMod val="10000"/>
              </a:schemeClr>
            </a:solidFill>
            <a:latin typeface="Garamond" panose="02020404030301010803" pitchFamily="18" charset="0"/>
          </a:endParaRPr>
        </a:p>
      </dgm:t>
    </dgm:pt>
    <dgm:pt modelId="{1DF24BE1-D44C-4764-BF30-0AFD034C10AE}" type="pres">
      <dgm:prSet presAssocID="{8C157CAE-CF95-49C9-9532-AF1B581E4C92}" presName="Name0" presStyleCnt="0">
        <dgm:presLayoutVars>
          <dgm:dir/>
          <dgm:resizeHandles val="exact"/>
        </dgm:presLayoutVars>
      </dgm:prSet>
      <dgm:spPr/>
      <dgm:t>
        <a:bodyPr/>
        <a:lstStyle/>
        <a:p>
          <a:endParaRPr lang="en-GB"/>
        </a:p>
      </dgm:t>
    </dgm:pt>
    <dgm:pt modelId="{B41C6F98-842C-4CDC-8826-D42B7B3DFA95}" type="pres">
      <dgm:prSet presAssocID="{8A6F85CE-7DC6-47AF-A040-B935635B8734}" presName="node" presStyleLbl="node1" presStyleIdx="0" presStyleCnt="3" custLinFactNeighborX="-30007" custLinFactNeighborY="-268">
        <dgm:presLayoutVars>
          <dgm:bulletEnabled val="1"/>
        </dgm:presLayoutVars>
      </dgm:prSet>
      <dgm:spPr/>
      <dgm:t>
        <a:bodyPr/>
        <a:lstStyle/>
        <a:p>
          <a:endParaRPr lang="en-GB"/>
        </a:p>
      </dgm:t>
    </dgm:pt>
    <dgm:pt modelId="{89578430-E2C4-4CB1-86F9-DE64BB3BCA9D}" type="pres">
      <dgm:prSet presAssocID="{28DA8DF6-5C68-4791-BF76-07653FAF166E}" presName="sibTrans" presStyleCnt="0"/>
      <dgm:spPr/>
    </dgm:pt>
    <dgm:pt modelId="{5C401E5D-3047-449B-8A44-FAFBFECACA07}" type="pres">
      <dgm:prSet presAssocID="{5240EA38-D7FE-45C6-BFC9-4AEBAA658AAD}" presName="node" presStyleLbl="node1" presStyleIdx="1" presStyleCnt="3">
        <dgm:presLayoutVars>
          <dgm:bulletEnabled val="1"/>
        </dgm:presLayoutVars>
      </dgm:prSet>
      <dgm:spPr/>
      <dgm:t>
        <a:bodyPr/>
        <a:lstStyle/>
        <a:p>
          <a:endParaRPr lang="en-GB"/>
        </a:p>
      </dgm:t>
    </dgm:pt>
    <dgm:pt modelId="{A886646E-5DE2-4A55-A822-D352463836B7}" type="pres">
      <dgm:prSet presAssocID="{C5DCD54A-2499-414B-A603-A68EAFB25067}" presName="sibTrans" presStyleCnt="0"/>
      <dgm:spPr/>
    </dgm:pt>
    <dgm:pt modelId="{B176848F-5A55-40C0-B4CE-43B57772E45C}" type="pres">
      <dgm:prSet presAssocID="{548294A8-2701-45B1-A7D0-747D4AC1D6D3}" presName="node" presStyleLbl="node1" presStyleIdx="2" presStyleCnt="3">
        <dgm:presLayoutVars>
          <dgm:bulletEnabled val="1"/>
        </dgm:presLayoutVars>
      </dgm:prSet>
      <dgm:spPr/>
      <dgm:t>
        <a:bodyPr/>
        <a:lstStyle/>
        <a:p>
          <a:endParaRPr lang="en-GB"/>
        </a:p>
      </dgm:t>
    </dgm:pt>
  </dgm:ptLst>
  <dgm:cxnLst>
    <dgm:cxn modelId="{DD89D6E5-97C7-4773-B4A5-1467FBC8669E}" type="presOf" srcId="{10A1ADF2-0FB4-4091-8E41-4880D942F969}" destId="{B176848F-5A55-40C0-B4CE-43B57772E45C}" srcOrd="0" destOrd="1" presId="urn:microsoft.com/office/officeart/2005/8/layout/hList6"/>
    <dgm:cxn modelId="{A085A485-0AC1-4CE2-A5F7-CA1E205AA911}" type="presOf" srcId="{021DA2B1-68E5-4734-8570-81C0D04D30A1}" destId="{5C401E5D-3047-449B-8A44-FAFBFECACA07}" srcOrd="0" destOrd="1" presId="urn:microsoft.com/office/officeart/2005/8/layout/hList6"/>
    <dgm:cxn modelId="{912CBE23-E25C-40DC-805D-4AB37BAA1146}" srcId="{8C157CAE-CF95-49C9-9532-AF1B581E4C92}" destId="{548294A8-2701-45B1-A7D0-747D4AC1D6D3}" srcOrd="2" destOrd="0" parTransId="{F87C7DD6-4B74-4E5D-8370-073218D5FDAE}" sibTransId="{48617154-2DE5-43E4-B2AE-C23EF5E9C55C}"/>
    <dgm:cxn modelId="{072804D4-ABE6-42F6-8E39-6BD30DFA9937}" srcId="{548294A8-2701-45B1-A7D0-747D4AC1D6D3}" destId="{307103E0-CDE8-4630-8B12-87658A0912A7}" srcOrd="1" destOrd="0" parTransId="{58644889-0FA9-4D94-9A8B-BEB8807BEDDE}" sibTransId="{885E7FF5-0069-4664-AB50-4057E044C5F9}"/>
    <dgm:cxn modelId="{16A3C665-4FE7-48D3-A0D4-4E8570FF45F0}" type="presOf" srcId="{5240EA38-D7FE-45C6-BFC9-4AEBAA658AAD}" destId="{5C401E5D-3047-449B-8A44-FAFBFECACA07}" srcOrd="0" destOrd="0" presId="urn:microsoft.com/office/officeart/2005/8/layout/hList6"/>
    <dgm:cxn modelId="{A8D6C16F-FF55-4193-8B02-697F550AA2AA}" type="presOf" srcId="{00129B8D-E950-4811-B01A-88816CD4A205}" destId="{B41C6F98-842C-4CDC-8826-D42B7B3DFA95}" srcOrd="0" destOrd="3" presId="urn:microsoft.com/office/officeart/2005/8/layout/hList6"/>
    <dgm:cxn modelId="{8B1E3E0D-24A7-4B23-A378-F2F962DBFAB6}" type="presOf" srcId="{F3ED82B2-A0AA-4DBD-B8EB-B5F8101BF5E7}" destId="{B41C6F98-842C-4CDC-8826-D42B7B3DFA95}" srcOrd="0" destOrd="2" presId="urn:microsoft.com/office/officeart/2005/8/layout/hList6"/>
    <dgm:cxn modelId="{431935AB-C257-4A40-B355-F34BEDA96C15}" type="presOf" srcId="{307103E0-CDE8-4630-8B12-87658A0912A7}" destId="{B176848F-5A55-40C0-B4CE-43B57772E45C}" srcOrd="0" destOrd="2" presId="urn:microsoft.com/office/officeart/2005/8/layout/hList6"/>
    <dgm:cxn modelId="{8111A61C-66B7-47C4-AAD0-FE91A82F51B9}" type="presOf" srcId="{8C157CAE-CF95-49C9-9532-AF1B581E4C92}" destId="{1DF24BE1-D44C-4764-BF30-0AFD034C10AE}" srcOrd="0" destOrd="0" presId="urn:microsoft.com/office/officeart/2005/8/layout/hList6"/>
    <dgm:cxn modelId="{3727AF3C-BFD3-4060-9E5A-07D88A4323C2}" srcId="{8A6F85CE-7DC6-47AF-A040-B935635B8734}" destId="{27CAE4DC-5649-490B-A5A3-DD495FDCFA04}" srcOrd="0" destOrd="0" parTransId="{0C7506FD-7B80-4236-89C1-3C9A01FA763F}" sibTransId="{83C1CB25-844A-4018-BE5E-09818793E1D2}"/>
    <dgm:cxn modelId="{9C7C2A86-7BE1-4E56-9A66-1C85D4D68A02}" type="presOf" srcId="{27CAE4DC-5649-490B-A5A3-DD495FDCFA04}" destId="{B41C6F98-842C-4CDC-8826-D42B7B3DFA95}" srcOrd="0" destOrd="1" presId="urn:microsoft.com/office/officeart/2005/8/layout/hList6"/>
    <dgm:cxn modelId="{744AF9D6-98E9-4636-995F-E1BEA5DAA19B}" srcId="{8C157CAE-CF95-49C9-9532-AF1B581E4C92}" destId="{8A6F85CE-7DC6-47AF-A040-B935635B8734}" srcOrd="0" destOrd="0" parTransId="{24D0EBB0-BEE6-4D42-BF3F-439CA5A0B64F}" sibTransId="{28DA8DF6-5C68-4791-BF76-07653FAF166E}"/>
    <dgm:cxn modelId="{2A70DA0A-569E-4F81-B931-37D1621FEF72}" srcId="{8A6F85CE-7DC6-47AF-A040-B935635B8734}" destId="{F3ED82B2-A0AA-4DBD-B8EB-B5F8101BF5E7}" srcOrd="1" destOrd="0" parTransId="{B2B6CCF6-8C41-469D-B3BF-FCC2548A499F}" sibTransId="{0D2A4C0D-72FC-4675-9193-ACB300E4997D}"/>
    <dgm:cxn modelId="{A6F8D30F-4B40-4DFF-9A87-4ADE39B99287}" type="presOf" srcId="{8A6F85CE-7DC6-47AF-A040-B935635B8734}" destId="{B41C6F98-842C-4CDC-8826-D42B7B3DFA95}" srcOrd="0" destOrd="0" presId="urn:microsoft.com/office/officeart/2005/8/layout/hList6"/>
    <dgm:cxn modelId="{F1886371-ECAB-4D43-A929-3E597D9CE6A5}" srcId="{5240EA38-D7FE-45C6-BFC9-4AEBAA658AAD}" destId="{021DA2B1-68E5-4734-8570-81C0D04D30A1}" srcOrd="0" destOrd="0" parTransId="{B15F7745-FC19-49F8-A860-278AEAA9F1F7}" sibTransId="{6E8FE5E0-99C4-4A20-9A52-420BDF81E267}"/>
    <dgm:cxn modelId="{9928CC03-3C0E-441F-A692-1E60721FE56C}" srcId="{8C157CAE-CF95-49C9-9532-AF1B581E4C92}" destId="{5240EA38-D7FE-45C6-BFC9-4AEBAA658AAD}" srcOrd="1" destOrd="0" parTransId="{A0F58FF7-E9E0-43A5-B9D7-2A2480824244}" sibTransId="{C5DCD54A-2499-414B-A603-A68EAFB25067}"/>
    <dgm:cxn modelId="{89FB4E1A-EE81-4000-9C52-5CE590DE93D0}" srcId="{8A6F85CE-7DC6-47AF-A040-B935635B8734}" destId="{00129B8D-E950-4811-B01A-88816CD4A205}" srcOrd="2" destOrd="0" parTransId="{6448E763-8CBD-4031-B7E5-908B64BCB51B}" sibTransId="{E1F2E44B-C09D-4FDF-9AFF-82B900CCF87C}"/>
    <dgm:cxn modelId="{E0209FAB-79A4-4D2F-AFA2-EDD461FDE0C5}" srcId="{548294A8-2701-45B1-A7D0-747D4AC1D6D3}" destId="{10A1ADF2-0FB4-4091-8E41-4880D942F969}" srcOrd="0" destOrd="0" parTransId="{79A0DC66-B559-4E7E-BB67-F7A3B972E287}" sibTransId="{05B31B1D-E795-4B11-893E-631952CAA1FC}"/>
    <dgm:cxn modelId="{F01F4931-162F-4ED6-A8CC-1F0DC306FF4F}" type="presOf" srcId="{548294A8-2701-45B1-A7D0-747D4AC1D6D3}" destId="{B176848F-5A55-40C0-B4CE-43B57772E45C}" srcOrd="0" destOrd="0" presId="urn:microsoft.com/office/officeart/2005/8/layout/hList6"/>
    <dgm:cxn modelId="{5F5A4BDE-53BD-4F5E-8AE6-C1C4D6C6D4E9}" type="presParOf" srcId="{1DF24BE1-D44C-4764-BF30-0AFD034C10AE}" destId="{B41C6F98-842C-4CDC-8826-D42B7B3DFA95}" srcOrd="0" destOrd="0" presId="urn:microsoft.com/office/officeart/2005/8/layout/hList6"/>
    <dgm:cxn modelId="{EB7AEAF2-0613-4A8D-830C-B1EB5487FB3B}" type="presParOf" srcId="{1DF24BE1-D44C-4764-BF30-0AFD034C10AE}" destId="{89578430-E2C4-4CB1-86F9-DE64BB3BCA9D}" srcOrd="1" destOrd="0" presId="urn:microsoft.com/office/officeart/2005/8/layout/hList6"/>
    <dgm:cxn modelId="{8B8F7700-2596-4A9F-A4F0-3987957B1F82}" type="presParOf" srcId="{1DF24BE1-D44C-4764-BF30-0AFD034C10AE}" destId="{5C401E5D-3047-449B-8A44-FAFBFECACA07}" srcOrd="2" destOrd="0" presId="urn:microsoft.com/office/officeart/2005/8/layout/hList6"/>
    <dgm:cxn modelId="{20C3E96D-7758-4D1E-A137-499CC494B84F}" type="presParOf" srcId="{1DF24BE1-D44C-4764-BF30-0AFD034C10AE}" destId="{A886646E-5DE2-4A55-A822-D352463836B7}" srcOrd="3" destOrd="0" presId="urn:microsoft.com/office/officeart/2005/8/layout/hList6"/>
    <dgm:cxn modelId="{9762A8D2-E85C-4CDD-BDA5-7B5B3169499C}" type="presParOf" srcId="{1DF24BE1-D44C-4764-BF30-0AFD034C10AE}" destId="{B176848F-5A55-40C0-B4CE-43B57772E45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4C6AC-1442-4992-88AD-4BB18FB3E0E3}">
      <dsp:nvSpPr>
        <dsp:cNvPr id="0" name=""/>
        <dsp:cNvSpPr/>
      </dsp:nvSpPr>
      <dsp:spPr>
        <a:xfrm>
          <a:off x="3827606" y="0"/>
          <a:ext cx="3827606" cy="2180980"/>
        </a:xfrm>
        <a:prstGeom prst="trapezoid">
          <a:avLst>
            <a:gd name="adj" fmla="val 8775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dirty="0" smtClean="0">
            <a:solidFill>
              <a:schemeClr val="accent3">
                <a:lumMod val="10000"/>
              </a:schemeClr>
            </a:solidFill>
            <a:latin typeface="Garamond" panose="02020404030301010803" pitchFamily="18" charset="0"/>
          </a:endParaRPr>
        </a:p>
        <a:p>
          <a:pPr lvl="0" algn="ctr" defTabSz="977900">
            <a:lnSpc>
              <a:spcPct val="90000"/>
            </a:lnSpc>
            <a:spcBef>
              <a:spcPct val="0"/>
            </a:spcBef>
            <a:spcAft>
              <a:spcPct val="35000"/>
            </a:spcAft>
          </a:pPr>
          <a:endParaRPr lang="en-GB" sz="2200" kern="1200" dirty="0" smtClean="0">
            <a:solidFill>
              <a:schemeClr val="accent3">
                <a:lumMod val="10000"/>
              </a:schemeClr>
            </a:solidFill>
            <a:latin typeface="Garamond" panose="02020404030301010803" pitchFamily="18" charset="0"/>
          </a:endParaRPr>
        </a:p>
        <a:p>
          <a:pPr lvl="0" algn="ctr"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3</a:t>
          </a:r>
          <a:r>
            <a:rPr lang="en-GB" sz="2200" kern="1200" baseline="30000" dirty="0" smtClean="0">
              <a:solidFill>
                <a:schemeClr val="accent3">
                  <a:lumMod val="10000"/>
                </a:schemeClr>
              </a:solidFill>
              <a:latin typeface="Garamond" panose="02020404030301010803" pitchFamily="18" charset="0"/>
            </a:rPr>
            <a:t>rd </a:t>
          </a:r>
          <a:r>
            <a:rPr lang="en-GB" sz="2200" kern="1200" dirty="0" smtClean="0">
              <a:solidFill>
                <a:schemeClr val="accent3">
                  <a:lumMod val="10000"/>
                </a:schemeClr>
              </a:solidFill>
              <a:latin typeface="Garamond" panose="02020404030301010803" pitchFamily="18" charset="0"/>
            </a:rPr>
            <a:t>Inputs that </a:t>
          </a:r>
        </a:p>
        <a:p>
          <a:pPr lvl="0" algn="ctr"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cannot be observed </a:t>
          </a:r>
        </a:p>
        <a:p>
          <a:pPr lvl="0" algn="ctr"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in market activity</a:t>
          </a:r>
          <a:endParaRPr lang="en-GB" sz="2200" kern="1200" dirty="0">
            <a:solidFill>
              <a:schemeClr val="accent3">
                <a:lumMod val="10000"/>
              </a:schemeClr>
            </a:solidFill>
            <a:latin typeface="Garamond" panose="02020404030301010803" pitchFamily="18" charset="0"/>
          </a:endParaRPr>
        </a:p>
      </dsp:txBody>
      <dsp:txXfrm>
        <a:off x="3827606" y="0"/>
        <a:ext cx="3827606" cy="2180980"/>
      </dsp:txXfrm>
    </dsp:sp>
    <dsp:sp modelId="{98DA553A-5DD7-4F3B-9DEC-D963EC0E67FD}">
      <dsp:nvSpPr>
        <dsp:cNvPr id="0" name=""/>
        <dsp:cNvSpPr/>
      </dsp:nvSpPr>
      <dsp:spPr>
        <a:xfrm>
          <a:off x="1913803" y="2180980"/>
          <a:ext cx="7655213" cy="2180980"/>
        </a:xfrm>
        <a:prstGeom prst="trapezoid">
          <a:avLst>
            <a:gd name="adj" fmla="val 87750"/>
          </a:avLst>
        </a:prstGeom>
        <a:solidFill>
          <a:schemeClr val="accent3">
            <a:shade val="80000"/>
            <a:hueOff val="3539"/>
            <a:satOff val="6757"/>
            <a:lumOff val="6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2</a:t>
          </a:r>
          <a:r>
            <a:rPr lang="en-GB" sz="2200" kern="1200" baseline="30000" dirty="0" smtClean="0">
              <a:solidFill>
                <a:schemeClr val="accent3">
                  <a:lumMod val="10000"/>
                </a:schemeClr>
              </a:solidFill>
              <a:latin typeface="Garamond" panose="02020404030301010803" pitchFamily="18" charset="0"/>
            </a:rPr>
            <a:t>nd </a:t>
          </a:r>
          <a:r>
            <a:rPr lang="en-GB" sz="2200" kern="1200" dirty="0" smtClean="0">
              <a:solidFill>
                <a:schemeClr val="accent3">
                  <a:lumMod val="10000"/>
                </a:schemeClr>
              </a:solidFill>
              <a:latin typeface="Garamond" panose="02020404030301010803" pitchFamily="18" charset="0"/>
            </a:rPr>
            <a:t>Inputs other than level 1 inputs that are observable, either directly or indirectly</a:t>
          </a:r>
          <a:endParaRPr lang="en-GB" sz="2200" kern="1200" dirty="0">
            <a:solidFill>
              <a:schemeClr val="accent3">
                <a:lumMod val="10000"/>
              </a:schemeClr>
            </a:solidFill>
            <a:latin typeface="Garamond" panose="02020404030301010803" pitchFamily="18" charset="0"/>
          </a:endParaRPr>
        </a:p>
      </dsp:txBody>
      <dsp:txXfrm>
        <a:off x="3253465" y="2180980"/>
        <a:ext cx="4975888" cy="2180980"/>
      </dsp:txXfrm>
    </dsp:sp>
    <dsp:sp modelId="{FC8AAAA7-CF66-4308-83D1-53C314CC1A1B}">
      <dsp:nvSpPr>
        <dsp:cNvPr id="0" name=""/>
        <dsp:cNvSpPr/>
      </dsp:nvSpPr>
      <dsp:spPr>
        <a:xfrm>
          <a:off x="0" y="4361961"/>
          <a:ext cx="11482820" cy="2180980"/>
        </a:xfrm>
        <a:prstGeom prst="trapezoid">
          <a:avLst>
            <a:gd name="adj" fmla="val 87750"/>
          </a:avLst>
        </a:prstGeom>
        <a:solidFill>
          <a:schemeClr val="accent3">
            <a:shade val="80000"/>
            <a:hueOff val="7078"/>
            <a:satOff val="13514"/>
            <a:lumOff val="12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1</a:t>
          </a:r>
          <a:r>
            <a:rPr lang="en-GB" sz="2200" kern="1200" baseline="30000" dirty="0" smtClean="0">
              <a:solidFill>
                <a:schemeClr val="accent3">
                  <a:lumMod val="10000"/>
                </a:schemeClr>
              </a:solidFill>
              <a:latin typeface="Garamond" panose="02020404030301010803" pitchFamily="18" charset="0"/>
            </a:rPr>
            <a:t>st</a:t>
          </a:r>
          <a:r>
            <a:rPr lang="en-GB" sz="2200" kern="1200" dirty="0" smtClean="0">
              <a:solidFill>
                <a:schemeClr val="accent3">
                  <a:lumMod val="10000"/>
                </a:schemeClr>
              </a:solidFill>
              <a:latin typeface="Garamond" panose="02020404030301010803" pitchFamily="18" charset="0"/>
            </a:rPr>
            <a:t>  Highest priority to unadjusted quoted prices in active markets for identical assets and liabilities</a:t>
          </a:r>
          <a:endParaRPr lang="en-GB" sz="2200" kern="1200" dirty="0">
            <a:solidFill>
              <a:schemeClr val="accent3">
                <a:lumMod val="10000"/>
              </a:schemeClr>
            </a:solidFill>
            <a:latin typeface="Garamond" panose="02020404030301010803" pitchFamily="18" charset="0"/>
          </a:endParaRPr>
        </a:p>
      </dsp:txBody>
      <dsp:txXfrm>
        <a:off x="2009493" y="4361961"/>
        <a:ext cx="7463833" cy="21809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DF0C-1BE6-459F-9090-38CFD160FEA0}">
      <dsp:nvSpPr>
        <dsp:cNvPr id="0" name=""/>
        <dsp:cNvSpPr/>
      </dsp:nvSpPr>
      <dsp:spPr>
        <a:xfrm>
          <a:off x="484048" y="0"/>
          <a:ext cx="1385324" cy="1385324"/>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79C2-48EC-4756-82F3-DCA14E67321D}">
      <dsp:nvSpPr>
        <dsp:cNvPr id="0" name=""/>
        <dsp:cNvSpPr/>
      </dsp:nvSpPr>
      <dsp:spPr>
        <a:xfrm>
          <a:off x="622581" y="138532"/>
          <a:ext cx="1108259" cy="1108259"/>
        </a:xfrm>
        <a:prstGeom prst="pie">
          <a:avLst>
            <a:gd name="adj1" fmla="val 1260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90B84-67BD-4378-AC83-4D57E70A13D0}">
      <dsp:nvSpPr>
        <dsp:cNvPr id="0" name=""/>
        <dsp:cNvSpPr/>
      </dsp:nvSpPr>
      <dsp:spPr>
        <a:xfrm rot="16200000">
          <a:off x="-1109073" y="3116978"/>
          <a:ext cx="4017439" cy="8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22400">
            <a:lnSpc>
              <a:spcPct val="90000"/>
            </a:lnSpc>
            <a:spcBef>
              <a:spcPct val="0"/>
            </a:spcBef>
            <a:spcAft>
              <a:spcPct val="35000"/>
            </a:spcAft>
          </a:pPr>
          <a:r>
            <a:rPr lang="en-GB" sz="3200" b="1" kern="1200" dirty="0" smtClean="0">
              <a:solidFill>
                <a:schemeClr val="accent3">
                  <a:lumMod val="10000"/>
                </a:schemeClr>
              </a:solidFill>
              <a:latin typeface="Garamond" panose="02020404030301010803" pitchFamily="18" charset="0"/>
            </a:rPr>
            <a:t>Excess liquidity</a:t>
          </a:r>
          <a:endParaRPr lang="en-GB" sz="3200" b="1" kern="1200" dirty="0">
            <a:solidFill>
              <a:schemeClr val="accent3">
                <a:lumMod val="10000"/>
              </a:schemeClr>
            </a:solidFill>
            <a:latin typeface="Garamond" panose="02020404030301010803" pitchFamily="18" charset="0"/>
          </a:endParaRPr>
        </a:p>
      </dsp:txBody>
      <dsp:txXfrm>
        <a:off x="-1109073" y="3116978"/>
        <a:ext cx="4017439" cy="831194"/>
      </dsp:txXfrm>
    </dsp:sp>
    <dsp:sp modelId="{147557B6-1E6B-4CFE-A46D-0B29220BD7E2}">
      <dsp:nvSpPr>
        <dsp:cNvPr id="0" name=""/>
        <dsp:cNvSpPr/>
      </dsp:nvSpPr>
      <dsp:spPr>
        <a:xfrm>
          <a:off x="1453775" y="0"/>
          <a:ext cx="2770648" cy="554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Maintaining substantial excess liquidity allows  to meet a broad range of potential cash outflows and collateral needs in a stressed environment.</a:t>
          </a:r>
          <a:endParaRPr lang="en-GB" sz="3200" kern="1200" dirty="0">
            <a:solidFill>
              <a:schemeClr val="accent3">
                <a:lumMod val="10000"/>
              </a:schemeClr>
            </a:solidFill>
            <a:latin typeface="Garamond" panose="02020404030301010803" pitchFamily="18" charset="0"/>
          </a:endParaRPr>
        </a:p>
      </dsp:txBody>
      <dsp:txXfrm>
        <a:off x="1453775" y="0"/>
        <a:ext cx="2770648" cy="5541296"/>
      </dsp:txXfrm>
    </dsp:sp>
    <dsp:sp modelId="{3426CAC9-C3E5-41DF-8428-603CCBE3694F}">
      <dsp:nvSpPr>
        <dsp:cNvPr id="0" name=""/>
        <dsp:cNvSpPr/>
      </dsp:nvSpPr>
      <dsp:spPr>
        <a:xfrm>
          <a:off x="4790589" y="0"/>
          <a:ext cx="1385324" cy="1385324"/>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5D09-6F25-468C-B5E2-D6D7F2D88EC1}">
      <dsp:nvSpPr>
        <dsp:cNvPr id="0" name=""/>
        <dsp:cNvSpPr/>
      </dsp:nvSpPr>
      <dsp:spPr>
        <a:xfrm>
          <a:off x="4929122" y="138532"/>
          <a:ext cx="1108259" cy="1108259"/>
        </a:xfrm>
        <a:prstGeom prst="pie">
          <a:avLst>
            <a:gd name="adj1" fmla="val 9000000"/>
            <a:gd name="adj2" fmla="val 16200000"/>
          </a:avLst>
        </a:prstGeom>
        <a:solidFill>
          <a:schemeClr val="accent2">
            <a:shade val="80000"/>
            <a:hueOff val="-48317"/>
            <a:satOff val="616"/>
            <a:lumOff val="11007"/>
            <a:alphaOff val="0"/>
          </a:schemeClr>
        </a:solidFill>
        <a:ln w="12700" cap="flat" cmpd="sng" algn="ctr">
          <a:solidFill>
            <a:schemeClr val="accent2">
              <a:shade val="80000"/>
              <a:hueOff val="-48317"/>
              <a:satOff val="616"/>
              <a:lumOff val="11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77B37-0BFD-4BE5-B6C3-600361BB615C}">
      <dsp:nvSpPr>
        <dsp:cNvPr id="0" name=""/>
        <dsp:cNvSpPr/>
      </dsp:nvSpPr>
      <dsp:spPr>
        <a:xfrm rot="16200000">
          <a:off x="3197467" y="3116978"/>
          <a:ext cx="4017439" cy="8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22400">
            <a:lnSpc>
              <a:spcPct val="90000"/>
            </a:lnSpc>
            <a:spcBef>
              <a:spcPct val="0"/>
            </a:spcBef>
            <a:spcAft>
              <a:spcPct val="35000"/>
            </a:spcAft>
          </a:pPr>
          <a:r>
            <a:rPr lang="en-GB" sz="3200" b="1" kern="1200" dirty="0" smtClean="0">
              <a:solidFill>
                <a:schemeClr val="accent3">
                  <a:lumMod val="10000"/>
                </a:schemeClr>
              </a:solidFill>
              <a:latin typeface="Garamond" panose="02020404030301010803" pitchFamily="18" charset="0"/>
            </a:rPr>
            <a:t>Asset-Liability Management.</a:t>
          </a:r>
          <a:endParaRPr lang="en-GB" sz="3200" b="1" kern="1200" dirty="0">
            <a:solidFill>
              <a:schemeClr val="accent3">
                <a:lumMod val="10000"/>
              </a:schemeClr>
            </a:solidFill>
            <a:latin typeface="Garamond" panose="02020404030301010803" pitchFamily="18" charset="0"/>
          </a:endParaRPr>
        </a:p>
      </dsp:txBody>
      <dsp:txXfrm>
        <a:off x="3197467" y="3116978"/>
        <a:ext cx="4017439" cy="831194"/>
      </dsp:txXfrm>
    </dsp:sp>
    <dsp:sp modelId="{394E320E-1934-4E06-A26A-9ED7F669B809}">
      <dsp:nvSpPr>
        <dsp:cNvPr id="0" name=""/>
        <dsp:cNvSpPr/>
      </dsp:nvSpPr>
      <dsp:spPr>
        <a:xfrm>
          <a:off x="5760316" y="0"/>
          <a:ext cx="2770648" cy="554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Assessing anticipated holding periods for its assets and their expected liquidity in a stressed environment.</a:t>
          </a:r>
          <a:endParaRPr lang="en-GB" sz="3200" kern="1200" dirty="0">
            <a:solidFill>
              <a:schemeClr val="accent3">
                <a:lumMod val="10000"/>
              </a:schemeClr>
            </a:solidFill>
            <a:latin typeface="Garamond" panose="02020404030301010803" pitchFamily="18" charset="0"/>
          </a:endParaRPr>
        </a:p>
      </dsp:txBody>
      <dsp:txXfrm>
        <a:off x="5760316" y="0"/>
        <a:ext cx="2770648" cy="5541296"/>
      </dsp:txXfrm>
    </dsp:sp>
    <dsp:sp modelId="{B8A79186-0FBA-4108-997C-518D99A534D2}">
      <dsp:nvSpPr>
        <dsp:cNvPr id="0" name=""/>
        <dsp:cNvSpPr/>
      </dsp:nvSpPr>
      <dsp:spPr>
        <a:xfrm>
          <a:off x="9097130" y="298224"/>
          <a:ext cx="1385324" cy="1385324"/>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87D68-09C6-4813-8D88-13E688C4305B}">
      <dsp:nvSpPr>
        <dsp:cNvPr id="0" name=""/>
        <dsp:cNvSpPr/>
      </dsp:nvSpPr>
      <dsp:spPr>
        <a:xfrm>
          <a:off x="9235662" y="436756"/>
          <a:ext cx="1108259" cy="1108259"/>
        </a:xfrm>
        <a:prstGeom prst="pie">
          <a:avLst>
            <a:gd name="adj1" fmla="val 5400000"/>
            <a:gd name="adj2" fmla="val 16200000"/>
          </a:avLst>
        </a:prstGeom>
        <a:solidFill>
          <a:schemeClr val="accent2">
            <a:shade val="80000"/>
            <a:hueOff val="-96635"/>
            <a:satOff val="1232"/>
            <a:lumOff val="22015"/>
            <a:alphaOff val="0"/>
          </a:schemeClr>
        </a:solidFill>
        <a:ln w="12700" cap="flat" cmpd="sng" algn="ctr">
          <a:solidFill>
            <a:schemeClr val="accent2">
              <a:shade val="80000"/>
              <a:hueOff val="-96635"/>
              <a:satOff val="1232"/>
              <a:lumOff val="220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2E8E-D117-4114-B82C-D1B50932157D}">
      <dsp:nvSpPr>
        <dsp:cNvPr id="0" name=""/>
        <dsp:cNvSpPr/>
      </dsp:nvSpPr>
      <dsp:spPr>
        <a:xfrm rot="16200000">
          <a:off x="8100457" y="2722556"/>
          <a:ext cx="2824541" cy="83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22400">
            <a:lnSpc>
              <a:spcPct val="90000"/>
            </a:lnSpc>
            <a:spcBef>
              <a:spcPct val="0"/>
            </a:spcBef>
            <a:spcAft>
              <a:spcPct val="35000"/>
            </a:spcAft>
          </a:pPr>
          <a:r>
            <a:rPr lang="en-GB" sz="3200" b="1" kern="1200" dirty="0" smtClean="0">
              <a:solidFill>
                <a:schemeClr val="accent3">
                  <a:lumMod val="10000"/>
                </a:schemeClr>
              </a:solidFill>
              <a:latin typeface="Garamond" panose="02020404030301010803" pitchFamily="18" charset="0"/>
            </a:rPr>
            <a:t>Contingency Funding Plan</a:t>
          </a:r>
          <a:endParaRPr lang="en-GB" sz="3200" b="1" kern="1200" dirty="0">
            <a:solidFill>
              <a:schemeClr val="accent3">
                <a:lumMod val="10000"/>
              </a:schemeClr>
            </a:solidFill>
            <a:latin typeface="Garamond" panose="02020404030301010803" pitchFamily="18" charset="0"/>
          </a:endParaRPr>
        </a:p>
      </dsp:txBody>
      <dsp:txXfrm>
        <a:off x="8100457" y="2722556"/>
        <a:ext cx="2824541" cy="831194"/>
      </dsp:txXfrm>
    </dsp:sp>
    <dsp:sp modelId="{36E0C3C7-2C04-4EDE-957F-8BC26DBBECAB}">
      <dsp:nvSpPr>
        <dsp:cNvPr id="0" name=""/>
        <dsp:cNvSpPr/>
      </dsp:nvSpPr>
      <dsp:spPr>
        <a:xfrm>
          <a:off x="10066857" y="0"/>
          <a:ext cx="2770648" cy="554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It provides a framework for analysing and responding to a liquidity crisis situation or periods of market stress.</a:t>
          </a:r>
          <a:endParaRPr lang="en-GB" sz="3200" kern="1200" dirty="0">
            <a:solidFill>
              <a:schemeClr val="accent3">
                <a:lumMod val="10000"/>
              </a:schemeClr>
            </a:solidFill>
            <a:latin typeface="Garamond" panose="02020404030301010803" pitchFamily="18" charset="0"/>
          </a:endParaRPr>
        </a:p>
      </dsp:txBody>
      <dsp:txXfrm>
        <a:off x="10066857" y="0"/>
        <a:ext cx="2770648" cy="55412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6B813-30E2-43B3-B088-95ABF30C474F}">
      <dsp:nvSpPr>
        <dsp:cNvPr id="0" name=""/>
        <dsp:cNvSpPr/>
      </dsp:nvSpPr>
      <dsp:spPr>
        <a:xfrm>
          <a:off x="0" y="4965069"/>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2B0A3-5AC1-4DE9-A61F-FAB08DE7E943}">
      <dsp:nvSpPr>
        <dsp:cNvPr id="0" name=""/>
        <dsp:cNvSpPr/>
      </dsp:nvSpPr>
      <dsp:spPr>
        <a:xfrm>
          <a:off x="0" y="3963210"/>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FFFE8-1A68-4A9C-8CD9-09D5B200714F}">
      <dsp:nvSpPr>
        <dsp:cNvPr id="0" name=""/>
        <dsp:cNvSpPr/>
      </dsp:nvSpPr>
      <dsp:spPr>
        <a:xfrm>
          <a:off x="0" y="2961351"/>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30152-C887-4BB9-A8C9-C038A5424EAF}">
      <dsp:nvSpPr>
        <dsp:cNvPr id="0" name=""/>
        <dsp:cNvSpPr/>
      </dsp:nvSpPr>
      <dsp:spPr>
        <a:xfrm>
          <a:off x="0" y="1959492"/>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2D782-A17E-446B-A697-E8608466D78B}">
      <dsp:nvSpPr>
        <dsp:cNvPr id="0" name=""/>
        <dsp:cNvSpPr/>
      </dsp:nvSpPr>
      <dsp:spPr>
        <a:xfrm>
          <a:off x="0" y="957634"/>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1716A-C4AE-4711-B489-6F53D842ABF2}">
      <dsp:nvSpPr>
        <dsp:cNvPr id="0" name=""/>
        <dsp:cNvSpPr/>
      </dsp:nvSpPr>
      <dsp:spPr>
        <a:xfrm>
          <a:off x="3272564" y="2643"/>
          <a:ext cx="9314223" cy="9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Generally prices are observable and transparent even for long-dated contracts.</a:t>
          </a:r>
        </a:p>
      </dsp:txBody>
      <dsp:txXfrm>
        <a:off x="3272564" y="2643"/>
        <a:ext cx="9314223" cy="954151"/>
      </dsp:txXfrm>
    </dsp:sp>
    <dsp:sp modelId="{651E7E56-1D1A-470C-9195-7ABAA3E9F162}">
      <dsp:nvSpPr>
        <dsp:cNvPr id="0" name=""/>
        <dsp:cNvSpPr/>
      </dsp:nvSpPr>
      <dsp:spPr>
        <a:xfrm>
          <a:off x="0" y="3482"/>
          <a:ext cx="3272564" cy="954151"/>
        </a:xfrm>
        <a:prstGeom prst="round2SameRect">
          <a:avLst>
            <a:gd name="adj1" fmla="val 16670"/>
            <a:gd name="adj2" fmla="val 0"/>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GB" sz="4400" kern="1200" dirty="0" smtClean="0">
              <a:solidFill>
                <a:schemeClr val="accent3">
                  <a:lumMod val="10000"/>
                </a:schemeClr>
              </a:solidFill>
              <a:latin typeface="Garamond" panose="02020404030301010803" pitchFamily="18" charset="0"/>
            </a:rPr>
            <a:t>Interest rates</a:t>
          </a:r>
          <a:endParaRPr lang="en-GB" sz="4400" kern="1200" dirty="0">
            <a:solidFill>
              <a:schemeClr val="accent3">
                <a:lumMod val="10000"/>
              </a:schemeClr>
            </a:solidFill>
            <a:latin typeface="Garamond" panose="02020404030301010803" pitchFamily="18" charset="0"/>
          </a:endParaRPr>
        </a:p>
      </dsp:txBody>
      <dsp:txXfrm>
        <a:off x="46586" y="50068"/>
        <a:ext cx="3179392" cy="907565"/>
      </dsp:txXfrm>
    </dsp:sp>
    <dsp:sp modelId="{2A1BD2A0-4B32-45A6-A5DF-EF45A8C888E2}">
      <dsp:nvSpPr>
        <dsp:cNvPr id="0" name=""/>
        <dsp:cNvSpPr/>
      </dsp:nvSpPr>
      <dsp:spPr>
        <a:xfrm>
          <a:off x="3272564" y="1005341"/>
          <a:ext cx="9314223" cy="9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In general prices are transparent.  Credit default swaps that reference loans, asset-backed securities and emerging market debt instruments tend to have less price transparency than those that reference corporate bonds.</a:t>
          </a:r>
        </a:p>
      </dsp:txBody>
      <dsp:txXfrm>
        <a:off x="3272564" y="1005341"/>
        <a:ext cx="9314223" cy="954151"/>
      </dsp:txXfrm>
    </dsp:sp>
    <dsp:sp modelId="{299B764D-D640-4468-8A2A-AD113ABC3E7A}">
      <dsp:nvSpPr>
        <dsp:cNvPr id="0" name=""/>
        <dsp:cNvSpPr/>
      </dsp:nvSpPr>
      <dsp:spPr>
        <a:xfrm>
          <a:off x="0" y="1005341"/>
          <a:ext cx="3272564" cy="954151"/>
        </a:xfrm>
        <a:prstGeom prst="round2SameRect">
          <a:avLst>
            <a:gd name="adj1" fmla="val 16670"/>
            <a:gd name="adj2" fmla="val 0"/>
          </a:avLst>
        </a:prstGeom>
        <a:solidFill>
          <a:schemeClr val="accent3">
            <a:shade val="50000"/>
            <a:hueOff val="4018"/>
            <a:satOff val="8970"/>
            <a:lumOff val="11729"/>
            <a:alphaOff val="0"/>
          </a:schemeClr>
        </a:solidFill>
        <a:ln w="12700" cap="flat" cmpd="sng" algn="ctr">
          <a:solidFill>
            <a:schemeClr val="accent3">
              <a:shade val="50000"/>
              <a:hueOff val="4018"/>
              <a:satOff val="8970"/>
              <a:lumOff val="117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GB" sz="4400" kern="1200" dirty="0" smtClean="0">
              <a:solidFill>
                <a:schemeClr val="accent3">
                  <a:lumMod val="10000"/>
                </a:schemeClr>
              </a:solidFill>
              <a:latin typeface="Garamond" panose="02020404030301010803" pitchFamily="18" charset="0"/>
            </a:rPr>
            <a:t>Credit </a:t>
          </a:r>
        </a:p>
      </dsp:txBody>
      <dsp:txXfrm>
        <a:off x="46586" y="1051927"/>
        <a:ext cx="3179392" cy="907565"/>
      </dsp:txXfrm>
    </dsp:sp>
    <dsp:sp modelId="{6CE72B00-2BC9-4CBF-ACA3-28D8E07BCB36}">
      <dsp:nvSpPr>
        <dsp:cNvPr id="0" name=""/>
        <dsp:cNvSpPr/>
      </dsp:nvSpPr>
      <dsp:spPr>
        <a:xfrm>
          <a:off x="3272564" y="2007200"/>
          <a:ext cx="9314223" cy="9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The primary difference between the price transparency of developed and emerging market currency derivatives is that emerging markets tend to be observable for contracts with shorter tenors.</a:t>
          </a:r>
        </a:p>
      </dsp:txBody>
      <dsp:txXfrm>
        <a:off x="3272564" y="2007200"/>
        <a:ext cx="9314223" cy="954151"/>
      </dsp:txXfrm>
    </dsp:sp>
    <dsp:sp modelId="{C79A2832-D67D-4C52-A5DE-A4BE713A038C}">
      <dsp:nvSpPr>
        <dsp:cNvPr id="0" name=""/>
        <dsp:cNvSpPr/>
      </dsp:nvSpPr>
      <dsp:spPr>
        <a:xfrm>
          <a:off x="0" y="2007200"/>
          <a:ext cx="3272564" cy="954151"/>
        </a:xfrm>
        <a:prstGeom prst="round2SameRect">
          <a:avLst>
            <a:gd name="adj1" fmla="val 16670"/>
            <a:gd name="adj2" fmla="val 0"/>
          </a:avLst>
        </a:prstGeom>
        <a:solidFill>
          <a:schemeClr val="accent3">
            <a:shade val="50000"/>
            <a:hueOff val="8036"/>
            <a:satOff val="17941"/>
            <a:lumOff val="23458"/>
            <a:alphaOff val="0"/>
          </a:schemeClr>
        </a:solidFill>
        <a:ln w="12700" cap="flat" cmpd="sng" algn="ctr">
          <a:solidFill>
            <a:schemeClr val="accent3">
              <a:shade val="50000"/>
              <a:hueOff val="8036"/>
              <a:satOff val="17941"/>
              <a:lumOff val="23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GB" sz="4400" kern="1200" dirty="0" smtClean="0">
              <a:solidFill>
                <a:schemeClr val="accent3">
                  <a:lumMod val="10000"/>
                </a:schemeClr>
              </a:solidFill>
              <a:latin typeface="Garamond" panose="02020404030301010803" pitchFamily="18" charset="0"/>
            </a:rPr>
            <a:t>Currency</a:t>
          </a:r>
        </a:p>
      </dsp:txBody>
      <dsp:txXfrm>
        <a:off x="46586" y="2053786"/>
        <a:ext cx="3179392" cy="907565"/>
      </dsp:txXfrm>
    </dsp:sp>
    <dsp:sp modelId="{1DAC6E09-D6D9-458F-89DC-8E787F65FBF9}">
      <dsp:nvSpPr>
        <dsp:cNvPr id="0" name=""/>
        <dsp:cNvSpPr/>
      </dsp:nvSpPr>
      <dsp:spPr>
        <a:xfrm>
          <a:off x="3272564" y="3009059"/>
          <a:ext cx="9314223" cy="9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In general price transparency for commodity derivatives is greater for contracts with shorter tenors and contracts that are more closely aligned with major and/or benchmark commodity indices.</a:t>
          </a:r>
        </a:p>
      </dsp:txBody>
      <dsp:txXfrm>
        <a:off x="3272564" y="3009059"/>
        <a:ext cx="9314223" cy="954151"/>
      </dsp:txXfrm>
    </dsp:sp>
    <dsp:sp modelId="{4EDFA402-0E66-4CA7-89EE-BADB10365714}">
      <dsp:nvSpPr>
        <dsp:cNvPr id="0" name=""/>
        <dsp:cNvSpPr/>
      </dsp:nvSpPr>
      <dsp:spPr>
        <a:xfrm>
          <a:off x="0" y="3009059"/>
          <a:ext cx="3272564" cy="954151"/>
        </a:xfrm>
        <a:prstGeom prst="round2SameRect">
          <a:avLst>
            <a:gd name="adj1" fmla="val 16670"/>
            <a:gd name="adj2" fmla="val 0"/>
          </a:avLst>
        </a:prstGeom>
        <a:solidFill>
          <a:schemeClr val="accent3">
            <a:shade val="50000"/>
            <a:hueOff val="8036"/>
            <a:satOff val="17941"/>
            <a:lumOff val="23458"/>
            <a:alphaOff val="0"/>
          </a:schemeClr>
        </a:solidFill>
        <a:ln w="12700" cap="flat" cmpd="sng" algn="ctr">
          <a:solidFill>
            <a:schemeClr val="accent3">
              <a:shade val="50000"/>
              <a:hueOff val="8036"/>
              <a:satOff val="17941"/>
              <a:lumOff val="23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GB" sz="4400" kern="1200" dirty="0" smtClean="0">
              <a:solidFill>
                <a:schemeClr val="accent3">
                  <a:lumMod val="10000"/>
                </a:schemeClr>
              </a:solidFill>
              <a:latin typeface="Garamond" panose="02020404030301010803" pitchFamily="18" charset="0"/>
            </a:rPr>
            <a:t>Commodity</a:t>
          </a:r>
        </a:p>
      </dsp:txBody>
      <dsp:txXfrm>
        <a:off x="46586" y="3055645"/>
        <a:ext cx="3179392" cy="907565"/>
      </dsp:txXfrm>
    </dsp:sp>
    <dsp:sp modelId="{AA2C8475-473C-442B-BBFF-A14D6FEBE5A6}">
      <dsp:nvSpPr>
        <dsp:cNvPr id="0" name=""/>
        <dsp:cNvSpPr/>
      </dsp:nvSpPr>
      <dsp:spPr>
        <a:xfrm>
          <a:off x="3272564" y="4010917"/>
          <a:ext cx="9314223" cy="954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Equity derivatives generally have observable market prices, except for contracts with long tenors or reference prices that differ significantly from current market prices.</a:t>
          </a:r>
          <a:endParaRPr lang="en-GB" sz="2400" kern="1200" dirty="0">
            <a:solidFill>
              <a:schemeClr val="accent3">
                <a:lumMod val="10000"/>
              </a:schemeClr>
            </a:solidFill>
            <a:latin typeface="Garamond" panose="02020404030301010803" pitchFamily="18" charset="0"/>
          </a:endParaRPr>
        </a:p>
      </dsp:txBody>
      <dsp:txXfrm>
        <a:off x="3272564" y="4010917"/>
        <a:ext cx="9314223" cy="954151"/>
      </dsp:txXfrm>
    </dsp:sp>
    <dsp:sp modelId="{739B8563-B89D-4B8C-ACED-159C56A7ABF8}">
      <dsp:nvSpPr>
        <dsp:cNvPr id="0" name=""/>
        <dsp:cNvSpPr/>
      </dsp:nvSpPr>
      <dsp:spPr>
        <a:xfrm>
          <a:off x="0" y="4010917"/>
          <a:ext cx="3272564" cy="954151"/>
        </a:xfrm>
        <a:prstGeom prst="round2SameRect">
          <a:avLst>
            <a:gd name="adj1" fmla="val 16670"/>
            <a:gd name="adj2" fmla="val 0"/>
          </a:avLst>
        </a:prstGeom>
        <a:solidFill>
          <a:schemeClr val="accent3">
            <a:shade val="50000"/>
            <a:hueOff val="4018"/>
            <a:satOff val="8970"/>
            <a:lumOff val="11729"/>
            <a:alphaOff val="0"/>
          </a:schemeClr>
        </a:solidFill>
        <a:ln w="12700" cap="flat" cmpd="sng" algn="ctr">
          <a:solidFill>
            <a:schemeClr val="accent3">
              <a:shade val="50000"/>
              <a:hueOff val="4018"/>
              <a:satOff val="8970"/>
              <a:lumOff val="117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GB" sz="4400" kern="1200" dirty="0" smtClean="0">
              <a:solidFill>
                <a:schemeClr val="accent3">
                  <a:lumMod val="10000"/>
                </a:schemeClr>
              </a:solidFill>
              <a:latin typeface="Garamond" panose="02020404030301010803" pitchFamily="18" charset="0"/>
            </a:rPr>
            <a:t>Equity</a:t>
          </a:r>
          <a:endParaRPr lang="en-GB" sz="4400" kern="1200" dirty="0">
            <a:solidFill>
              <a:schemeClr val="accent3">
                <a:lumMod val="10000"/>
              </a:schemeClr>
            </a:solidFill>
            <a:latin typeface="Garamond" panose="02020404030301010803" pitchFamily="18" charset="0"/>
          </a:endParaRPr>
        </a:p>
      </dsp:txBody>
      <dsp:txXfrm>
        <a:off x="46586" y="4057503"/>
        <a:ext cx="3179392" cy="9075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B0D8-36BE-43F1-A3B1-0D76A4C939B5}">
      <dsp:nvSpPr>
        <dsp:cNvPr id="0" name=""/>
        <dsp:cNvSpPr/>
      </dsp:nvSpPr>
      <dsp:spPr>
        <a:xfrm>
          <a:off x="2880" y="369675"/>
          <a:ext cx="2889920" cy="288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9042" tIns="26670" rIns="159042" bIns="2667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accent3">
                  <a:lumMod val="10000"/>
                </a:schemeClr>
              </a:solidFill>
              <a:latin typeface="Garamond" panose="02020404030301010803" pitchFamily="18" charset="0"/>
            </a:rPr>
            <a:t>INTEREST RATE RISK</a:t>
          </a:r>
          <a:endParaRPr lang="en-GB" sz="2100" kern="1200" dirty="0">
            <a:solidFill>
              <a:schemeClr val="accent3">
                <a:lumMod val="10000"/>
              </a:schemeClr>
            </a:solidFill>
            <a:latin typeface="Garamond" panose="02020404030301010803" pitchFamily="18" charset="0"/>
          </a:endParaRPr>
        </a:p>
      </dsp:txBody>
      <dsp:txXfrm>
        <a:off x="426099" y="792894"/>
        <a:ext cx="2043482" cy="2043482"/>
      </dsp:txXfrm>
    </dsp:sp>
    <dsp:sp modelId="{715E7EA8-1337-4035-A2A6-5FF67DFE48D1}">
      <dsp:nvSpPr>
        <dsp:cNvPr id="0" name=""/>
        <dsp:cNvSpPr/>
      </dsp:nvSpPr>
      <dsp:spPr>
        <a:xfrm>
          <a:off x="2314817" y="369675"/>
          <a:ext cx="2889920" cy="288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9042" tIns="26670" rIns="159042" bIns="2667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accent3">
                  <a:lumMod val="10000"/>
                </a:schemeClr>
              </a:solidFill>
              <a:latin typeface="Garamond" panose="02020404030301010803" pitchFamily="18" charset="0"/>
            </a:rPr>
            <a:t>EQUITY PRICE RISK</a:t>
          </a:r>
          <a:endParaRPr lang="en-GB" sz="2100" kern="1200" dirty="0">
            <a:solidFill>
              <a:schemeClr val="accent3">
                <a:lumMod val="10000"/>
              </a:schemeClr>
            </a:solidFill>
            <a:latin typeface="Garamond" panose="02020404030301010803" pitchFamily="18" charset="0"/>
          </a:endParaRPr>
        </a:p>
      </dsp:txBody>
      <dsp:txXfrm>
        <a:off x="2738036" y="792894"/>
        <a:ext cx="2043482" cy="2043482"/>
      </dsp:txXfrm>
    </dsp:sp>
    <dsp:sp modelId="{F32486FF-D9B7-4F8A-9D7C-CFBE8363829D}">
      <dsp:nvSpPr>
        <dsp:cNvPr id="0" name=""/>
        <dsp:cNvSpPr/>
      </dsp:nvSpPr>
      <dsp:spPr>
        <a:xfrm>
          <a:off x="4626753" y="369675"/>
          <a:ext cx="2889920" cy="288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9042" tIns="26670" rIns="159042" bIns="2667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accent3">
                  <a:lumMod val="10000"/>
                </a:schemeClr>
              </a:solidFill>
              <a:latin typeface="Garamond" panose="02020404030301010803" pitchFamily="18" charset="0"/>
            </a:rPr>
            <a:t>CURRENCY RATE RISK</a:t>
          </a:r>
          <a:endParaRPr lang="en-GB" sz="2100" kern="1200" dirty="0">
            <a:solidFill>
              <a:schemeClr val="accent3">
                <a:lumMod val="10000"/>
              </a:schemeClr>
            </a:solidFill>
            <a:latin typeface="Garamond" panose="02020404030301010803" pitchFamily="18" charset="0"/>
          </a:endParaRPr>
        </a:p>
      </dsp:txBody>
      <dsp:txXfrm>
        <a:off x="5049972" y="792894"/>
        <a:ext cx="2043482" cy="2043482"/>
      </dsp:txXfrm>
    </dsp:sp>
    <dsp:sp modelId="{8E5C2051-2A9D-4046-863A-4C9122761270}">
      <dsp:nvSpPr>
        <dsp:cNvPr id="0" name=""/>
        <dsp:cNvSpPr/>
      </dsp:nvSpPr>
      <dsp:spPr>
        <a:xfrm>
          <a:off x="6938690" y="369675"/>
          <a:ext cx="2889920" cy="288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9042" tIns="26670" rIns="159042" bIns="2667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accent3">
                  <a:lumMod val="10000"/>
                </a:schemeClr>
              </a:solidFill>
              <a:latin typeface="Garamond" panose="02020404030301010803" pitchFamily="18" charset="0"/>
            </a:rPr>
            <a:t>COMMODITY RISK</a:t>
          </a:r>
          <a:endParaRPr lang="en-GB" sz="2100" kern="1200" dirty="0">
            <a:solidFill>
              <a:schemeClr val="accent3">
                <a:lumMod val="10000"/>
              </a:schemeClr>
            </a:solidFill>
            <a:latin typeface="Garamond" panose="02020404030301010803" pitchFamily="18" charset="0"/>
          </a:endParaRPr>
        </a:p>
      </dsp:txBody>
      <dsp:txXfrm>
        <a:off x="7361909" y="792894"/>
        <a:ext cx="2043482" cy="2043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C38FD-D7F1-4EDF-9342-60334D60E83F}">
      <dsp:nvSpPr>
        <dsp:cNvPr id="0" name=""/>
        <dsp:cNvSpPr/>
      </dsp:nvSpPr>
      <dsp:spPr>
        <a:xfrm rot="10800000">
          <a:off x="1853543" y="2695"/>
          <a:ext cx="5765461" cy="160536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21" tIns="129540" rIns="241808" bIns="129540" numCol="1" spcCol="1270" anchor="ctr" anchorCtr="0">
          <a:noAutofit/>
        </a:bodyPr>
        <a:lstStyle/>
        <a:p>
          <a:pPr lvl="0" algn="ctr" defTabSz="1511300">
            <a:lnSpc>
              <a:spcPct val="90000"/>
            </a:lnSpc>
            <a:spcBef>
              <a:spcPct val="0"/>
            </a:spcBef>
            <a:spcAft>
              <a:spcPct val="35000"/>
            </a:spcAft>
          </a:pPr>
          <a:r>
            <a:rPr lang="it-IT" sz="3400" kern="1200" dirty="0" smtClean="0"/>
            <a:t>Diversify exposure</a:t>
          </a:r>
          <a:endParaRPr lang="en-GB" sz="3400" kern="1200" dirty="0"/>
        </a:p>
      </dsp:txBody>
      <dsp:txXfrm rot="10800000">
        <a:off x="2254884" y="2695"/>
        <a:ext cx="5364120" cy="1605364"/>
      </dsp:txXfrm>
    </dsp:sp>
    <dsp:sp modelId="{6038DCDE-63E8-4E3C-B0C6-C6577B30181D}">
      <dsp:nvSpPr>
        <dsp:cNvPr id="0" name=""/>
        <dsp:cNvSpPr/>
      </dsp:nvSpPr>
      <dsp:spPr>
        <a:xfrm>
          <a:off x="1050861" y="2695"/>
          <a:ext cx="1605364" cy="160536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EC06F3-4ECE-4112-97B1-E611978A6DE6}">
      <dsp:nvSpPr>
        <dsp:cNvPr id="0" name=""/>
        <dsp:cNvSpPr/>
      </dsp:nvSpPr>
      <dsp:spPr>
        <a:xfrm rot="10800000">
          <a:off x="1853543" y="2087273"/>
          <a:ext cx="5765461" cy="160536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21" tIns="129540" rIns="241808" bIns="129540" numCol="1" spcCol="1270" anchor="ctr" anchorCtr="0">
          <a:noAutofit/>
        </a:bodyPr>
        <a:lstStyle/>
        <a:p>
          <a:pPr lvl="0" algn="ctr" defTabSz="1511300">
            <a:lnSpc>
              <a:spcPct val="90000"/>
            </a:lnSpc>
            <a:spcBef>
              <a:spcPct val="0"/>
            </a:spcBef>
            <a:spcAft>
              <a:spcPct val="35000"/>
            </a:spcAft>
          </a:pPr>
          <a:r>
            <a:rPr lang="it-IT" sz="3400" kern="1200" dirty="0" smtClean="0"/>
            <a:t>Control position sizes</a:t>
          </a:r>
          <a:endParaRPr lang="en-GB" sz="3400" kern="1200" dirty="0"/>
        </a:p>
      </dsp:txBody>
      <dsp:txXfrm rot="10800000">
        <a:off x="2254884" y="2087273"/>
        <a:ext cx="5364120" cy="1605364"/>
      </dsp:txXfrm>
    </dsp:sp>
    <dsp:sp modelId="{8E3F2A76-4232-4CAB-8D45-E3E316813374}">
      <dsp:nvSpPr>
        <dsp:cNvPr id="0" name=""/>
        <dsp:cNvSpPr/>
      </dsp:nvSpPr>
      <dsp:spPr>
        <a:xfrm>
          <a:off x="1050861" y="2087273"/>
          <a:ext cx="1605364" cy="160536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B577DE-ED70-4427-85D2-AE93BA2B02F0}">
      <dsp:nvSpPr>
        <dsp:cNvPr id="0" name=""/>
        <dsp:cNvSpPr/>
      </dsp:nvSpPr>
      <dsp:spPr>
        <a:xfrm rot="10800000">
          <a:off x="1853543" y="4171851"/>
          <a:ext cx="5765461" cy="160536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21" tIns="129540" rIns="241808" bIns="129540" numCol="1" spcCol="1270" anchor="ctr" anchorCtr="0">
          <a:noAutofit/>
        </a:bodyPr>
        <a:lstStyle/>
        <a:p>
          <a:pPr lvl="0" algn="ctr" defTabSz="1511300">
            <a:lnSpc>
              <a:spcPct val="90000"/>
            </a:lnSpc>
            <a:spcBef>
              <a:spcPct val="0"/>
            </a:spcBef>
            <a:spcAft>
              <a:spcPct val="35000"/>
            </a:spcAft>
          </a:pPr>
          <a:r>
            <a:rPr lang="it-IT" sz="3400" kern="1200" dirty="0" smtClean="0"/>
            <a:t>Economic hedge in related securities or derivatives</a:t>
          </a:r>
          <a:endParaRPr lang="en-GB" sz="3400" kern="1200" dirty="0"/>
        </a:p>
      </dsp:txBody>
      <dsp:txXfrm rot="10800000">
        <a:off x="2254884" y="4171851"/>
        <a:ext cx="5364120" cy="1605364"/>
      </dsp:txXfrm>
    </dsp:sp>
    <dsp:sp modelId="{3EFBA8C6-9D8E-44C7-B5D6-7E9F0890B4D0}">
      <dsp:nvSpPr>
        <dsp:cNvPr id="0" name=""/>
        <dsp:cNvSpPr/>
      </dsp:nvSpPr>
      <dsp:spPr>
        <a:xfrm>
          <a:off x="1050861" y="4171851"/>
          <a:ext cx="1605364" cy="160536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5A7EE-AE1F-4B95-B2CF-98E758214100}">
      <dsp:nvSpPr>
        <dsp:cNvPr id="0" name=""/>
        <dsp:cNvSpPr/>
      </dsp:nvSpPr>
      <dsp:spPr>
        <a:xfrm>
          <a:off x="620183" y="705"/>
          <a:ext cx="3302000" cy="16510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it-IT" sz="3100" kern="1200" dirty="0" smtClean="0">
              <a:solidFill>
                <a:schemeClr val="accent3">
                  <a:lumMod val="10000"/>
                </a:schemeClr>
              </a:solidFill>
            </a:rPr>
            <a:t>For shorter-term period</a:t>
          </a:r>
          <a:endParaRPr lang="en-GB" sz="3100" kern="1200" dirty="0">
            <a:solidFill>
              <a:schemeClr val="accent3">
                <a:lumMod val="10000"/>
              </a:schemeClr>
            </a:solidFill>
          </a:endParaRPr>
        </a:p>
      </dsp:txBody>
      <dsp:txXfrm>
        <a:off x="668539" y="49061"/>
        <a:ext cx="3205288" cy="1554288"/>
      </dsp:txXfrm>
    </dsp:sp>
    <dsp:sp modelId="{F0CF1E27-204D-47EE-A334-30A15AD6209F}">
      <dsp:nvSpPr>
        <dsp:cNvPr id="0" name=""/>
        <dsp:cNvSpPr/>
      </dsp:nvSpPr>
      <dsp:spPr>
        <a:xfrm>
          <a:off x="950383" y="1651705"/>
          <a:ext cx="330200" cy="1238250"/>
        </a:xfrm>
        <a:custGeom>
          <a:avLst/>
          <a:gdLst/>
          <a:ahLst/>
          <a:cxnLst/>
          <a:rect l="0" t="0" r="0" b="0"/>
          <a:pathLst>
            <a:path>
              <a:moveTo>
                <a:pt x="0" y="0"/>
              </a:moveTo>
              <a:lnTo>
                <a:pt x="0" y="1238250"/>
              </a:lnTo>
              <a:lnTo>
                <a:pt x="330200" y="12382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D41F977-4C9A-491D-9B33-8F885C00F944}">
      <dsp:nvSpPr>
        <dsp:cNvPr id="0" name=""/>
        <dsp:cNvSpPr/>
      </dsp:nvSpPr>
      <dsp:spPr>
        <a:xfrm>
          <a:off x="1280583" y="2064455"/>
          <a:ext cx="2641600" cy="1651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it-IT" sz="3000" kern="1200" dirty="0" smtClean="0">
              <a:solidFill>
                <a:schemeClr val="accent3">
                  <a:lumMod val="10000"/>
                </a:schemeClr>
              </a:solidFill>
            </a:rPr>
            <a:t>Var</a:t>
          </a:r>
          <a:endParaRPr lang="en-GB" sz="3000" kern="1200" dirty="0">
            <a:solidFill>
              <a:schemeClr val="accent3">
                <a:lumMod val="10000"/>
              </a:schemeClr>
            </a:solidFill>
          </a:endParaRPr>
        </a:p>
      </dsp:txBody>
      <dsp:txXfrm>
        <a:off x="1328939" y="2112811"/>
        <a:ext cx="2544888" cy="1554288"/>
      </dsp:txXfrm>
    </dsp:sp>
    <dsp:sp modelId="{B462AFE3-D915-46AB-A877-CF81BAA5D6DA}">
      <dsp:nvSpPr>
        <dsp:cNvPr id="0" name=""/>
        <dsp:cNvSpPr/>
      </dsp:nvSpPr>
      <dsp:spPr>
        <a:xfrm>
          <a:off x="950383" y="1651705"/>
          <a:ext cx="330200" cy="3302000"/>
        </a:xfrm>
        <a:custGeom>
          <a:avLst/>
          <a:gdLst/>
          <a:ahLst/>
          <a:cxnLst/>
          <a:rect l="0" t="0" r="0" b="0"/>
          <a:pathLst>
            <a:path>
              <a:moveTo>
                <a:pt x="0" y="0"/>
              </a:moveTo>
              <a:lnTo>
                <a:pt x="0" y="3302000"/>
              </a:lnTo>
              <a:lnTo>
                <a:pt x="330200" y="330200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340C221-D595-4589-9900-C554078A2F09}">
      <dsp:nvSpPr>
        <dsp:cNvPr id="0" name=""/>
        <dsp:cNvSpPr/>
      </dsp:nvSpPr>
      <dsp:spPr>
        <a:xfrm>
          <a:off x="1280583" y="4128205"/>
          <a:ext cx="2641600" cy="1651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it-IT" sz="3000" kern="1200" dirty="0" smtClean="0">
              <a:solidFill>
                <a:schemeClr val="accent3">
                  <a:lumMod val="10000"/>
                </a:schemeClr>
              </a:solidFill>
            </a:rPr>
            <a:t>Sensitivity metrics</a:t>
          </a:r>
          <a:endParaRPr lang="en-GB" sz="3000" kern="1200" dirty="0">
            <a:solidFill>
              <a:schemeClr val="accent3">
                <a:lumMod val="10000"/>
              </a:schemeClr>
            </a:solidFill>
          </a:endParaRPr>
        </a:p>
      </dsp:txBody>
      <dsp:txXfrm>
        <a:off x="1328939" y="4176561"/>
        <a:ext cx="2544888" cy="1554288"/>
      </dsp:txXfrm>
    </dsp:sp>
    <dsp:sp modelId="{90C60423-6339-4A0A-8BB3-CD10B4715088}">
      <dsp:nvSpPr>
        <dsp:cNvPr id="0" name=""/>
        <dsp:cNvSpPr/>
      </dsp:nvSpPr>
      <dsp:spPr>
        <a:xfrm>
          <a:off x="4747683" y="705"/>
          <a:ext cx="3302000" cy="16510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it-IT" sz="3100" kern="1200" dirty="0" smtClean="0">
              <a:solidFill>
                <a:schemeClr val="accent3">
                  <a:lumMod val="10000"/>
                </a:schemeClr>
              </a:solidFill>
            </a:rPr>
            <a:t>For longer-term period</a:t>
          </a:r>
          <a:endParaRPr lang="en-GB" sz="3100" kern="1200" dirty="0">
            <a:solidFill>
              <a:schemeClr val="accent3">
                <a:lumMod val="10000"/>
              </a:schemeClr>
            </a:solidFill>
          </a:endParaRPr>
        </a:p>
      </dsp:txBody>
      <dsp:txXfrm>
        <a:off x="4796039" y="49061"/>
        <a:ext cx="3205288" cy="1554288"/>
      </dsp:txXfrm>
    </dsp:sp>
    <dsp:sp modelId="{850AC410-2833-4BD7-8BC4-2E1033C9326E}">
      <dsp:nvSpPr>
        <dsp:cNvPr id="0" name=""/>
        <dsp:cNvSpPr/>
      </dsp:nvSpPr>
      <dsp:spPr>
        <a:xfrm>
          <a:off x="5077883" y="1651705"/>
          <a:ext cx="330200" cy="1238250"/>
        </a:xfrm>
        <a:custGeom>
          <a:avLst/>
          <a:gdLst/>
          <a:ahLst/>
          <a:cxnLst/>
          <a:rect l="0" t="0" r="0" b="0"/>
          <a:pathLst>
            <a:path>
              <a:moveTo>
                <a:pt x="0" y="0"/>
              </a:moveTo>
              <a:lnTo>
                <a:pt x="0" y="1238250"/>
              </a:lnTo>
              <a:lnTo>
                <a:pt x="330200" y="12382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6F67D8-8E9B-459A-B863-5462B3B1657E}">
      <dsp:nvSpPr>
        <dsp:cNvPr id="0" name=""/>
        <dsp:cNvSpPr/>
      </dsp:nvSpPr>
      <dsp:spPr>
        <a:xfrm>
          <a:off x="5408083" y="2064455"/>
          <a:ext cx="2641600" cy="16510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it-IT" sz="3000" kern="1200" dirty="0" smtClean="0">
              <a:solidFill>
                <a:schemeClr val="accent3">
                  <a:lumMod val="10000"/>
                </a:schemeClr>
              </a:solidFill>
            </a:rPr>
            <a:t>Stress tests</a:t>
          </a:r>
          <a:endParaRPr lang="en-GB" sz="3000" kern="1200" dirty="0">
            <a:solidFill>
              <a:schemeClr val="accent3">
                <a:lumMod val="10000"/>
              </a:schemeClr>
            </a:solidFill>
          </a:endParaRPr>
        </a:p>
      </dsp:txBody>
      <dsp:txXfrm>
        <a:off x="5456439" y="2112811"/>
        <a:ext cx="2544888" cy="15542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82044-8AB4-4743-9993-23AC891C2231}">
      <dsp:nvSpPr>
        <dsp:cNvPr id="0" name=""/>
        <dsp:cNvSpPr/>
      </dsp:nvSpPr>
      <dsp:spPr>
        <a:xfrm>
          <a:off x="1463040" y="1480107"/>
          <a:ext cx="8778240" cy="4720637"/>
        </a:xfrm>
        <a:prstGeom prst="round2DiagRect">
          <a:avLst>
            <a:gd name="adj1" fmla="val 0"/>
            <a:gd name="adj2" fmla="val 16670"/>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0088A50-EA8A-4C96-BA80-A20D4DF0CBE5}">
      <dsp:nvSpPr>
        <dsp:cNvPr id="0" name=""/>
        <dsp:cNvSpPr/>
      </dsp:nvSpPr>
      <dsp:spPr>
        <a:xfrm>
          <a:off x="5852160" y="1980781"/>
          <a:ext cx="1170" cy="371929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594BA1C8-378F-42CE-9A53-8015FA11D7CB}">
      <dsp:nvSpPr>
        <dsp:cNvPr id="0" name=""/>
        <dsp:cNvSpPr/>
      </dsp:nvSpPr>
      <dsp:spPr>
        <a:xfrm>
          <a:off x="1755648" y="1837731"/>
          <a:ext cx="3803904" cy="4005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Consideration of risks including interest rates, equity prices, currency rates and commodity prices</a:t>
          </a:r>
        </a:p>
        <a:p>
          <a:pPr lvl="0" algn="l" defTabSz="1066800">
            <a:lnSpc>
              <a:spcPct val="90000"/>
            </a:lnSpc>
            <a:spcBef>
              <a:spcPct val="0"/>
            </a:spcBef>
            <a:spcAft>
              <a:spcPct val="35000"/>
            </a:spcAft>
          </a:pPr>
          <a:endParaRPr lang="it-IT" sz="1050" kern="1200" dirty="0" smtClean="0">
            <a:solidFill>
              <a:schemeClr val="accent3">
                <a:lumMod val="10000"/>
              </a:schemeClr>
            </a:solidFill>
            <a:latin typeface="Garamond" panose="02020404030301010803" pitchFamily="18" charset="0"/>
          </a:endParaRPr>
        </a:p>
        <a:p>
          <a:pPr lvl="0" algn="l" defTabSz="1066800">
            <a:lnSpc>
              <a:spcPct val="90000"/>
            </a:lnSpc>
            <a:spcBef>
              <a:spcPct val="0"/>
            </a:spcBef>
            <a:spcAft>
              <a:spcPct val="35000"/>
            </a:spcAft>
          </a:pPr>
          <a:r>
            <a:rPr lang="it-IT" sz="2400" kern="1200" dirty="0" smtClean="0">
              <a:solidFill>
                <a:schemeClr val="accent3">
                  <a:lumMod val="10000"/>
                </a:schemeClr>
              </a:solidFill>
              <a:latin typeface="Garamond" panose="02020404030301010803" pitchFamily="18" charset="0"/>
            </a:rPr>
            <a:t>Easy comparison</a:t>
          </a:r>
        </a:p>
        <a:p>
          <a:pPr lvl="0" algn="l" defTabSz="1066800">
            <a:lnSpc>
              <a:spcPct val="90000"/>
            </a:lnSpc>
            <a:spcBef>
              <a:spcPct val="0"/>
            </a:spcBef>
            <a:spcAft>
              <a:spcPct val="35000"/>
            </a:spcAft>
          </a:pPr>
          <a:endParaRPr lang="it-IT" sz="1050" kern="1200" dirty="0" smtClean="0">
            <a:solidFill>
              <a:schemeClr val="accent3">
                <a:lumMod val="10000"/>
              </a:schemeClr>
            </a:solidFill>
            <a:latin typeface="Garamond" panose="02020404030301010803" pitchFamily="18" charset="0"/>
          </a:endParaRPr>
        </a:p>
        <a:p>
          <a:pPr lvl="0" algn="l" defTabSz="1066800">
            <a:lnSpc>
              <a:spcPct val="90000"/>
            </a:lnSpc>
            <a:spcBef>
              <a:spcPct val="0"/>
            </a:spcBef>
            <a:spcAft>
              <a:spcPct val="35000"/>
            </a:spcAft>
          </a:pPr>
          <a:r>
            <a:rPr lang="it-IT" sz="2400" kern="1200" dirty="0" smtClean="0">
              <a:solidFill>
                <a:schemeClr val="accent3">
                  <a:lumMod val="10000"/>
                </a:schemeClr>
              </a:solidFill>
              <a:latin typeface="Garamond" panose="02020404030301010803" pitchFamily="18" charset="0"/>
            </a:rPr>
            <a:t>Estimation of aggregate risk</a:t>
          </a:r>
        </a:p>
        <a:p>
          <a:pPr lvl="0" algn="l" defTabSz="1066800">
            <a:lnSpc>
              <a:spcPct val="90000"/>
            </a:lnSpc>
            <a:spcBef>
              <a:spcPct val="0"/>
            </a:spcBef>
            <a:spcAft>
              <a:spcPct val="35000"/>
            </a:spcAft>
          </a:pPr>
          <a:endParaRPr lang="it-IT" sz="1050" kern="1200" dirty="0" smtClean="0">
            <a:solidFill>
              <a:schemeClr val="accent3">
                <a:lumMod val="10000"/>
              </a:schemeClr>
            </a:solidFill>
            <a:latin typeface="Garamond" panose="02020404030301010803" pitchFamily="18" charset="0"/>
          </a:endParaRPr>
        </a:p>
        <a:p>
          <a:pPr lvl="0" algn="l" defTabSz="1066800">
            <a:lnSpc>
              <a:spcPct val="90000"/>
            </a:lnSpc>
            <a:spcBef>
              <a:spcPct val="0"/>
            </a:spcBef>
            <a:spcAft>
              <a:spcPct val="35000"/>
            </a:spcAft>
          </a:pPr>
          <a:r>
            <a:rPr lang="it-IT" sz="2400" kern="1200" dirty="0" smtClean="0">
              <a:solidFill>
                <a:schemeClr val="accent3">
                  <a:lumMod val="10000"/>
                </a:schemeClr>
              </a:solidFill>
              <a:latin typeface="Garamond" panose="02020404030301010803" pitchFamily="18" charset="0"/>
            </a:rPr>
            <a:t>Consideration of risk reduction due to diversification</a:t>
          </a:r>
          <a:endParaRPr lang="en-GB" sz="2400" kern="1200" dirty="0">
            <a:solidFill>
              <a:schemeClr val="accent3">
                <a:lumMod val="10000"/>
              </a:schemeClr>
            </a:solidFill>
            <a:latin typeface="Garamond" panose="02020404030301010803" pitchFamily="18" charset="0"/>
          </a:endParaRPr>
        </a:p>
      </dsp:txBody>
      <dsp:txXfrm>
        <a:off x="1755648" y="1837731"/>
        <a:ext cx="3803904" cy="4005389"/>
      </dsp:txXfrm>
    </dsp:sp>
    <dsp:sp modelId="{8284E1B0-FE0E-4824-8DFC-260D74E8E5CE}">
      <dsp:nvSpPr>
        <dsp:cNvPr id="0" name=""/>
        <dsp:cNvSpPr/>
      </dsp:nvSpPr>
      <dsp:spPr>
        <a:xfrm>
          <a:off x="6144768" y="1837731"/>
          <a:ext cx="3803904" cy="4005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Previous moves may not produce accurate predictions of all future market moves</a:t>
          </a:r>
        </a:p>
        <a:p>
          <a:pPr lvl="0" algn="l" defTabSz="1066800">
            <a:lnSpc>
              <a:spcPct val="90000"/>
            </a:lnSpc>
            <a:spcBef>
              <a:spcPct val="0"/>
            </a:spcBef>
            <a:spcAft>
              <a:spcPct val="35000"/>
            </a:spcAft>
          </a:pPr>
          <a:endParaRPr lang="it-IT" sz="2400" kern="1200" dirty="0" smtClean="0">
            <a:solidFill>
              <a:schemeClr val="accent3">
                <a:lumMod val="10000"/>
              </a:schemeClr>
            </a:solidFill>
            <a:latin typeface="Garamond" panose="02020404030301010803" pitchFamily="18" charset="0"/>
          </a:endParaRPr>
        </a:p>
        <a:p>
          <a:pPr lvl="0" algn="l" defTabSz="1066800">
            <a:lnSpc>
              <a:spcPct val="90000"/>
            </a:lnSpc>
            <a:spcBef>
              <a:spcPct val="0"/>
            </a:spcBef>
            <a:spcAft>
              <a:spcPct val="35000"/>
            </a:spcAft>
          </a:pPr>
          <a:r>
            <a:rPr lang="it-IT" sz="2400" kern="1200" dirty="0" smtClean="0">
              <a:solidFill>
                <a:schemeClr val="accent3">
                  <a:lumMod val="10000"/>
                </a:schemeClr>
              </a:solidFill>
              <a:latin typeface="Garamond" panose="02020404030301010803" pitchFamily="18" charset="0"/>
            </a:rPr>
            <a:t>No consideration of relative liquidity of different risk positions</a:t>
          </a:r>
        </a:p>
        <a:p>
          <a:pPr lvl="0" algn="l" defTabSz="1066800">
            <a:lnSpc>
              <a:spcPct val="90000"/>
            </a:lnSpc>
            <a:spcBef>
              <a:spcPct val="0"/>
            </a:spcBef>
            <a:spcAft>
              <a:spcPct val="35000"/>
            </a:spcAft>
          </a:pPr>
          <a:endParaRPr lang="it-IT" sz="2400" kern="1200" dirty="0" smtClean="0">
            <a:solidFill>
              <a:schemeClr val="accent3">
                <a:lumMod val="10000"/>
              </a:schemeClr>
            </a:solidFill>
            <a:latin typeface="Garamond" panose="02020404030301010803" pitchFamily="18" charset="0"/>
          </a:endParaRPr>
        </a:p>
        <a:p>
          <a:pPr lvl="0" algn="l" defTabSz="1066800">
            <a:lnSpc>
              <a:spcPct val="90000"/>
            </a:lnSpc>
            <a:spcBef>
              <a:spcPct val="0"/>
            </a:spcBef>
            <a:spcAft>
              <a:spcPct val="35000"/>
            </a:spcAft>
          </a:pPr>
          <a:r>
            <a:rPr lang="en-US" sz="2400" kern="1200" dirty="0" smtClean="0">
              <a:solidFill>
                <a:schemeClr val="accent3">
                  <a:lumMod val="10000"/>
                </a:schemeClr>
              </a:solidFill>
              <a:latin typeface="Garamond" panose="02020404030301010803" pitchFamily="18" charset="0"/>
            </a:rPr>
            <a:t>Trading gains/losses due to market movements may differ from the model</a:t>
          </a:r>
          <a:endParaRPr lang="en-GB" sz="2400" kern="1200" dirty="0">
            <a:solidFill>
              <a:schemeClr val="accent3">
                <a:lumMod val="10000"/>
              </a:schemeClr>
            </a:solidFill>
            <a:latin typeface="Garamond" panose="02020404030301010803" pitchFamily="18" charset="0"/>
          </a:endParaRPr>
        </a:p>
      </dsp:txBody>
      <dsp:txXfrm>
        <a:off x="6144768" y="1837731"/>
        <a:ext cx="3803904" cy="4005389"/>
      </dsp:txXfrm>
    </dsp:sp>
    <dsp:sp modelId="{2940E399-E650-4B4E-A946-B4C629860E0A}">
      <dsp:nvSpPr>
        <dsp:cNvPr id="0" name=""/>
        <dsp:cNvSpPr/>
      </dsp:nvSpPr>
      <dsp:spPr>
        <a:xfrm rot="16200000">
          <a:off x="-1843373" y="2107559"/>
          <a:ext cx="5149786" cy="1463040"/>
        </a:xfrm>
        <a:prstGeom prst="rightArrow">
          <a:avLst>
            <a:gd name="adj1" fmla="val 49830"/>
            <a:gd name="adj2" fmla="val 6066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it-IT" sz="3600" kern="1200" dirty="0" smtClean="0">
              <a:solidFill>
                <a:schemeClr val="accent3">
                  <a:lumMod val="10000"/>
                </a:schemeClr>
              </a:solidFill>
              <a:latin typeface="Garamond" panose="02020404030301010803" pitchFamily="18" charset="0"/>
            </a:rPr>
            <a:t>BENEFITS</a:t>
          </a:r>
          <a:endParaRPr lang="en-GB" sz="3600" kern="1200" dirty="0">
            <a:solidFill>
              <a:schemeClr val="accent3">
                <a:lumMod val="10000"/>
              </a:schemeClr>
            </a:solidFill>
            <a:latin typeface="Garamond" panose="02020404030301010803" pitchFamily="18" charset="0"/>
          </a:endParaRPr>
        </a:p>
      </dsp:txBody>
      <dsp:txXfrm>
        <a:off x="-1622258" y="2695679"/>
        <a:ext cx="4707555" cy="729032"/>
      </dsp:txXfrm>
    </dsp:sp>
    <dsp:sp modelId="{47A78559-79E4-464A-A1E2-36BA9DED0242}">
      <dsp:nvSpPr>
        <dsp:cNvPr id="0" name=""/>
        <dsp:cNvSpPr/>
      </dsp:nvSpPr>
      <dsp:spPr>
        <a:xfrm rot="5400000">
          <a:off x="8397906" y="4110253"/>
          <a:ext cx="5149786" cy="1463040"/>
        </a:xfrm>
        <a:prstGeom prst="rightArrow">
          <a:avLst>
            <a:gd name="adj1" fmla="val 49830"/>
            <a:gd name="adj2" fmla="val 6066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it-IT" sz="3600" kern="1200" dirty="0" smtClean="0">
              <a:solidFill>
                <a:schemeClr val="accent3">
                  <a:lumMod val="10000"/>
                </a:schemeClr>
              </a:solidFill>
              <a:latin typeface="Garamond" panose="02020404030301010803" pitchFamily="18" charset="0"/>
            </a:rPr>
            <a:t>LIMITS</a:t>
          </a:r>
          <a:endParaRPr lang="en-GB" sz="3600" kern="1200" dirty="0">
            <a:solidFill>
              <a:schemeClr val="accent3">
                <a:lumMod val="10000"/>
              </a:schemeClr>
            </a:solidFill>
            <a:latin typeface="Garamond" panose="02020404030301010803" pitchFamily="18" charset="0"/>
          </a:endParaRPr>
        </a:p>
      </dsp:txBody>
      <dsp:txXfrm>
        <a:off x="8619022" y="4256142"/>
        <a:ext cx="4707555" cy="7290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48E6-305F-4CA7-AA68-6F84245844C7}">
      <dsp:nvSpPr>
        <dsp:cNvPr id="0" name=""/>
        <dsp:cNvSpPr/>
      </dsp:nvSpPr>
      <dsp:spPr>
        <a:xfrm rot="5400000">
          <a:off x="7129177" y="-2705039"/>
          <a:ext cx="1659519" cy="74907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solidFill>
                <a:schemeClr val="accent3">
                  <a:lumMod val="10000"/>
                </a:schemeClr>
              </a:solidFill>
              <a:latin typeface="Garamond" panose="02020404030301010803" pitchFamily="18" charset="0"/>
            </a:rPr>
            <a:t>Used to quantify the impact of a market move in a single risk factor across all position or the impact of the default of a single corporate entity</a:t>
          </a:r>
          <a:endParaRPr lang="en-GB" sz="2800" kern="1200" dirty="0">
            <a:solidFill>
              <a:schemeClr val="accent3">
                <a:lumMod val="10000"/>
              </a:schemeClr>
            </a:solidFill>
            <a:latin typeface="Garamond" panose="02020404030301010803" pitchFamily="18" charset="0"/>
          </a:endParaRPr>
        </a:p>
      </dsp:txBody>
      <dsp:txXfrm rot="-5400000">
        <a:off x="4213555" y="291594"/>
        <a:ext cx="7409753" cy="1497497"/>
      </dsp:txXfrm>
    </dsp:sp>
    <dsp:sp modelId="{EB1FB259-A193-4A78-A88F-B6C7D321D567}">
      <dsp:nvSpPr>
        <dsp:cNvPr id="0" name=""/>
        <dsp:cNvSpPr/>
      </dsp:nvSpPr>
      <dsp:spPr>
        <a:xfrm>
          <a:off x="0" y="3143"/>
          <a:ext cx="4213555" cy="207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solidFill>
                <a:schemeClr val="accent3">
                  <a:lumMod val="10000"/>
                </a:schemeClr>
              </a:solidFill>
              <a:latin typeface="Garamond" panose="02020404030301010803" pitchFamily="18" charset="0"/>
            </a:rPr>
            <a:t>Sensitivity analysis</a:t>
          </a:r>
          <a:endParaRPr lang="en-GB" sz="3400" kern="1200" dirty="0">
            <a:solidFill>
              <a:schemeClr val="accent3">
                <a:lumMod val="10000"/>
              </a:schemeClr>
            </a:solidFill>
            <a:latin typeface="Garamond" panose="02020404030301010803" pitchFamily="18" charset="0"/>
          </a:endParaRPr>
        </a:p>
      </dsp:txBody>
      <dsp:txXfrm>
        <a:off x="101264" y="104407"/>
        <a:ext cx="4011027" cy="1871871"/>
      </dsp:txXfrm>
    </dsp:sp>
    <dsp:sp modelId="{EDF909B4-212E-4950-9CAA-F77C07F16772}">
      <dsp:nvSpPr>
        <dsp:cNvPr id="0" name=""/>
        <dsp:cNvSpPr/>
      </dsp:nvSpPr>
      <dsp:spPr>
        <a:xfrm rot="5400000">
          <a:off x="7129177" y="-526919"/>
          <a:ext cx="1659519" cy="74907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solidFill>
                <a:schemeClr val="accent3">
                  <a:lumMod val="10000"/>
                </a:schemeClr>
              </a:solidFill>
              <a:latin typeface="Garamond" panose="02020404030301010803" pitchFamily="18" charset="0"/>
            </a:rPr>
            <a:t>Used to quantify the impact of a specified event, including how the event impacts multiple risk factors simultaneously</a:t>
          </a:r>
          <a:endParaRPr lang="en-GB" sz="2800" kern="1200" dirty="0">
            <a:solidFill>
              <a:schemeClr val="accent3">
                <a:lumMod val="10000"/>
              </a:schemeClr>
            </a:solidFill>
            <a:latin typeface="Garamond" panose="02020404030301010803" pitchFamily="18" charset="0"/>
          </a:endParaRPr>
        </a:p>
      </dsp:txBody>
      <dsp:txXfrm rot="-5400000">
        <a:off x="4213555" y="2469714"/>
        <a:ext cx="7409753" cy="1497497"/>
      </dsp:txXfrm>
    </dsp:sp>
    <dsp:sp modelId="{B7DB8A88-323B-4E39-9BE9-61E08508C821}">
      <dsp:nvSpPr>
        <dsp:cNvPr id="0" name=""/>
        <dsp:cNvSpPr/>
      </dsp:nvSpPr>
      <dsp:spPr>
        <a:xfrm>
          <a:off x="0" y="2181262"/>
          <a:ext cx="4213555" cy="207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solidFill>
                <a:schemeClr val="accent3">
                  <a:lumMod val="10000"/>
                </a:schemeClr>
              </a:solidFill>
              <a:latin typeface="Garamond" panose="02020404030301010803" pitchFamily="18" charset="0"/>
            </a:rPr>
            <a:t>Scenario analysis</a:t>
          </a:r>
          <a:endParaRPr lang="en-GB" sz="3400" kern="1200" dirty="0">
            <a:solidFill>
              <a:schemeClr val="accent3">
                <a:lumMod val="10000"/>
              </a:schemeClr>
            </a:solidFill>
            <a:latin typeface="Garamond" panose="02020404030301010803" pitchFamily="18" charset="0"/>
          </a:endParaRPr>
        </a:p>
      </dsp:txBody>
      <dsp:txXfrm>
        <a:off x="101264" y="2282526"/>
        <a:ext cx="4011027" cy="1871871"/>
      </dsp:txXfrm>
    </dsp:sp>
    <dsp:sp modelId="{E444EBE4-9D45-49BE-875D-42A455C81C4E}">
      <dsp:nvSpPr>
        <dsp:cNvPr id="0" name=""/>
        <dsp:cNvSpPr/>
      </dsp:nvSpPr>
      <dsp:spPr>
        <a:xfrm rot="5400000">
          <a:off x="7129177" y="1651199"/>
          <a:ext cx="1659519" cy="74907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smtClean="0">
              <a:solidFill>
                <a:schemeClr val="accent3">
                  <a:lumMod val="10000"/>
                </a:schemeClr>
              </a:solidFill>
              <a:latin typeface="Garamond" panose="02020404030301010803" pitchFamily="18" charset="0"/>
            </a:rPr>
            <a:t>Combination of market, credit, operational and liquidity risks into a single combined scenario,  used to assess capital adequacy</a:t>
          </a:r>
          <a:endParaRPr lang="en-GB" sz="2800" kern="1200" dirty="0">
            <a:solidFill>
              <a:schemeClr val="accent3">
                <a:lumMod val="10000"/>
              </a:schemeClr>
            </a:solidFill>
            <a:latin typeface="Garamond" panose="02020404030301010803" pitchFamily="18" charset="0"/>
          </a:endParaRPr>
        </a:p>
      </dsp:txBody>
      <dsp:txXfrm rot="-5400000">
        <a:off x="4213555" y="4647833"/>
        <a:ext cx="7409753" cy="1497497"/>
      </dsp:txXfrm>
    </dsp:sp>
    <dsp:sp modelId="{EE2C17B2-D14B-4EE2-A5FC-A466E774EE74}">
      <dsp:nvSpPr>
        <dsp:cNvPr id="0" name=""/>
        <dsp:cNvSpPr/>
      </dsp:nvSpPr>
      <dsp:spPr>
        <a:xfrm>
          <a:off x="0" y="4359382"/>
          <a:ext cx="4213555" cy="207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it-IT" sz="3400" kern="1200" dirty="0" smtClean="0">
              <a:solidFill>
                <a:schemeClr val="accent3">
                  <a:lumMod val="10000"/>
                </a:schemeClr>
              </a:solidFill>
              <a:latin typeface="Garamond" panose="02020404030301010803" pitchFamily="18" charset="0"/>
            </a:rPr>
            <a:t>Firmwide stress tests</a:t>
          </a:r>
          <a:endParaRPr lang="en-GB" sz="3400" kern="1200" dirty="0">
            <a:solidFill>
              <a:schemeClr val="accent3">
                <a:lumMod val="10000"/>
              </a:schemeClr>
            </a:solidFill>
            <a:latin typeface="Garamond" panose="02020404030301010803" pitchFamily="18" charset="0"/>
          </a:endParaRPr>
        </a:p>
      </dsp:txBody>
      <dsp:txXfrm>
        <a:off x="101264" y="4460646"/>
        <a:ext cx="4011027" cy="18718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0BECB-1705-4F06-B0E4-E7E49486A8B2}">
      <dsp:nvSpPr>
        <dsp:cNvPr id="0" name=""/>
        <dsp:cNvSpPr/>
      </dsp:nvSpPr>
      <dsp:spPr>
        <a:xfrm>
          <a:off x="795297" y="0"/>
          <a:ext cx="9013371" cy="44644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BFBB1-5A78-425D-9DAF-4268D41357DD}">
      <dsp:nvSpPr>
        <dsp:cNvPr id="0" name=""/>
        <dsp:cNvSpPr/>
      </dsp:nvSpPr>
      <dsp:spPr>
        <a:xfrm>
          <a:off x="11390" y="1339348"/>
          <a:ext cx="3413151" cy="1785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Entity as voting/variable interest </a:t>
          </a:r>
          <a:r>
            <a:rPr lang="it-IT" sz="3400" kern="1200" dirty="0" smtClean="0"/>
            <a:t>        </a:t>
          </a:r>
          <a:endParaRPr lang="it-IT" sz="3400" kern="1200" dirty="0"/>
        </a:p>
      </dsp:txBody>
      <dsp:txXfrm>
        <a:off x="98565" y="1426523"/>
        <a:ext cx="3238801" cy="1611448"/>
      </dsp:txXfrm>
    </dsp:sp>
    <dsp:sp modelId="{8C63B5EA-080C-4225-AD1A-0DEBD0DDFAE9}">
      <dsp:nvSpPr>
        <dsp:cNvPr id="0" name=""/>
        <dsp:cNvSpPr/>
      </dsp:nvSpPr>
      <dsp:spPr>
        <a:xfrm>
          <a:off x="3595407" y="1339348"/>
          <a:ext cx="3413151" cy="1785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controlling financial interest</a:t>
          </a:r>
          <a:endParaRPr lang="it-IT" sz="3400" kern="1200" dirty="0"/>
        </a:p>
      </dsp:txBody>
      <dsp:txXfrm>
        <a:off x="3682582" y="1426523"/>
        <a:ext cx="3238801" cy="1611448"/>
      </dsp:txXfrm>
    </dsp:sp>
    <dsp:sp modelId="{6F564303-18C0-477F-B68D-D661BC6FB0C8}">
      <dsp:nvSpPr>
        <dsp:cNvPr id="0" name=""/>
        <dsp:cNvSpPr/>
      </dsp:nvSpPr>
      <dsp:spPr>
        <a:xfrm>
          <a:off x="7179423" y="1339348"/>
          <a:ext cx="3413151" cy="1785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Consolidation</a:t>
          </a:r>
        </a:p>
      </dsp:txBody>
      <dsp:txXfrm>
        <a:off x="7266598" y="1426523"/>
        <a:ext cx="3238801" cy="16114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4C177-B3B5-4E58-85A5-8D514449040C}">
      <dsp:nvSpPr>
        <dsp:cNvPr id="0" name=""/>
        <dsp:cNvSpPr/>
      </dsp:nvSpPr>
      <dsp:spPr>
        <a:xfrm>
          <a:off x="1192048" y="4725"/>
          <a:ext cx="8168726" cy="1890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noProof="0" dirty="0" smtClean="0">
              <a:solidFill>
                <a:srgbClr val="FAF7EE"/>
              </a:solidFill>
              <a:latin typeface="Garamond" panose="02020404030301010803" pitchFamily="18" charset="0"/>
            </a:rPr>
            <a:t>Expenses</a:t>
          </a:r>
          <a:r>
            <a:rPr lang="en-GB" sz="2400" kern="1200" noProof="0" dirty="0" smtClean="0">
              <a:solidFill>
                <a:srgbClr val="FAF7EE"/>
              </a:solidFill>
              <a:latin typeface="Garamond" panose="02020404030301010803" pitchFamily="18" charset="0"/>
            </a:rPr>
            <a:t> </a:t>
          </a:r>
          <a:endParaRPr lang="en-GB" sz="2400" kern="1200" noProof="0" dirty="0">
            <a:solidFill>
              <a:srgbClr val="FAF7EE"/>
            </a:solidFill>
            <a:latin typeface="Garamond" panose="02020404030301010803" pitchFamily="18" charset="0"/>
          </a:endParaRPr>
        </a:p>
      </dsp:txBody>
      <dsp:txXfrm>
        <a:off x="1247416" y="60093"/>
        <a:ext cx="8057990" cy="1779654"/>
      </dsp:txXfrm>
    </dsp:sp>
    <dsp:sp modelId="{1CACC033-755B-45BB-A8B7-03CD973A07B9}">
      <dsp:nvSpPr>
        <dsp:cNvPr id="0" name=""/>
        <dsp:cNvSpPr/>
      </dsp:nvSpPr>
      <dsp:spPr>
        <a:xfrm>
          <a:off x="8858" y="2088911"/>
          <a:ext cx="3995363" cy="1890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noProof="0" dirty="0" smtClean="0">
              <a:solidFill>
                <a:srgbClr val="FAF7EE"/>
              </a:solidFill>
              <a:latin typeface="Garamond" panose="02020404030301010803" pitchFamily="18" charset="0"/>
            </a:rPr>
            <a:t>With underlying transactions</a:t>
          </a:r>
          <a:endParaRPr lang="en-GB" sz="2400" kern="1200" noProof="0" dirty="0">
            <a:solidFill>
              <a:srgbClr val="FAF7EE"/>
            </a:solidFill>
            <a:latin typeface="Garamond" panose="02020404030301010803" pitchFamily="18" charset="0"/>
          </a:endParaRPr>
        </a:p>
      </dsp:txBody>
      <dsp:txXfrm>
        <a:off x="64226" y="2144279"/>
        <a:ext cx="3884627" cy="1779654"/>
      </dsp:txXfrm>
    </dsp:sp>
    <dsp:sp modelId="{791FF4A6-7433-45B3-90E7-7711F9E51385}">
      <dsp:nvSpPr>
        <dsp:cNvPr id="0" name=""/>
        <dsp:cNvSpPr/>
      </dsp:nvSpPr>
      <dsp:spPr>
        <a:xfrm>
          <a:off x="975766" y="4173097"/>
          <a:ext cx="2061548" cy="1890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AF7EE"/>
              </a:solidFill>
              <a:latin typeface="Garamond" panose="02020404030301010803" pitchFamily="18" charset="0"/>
            </a:rPr>
            <a:t>deferred until the related revenue is recognized</a:t>
          </a:r>
          <a:endParaRPr lang="it-IT" sz="2400" kern="1200" dirty="0">
            <a:solidFill>
              <a:srgbClr val="FAF7EE"/>
            </a:solidFill>
            <a:latin typeface="Garamond" panose="02020404030301010803" pitchFamily="18" charset="0"/>
          </a:endParaRPr>
        </a:p>
      </dsp:txBody>
      <dsp:txXfrm>
        <a:off x="1031134" y="4228465"/>
        <a:ext cx="1950812" cy="1779654"/>
      </dsp:txXfrm>
    </dsp:sp>
    <dsp:sp modelId="{1698C8B3-86AA-4E97-82B7-DCC8A436574E}">
      <dsp:nvSpPr>
        <dsp:cNvPr id="0" name=""/>
        <dsp:cNvSpPr/>
      </dsp:nvSpPr>
      <dsp:spPr>
        <a:xfrm>
          <a:off x="5734114" y="2088911"/>
          <a:ext cx="4071924" cy="1890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AF7EE"/>
              </a:solidFill>
              <a:latin typeface="Garamond" panose="02020404030301010803" pitchFamily="18" charset="0"/>
            </a:rPr>
            <a:t>with financial advisory assignments </a:t>
          </a:r>
          <a:endParaRPr lang="it-IT" sz="2400" kern="1200" dirty="0">
            <a:solidFill>
              <a:srgbClr val="FAF7EE"/>
            </a:solidFill>
            <a:latin typeface="Garamond" panose="02020404030301010803" pitchFamily="18" charset="0"/>
          </a:endParaRPr>
        </a:p>
      </dsp:txBody>
      <dsp:txXfrm>
        <a:off x="5789482" y="2144279"/>
        <a:ext cx="3961188" cy="1779654"/>
      </dsp:txXfrm>
    </dsp:sp>
    <dsp:sp modelId="{C4EA71ED-8FB8-42E4-BCBE-3E5F77477E26}">
      <dsp:nvSpPr>
        <dsp:cNvPr id="0" name=""/>
        <dsp:cNvSpPr/>
      </dsp:nvSpPr>
      <dsp:spPr>
        <a:xfrm>
          <a:off x="6792611" y="4149841"/>
          <a:ext cx="2767096" cy="1890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AF7EE"/>
              </a:solidFill>
              <a:latin typeface="Garamond" panose="02020404030301010803" pitchFamily="18" charset="0"/>
            </a:rPr>
            <a:t>recorded as non-compensation expenses, net of client reimbursements. </a:t>
          </a:r>
          <a:endParaRPr lang="it-IT" sz="2400" kern="1200" dirty="0">
            <a:solidFill>
              <a:srgbClr val="FAF7EE"/>
            </a:solidFill>
            <a:latin typeface="Garamond" panose="02020404030301010803" pitchFamily="18" charset="0"/>
          </a:endParaRPr>
        </a:p>
      </dsp:txBody>
      <dsp:txXfrm>
        <a:off x="6847979" y="4205209"/>
        <a:ext cx="2656360" cy="1779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AE94D-5C38-499C-AF88-4E5494F4FE78}">
      <dsp:nvSpPr>
        <dsp:cNvPr id="0" name=""/>
        <dsp:cNvSpPr/>
      </dsp:nvSpPr>
      <dsp:spPr>
        <a:xfrm>
          <a:off x="2819876" y="2097"/>
          <a:ext cx="2877923" cy="1438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err="1" smtClean="0">
              <a:solidFill>
                <a:srgbClr val="FAF7EE"/>
              </a:solidFill>
              <a:latin typeface="Garamond" panose="02020404030301010803" pitchFamily="18" charset="0"/>
            </a:rPr>
            <a:t>December</a:t>
          </a:r>
          <a:r>
            <a:rPr lang="it-IT" sz="3600" kern="1200" dirty="0" smtClean="0">
              <a:solidFill>
                <a:srgbClr val="FAF7EE"/>
              </a:solidFill>
              <a:latin typeface="Garamond" panose="02020404030301010803" pitchFamily="18" charset="0"/>
            </a:rPr>
            <a:t> 2011</a:t>
          </a:r>
          <a:endParaRPr lang="it-IT" sz="3600" kern="1200" dirty="0">
            <a:solidFill>
              <a:srgbClr val="FAF7EE"/>
            </a:solidFill>
            <a:latin typeface="Garamond" panose="02020404030301010803" pitchFamily="18" charset="0"/>
          </a:endParaRPr>
        </a:p>
      </dsp:txBody>
      <dsp:txXfrm>
        <a:off x="2862022" y="44243"/>
        <a:ext cx="2793631" cy="1354669"/>
      </dsp:txXfrm>
    </dsp:sp>
    <dsp:sp modelId="{DC27711A-F5E3-44CB-B942-4EC289A58350}">
      <dsp:nvSpPr>
        <dsp:cNvPr id="0" name=""/>
        <dsp:cNvSpPr/>
      </dsp:nvSpPr>
      <dsp:spPr>
        <a:xfrm>
          <a:off x="3107668" y="1441058"/>
          <a:ext cx="287792" cy="1079221"/>
        </a:xfrm>
        <a:custGeom>
          <a:avLst/>
          <a:gdLst/>
          <a:ahLst/>
          <a:cxnLst/>
          <a:rect l="0" t="0" r="0" b="0"/>
          <a:pathLst>
            <a:path>
              <a:moveTo>
                <a:pt x="0" y="0"/>
              </a:moveTo>
              <a:lnTo>
                <a:pt x="0" y="1079221"/>
              </a:lnTo>
              <a:lnTo>
                <a:pt x="287792" y="1079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699F82-4538-4A26-A682-A425B0ADBF40}">
      <dsp:nvSpPr>
        <dsp:cNvPr id="0" name=""/>
        <dsp:cNvSpPr/>
      </dsp:nvSpPr>
      <dsp:spPr>
        <a:xfrm>
          <a:off x="3395461" y="1800799"/>
          <a:ext cx="2302338" cy="1438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AF7EE"/>
              </a:solidFill>
              <a:latin typeface="Garamond" panose="02020404030301010803" pitchFamily="18" charset="0"/>
            </a:rPr>
            <a:t>Cash and cash equivalents” $6.75 </a:t>
          </a:r>
          <a:endParaRPr lang="it-IT" sz="2800" kern="1200" dirty="0">
            <a:solidFill>
              <a:srgbClr val="FAF7EE"/>
            </a:solidFill>
            <a:latin typeface="Garamond" panose="02020404030301010803" pitchFamily="18" charset="0"/>
          </a:endParaRPr>
        </a:p>
      </dsp:txBody>
      <dsp:txXfrm>
        <a:off x="3437607" y="1842945"/>
        <a:ext cx="2218046" cy="1354669"/>
      </dsp:txXfrm>
    </dsp:sp>
    <dsp:sp modelId="{24B0F64E-86C9-46CB-B460-E3C813EA7BA7}">
      <dsp:nvSpPr>
        <dsp:cNvPr id="0" name=""/>
        <dsp:cNvSpPr/>
      </dsp:nvSpPr>
      <dsp:spPr>
        <a:xfrm>
          <a:off x="3107668" y="1441058"/>
          <a:ext cx="287792" cy="2877923"/>
        </a:xfrm>
        <a:custGeom>
          <a:avLst/>
          <a:gdLst/>
          <a:ahLst/>
          <a:cxnLst/>
          <a:rect l="0" t="0" r="0" b="0"/>
          <a:pathLst>
            <a:path>
              <a:moveTo>
                <a:pt x="0" y="0"/>
              </a:moveTo>
              <a:lnTo>
                <a:pt x="0" y="2877923"/>
              </a:lnTo>
              <a:lnTo>
                <a:pt x="287792" y="28779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10798-A521-4488-9FB7-31587994F529}">
      <dsp:nvSpPr>
        <dsp:cNvPr id="0" name=""/>
        <dsp:cNvSpPr/>
      </dsp:nvSpPr>
      <dsp:spPr>
        <a:xfrm>
          <a:off x="3395461" y="3599501"/>
          <a:ext cx="2302338" cy="1438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AF7EE"/>
              </a:solidFill>
              <a:latin typeface="Garamond" panose="02020404030301010803" pitchFamily="18" charset="0"/>
            </a:rPr>
            <a:t>interest-bearing deposits with banks $65.92 </a:t>
          </a:r>
          <a:endParaRPr lang="it-IT" sz="2800" kern="1200" dirty="0">
            <a:solidFill>
              <a:srgbClr val="FAF7EE"/>
            </a:solidFill>
            <a:latin typeface="Garamond" panose="02020404030301010803" pitchFamily="18" charset="0"/>
          </a:endParaRPr>
        </a:p>
      </dsp:txBody>
      <dsp:txXfrm>
        <a:off x="3437607" y="3641647"/>
        <a:ext cx="2218046" cy="1354669"/>
      </dsp:txXfrm>
    </dsp:sp>
    <dsp:sp modelId="{163F3DBB-782F-4E58-88D4-62D0C9A777EE}">
      <dsp:nvSpPr>
        <dsp:cNvPr id="0" name=""/>
        <dsp:cNvSpPr/>
      </dsp:nvSpPr>
      <dsp:spPr>
        <a:xfrm>
          <a:off x="6417280" y="2097"/>
          <a:ext cx="2877923" cy="1438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err="1" smtClean="0">
              <a:solidFill>
                <a:srgbClr val="FAF7EE"/>
              </a:solidFill>
              <a:latin typeface="Garamond" panose="02020404030301010803" pitchFamily="18" charset="0"/>
            </a:rPr>
            <a:t>December</a:t>
          </a:r>
          <a:r>
            <a:rPr lang="it-IT" sz="3600" kern="1200" dirty="0" smtClean="0">
              <a:solidFill>
                <a:srgbClr val="FAF7EE"/>
              </a:solidFill>
              <a:latin typeface="Garamond" panose="02020404030301010803" pitchFamily="18" charset="0"/>
            </a:rPr>
            <a:t> 2012</a:t>
          </a:r>
          <a:endParaRPr lang="it-IT" sz="3600" kern="1200" dirty="0">
            <a:solidFill>
              <a:srgbClr val="FAF7EE"/>
            </a:solidFill>
            <a:latin typeface="Garamond" panose="02020404030301010803" pitchFamily="18" charset="0"/>
          </a:endParaRPr>
        </a:p>
      </dsp:txBody>
      <dsp:txXfrm>
        <a:off x="6459426" y="44243"/>
        <a:ext cx="2793631" cy="1354669"/>
      </dsp:txXfrm>
    </dsp:sp>
    <dsp:sp modelId="{D8C75CF5-E6A7-4479-B937-22F906615DA9}">
      <dsp:nvSpPr>
        <dsp:cNvPr id="0" name=""/>
        <dsp:cNvSpPr/>
      </dsp:nvSpPr>
      <dsp:spPr>
        <a:xfrm>
          <a:off x="6705072" y="1441058"/>
          <a:ext cx="287792" cy="1079221"/>
        </a:xfrm>
        <a:custGeom>
          <a:avLst/>
          <a:gdLst/>
          <a:ahLst/>
          <a:cxnLst/>
          <a:rect l="0" t="0" r="0" b="0"/>
          <a:pathLst>
            <a:path>
              <a:moveTo>
                <a:pt x="0" y="0"/>
              </a:moveTo>
              <a:lnTo>
                <a:pt x="0" y="1079221"/>
              </a:lnTo>
              <a:lnTo>
                <a:pt x="287792" y="10792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E478F8-C933-4227-8481-DC1CD641E8A8}">
      <dsp:nvSpPr>
        <dsp:cNvPr id="0" name=""/>
        <dsp:cNvSpPr/>
      </dsp:nvSpPr>
      <dsp:spPr>
        <a:xfrm>
          <a:off x="6992864" y="1800799"/>
          <a:ext cx="2302338" cy="1438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AF7EE"/>
              </a:solidFill>
              <a:latin typeface="Garamond" panose="02020404030301010803" pitchFamily="18" charset="0"/>
            </a:rPr>
            <a:t>Cash and cash equivalents”  $7.95 </a:t>
          </a:r>
          <a:endParaRPr lang="it-IT" sz="2800" kern="1200" dirty="0">
            <a:solidFill>
              <a:srgbClr val="FAF7EE"/>
            </a:solidFill>
            <a:latin typeface="Garamond" panose="02020404030301010803" pitchFamily="18" charset="0"/>
          </a:endParaRPr>
        </a:p>
      </dsp:txBody>
      <dsp:txXfrm>
        <a:off x="7035010" y="1842945"/>
        <a:ext cx="2218046" cy="1354669"/>
      </dsp:txXfrm>
    </dsp:sp>
    <dsp:sp modelId="{01F52BD4-18F6-4DDF-8D30-30F897CF6EEB}">
      <dsp:nvSpPr>
        <dsp:cNvPr id="0" name=""/>
        <dsp:cNvSpPr/>
      </dsp:nvSpPr>
      <dsp:spPr>
        <a:xfrm>
          <a:off x="6705072" y="1441058"/>
          <a:ext cx="287792" cy="2877923"/>
        </a:xfrm>
        <a:custGeom>
          <a:avLst/>
          <a:gdLst/>
          <a:ahLst/>
          <a:cxnLst/>
          <a:rect l="0" t="0" r="0" b="0"/>
          <a:pathLst>
            <a:path>
              <a:moveTo>
                <a:pt x="0" y="0"/>
              </a:moveTo>
              <a:lnTo>
                <a:pt x="0" y="2877923"/>
              </a:lnTo>
              <a:lnTo>
                <a:pt x="287792" y="28779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0F1768-61F9-4ED3-97E2-37A434B0EB85}">
      <dsp:nvSpPr>
        <dsp:cNvPr id="0" name=""/>
        <dsp:cNvSpPr/>
      </dsp:nvSpPr>
      <dsp:spPr>
        <a:xfrm>
          <a:off x="6992864" y="3599501"/>
          <a:ext cx="2302338" cy="1438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AF7EE"/>
              </a:solidFill>
              <a:latin typeface="Garamond" panose="02020404030301010803" pitchFamily="18" charset="0"/>
            </a:rPr>
            <a:t>interest-bearing deposits with banks $48.05 </a:t>
          </a:r>
          <a:endParaRPr lang="it-IT" sz="2800" kern="1200" dirty="0">
            <a:solidFill>
              <a:srgbClr val="FAF7EE"/>
            </a:solidFill>
            <a:latin typeface="Garamond" panose="02020404030301010803" pitchFamily="18" charset="0"/>
          </a:endParaRPr>
        </a:p>
      </dsp:txBody>
      <dsp:txXfrm>
        <a:off x="7035010" y="3641647"/>
        <a:ext cx="2218046" cy="1354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DF0C-1BE6-459F-9090-38CFD160FEA0}">
      <dsp:nvSpPr>
        <dsp:cNvPr id="0" name=""/>
        <dsp:cNvSpPr/>
      </dsp:nvSpPr>
      <dsp:spPr>
        <a:xfrm>
          <a:off x="3942" y="1940737"/>
          <a:ext cx="820005" cy="82000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79C2-48EC-4756-82F3-DCA14E67321D}">
      <dsp:nvSpPr>
        <dsp:cNvPr id="0" name=""/>
        <dsp:cNvSpPr/>
      </dsp:nvSpPr>
      <dsp:spPr>
        <a:xfrm>
          <a:off x="85943" y="2022737"/>
          <a:ext cx="656004" cy="656004"/>
        </a:xfrm>
        <a:prstGeom prst="pie">
          <a:avLst>
            <a:gd name="adj1" fmla="val 1404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90B84-67BD-4378-AC83-4D57E70A13D0}">
      <dsp:nvSpPr>
        <dsp:cNvPr id="0" name=""/>
        <dsp:cNvSpPr/>
      </dsp:nvSpPr>
      <dsp:spPr>
        <a:xfrm rot="16200000">
          <a:off x="-939063" y="3785748"/>
          <a:ext cx="2378014" cy="49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Net revenues</a:t>
          </a:r>
          <a:endParaRPr lang="en-GB" sz="2800" b="1" kern="1200" dirty="0">
            <a:solidFill>
              <a:schemeClr val="accent3">
                <a:lumMod val="10000"/>
              </a:schemeClr>
            </a:solidFill>
            <a:latin typeface="Garamond" panose="02020404030301010803" pitchFamily="18" charset="0"/>
          </a:endParaRPr>
        </a:p>
      </dsp:txBody>
      <dsp:txXfrm>
        <a:off x="-939063" y="3785748"/>
        <a:ext cx="2378014" cy="492003"/>
      </dsp:txXfrm>
    </dsp:sp>
    <dsp:sp modelId="{147557B6-1E6B-4CFE-A46D-0B29220BD7E2}">
      <dsp:nvSpPr>
        <dsp:cNvPr id="0" name=""/>
        <dsp:cNvSpPr/>
      </dsp:nvSpPr>
      <dsp:spPr>
        <a:xfrm>
          <a:off x="577946" y="1940737"/>
          <a:ext cx="1640010" cy="328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We see a 19%  increase in 2012 partially offset by lower commissions an fees</a:t>
          </a:r>
          <a:endParaRPr lang="en-GB" sz="2400" kern="1200" dirty="0">
            <a:solidFill>
              <a:schemeClr val="accent3">
                <a:lumMod val="10000"/>
              </a:schemeClr>
            </a:solidFill>
            <a:latin typeface="Garamond" panose="02020404030301010803" pitchFamily="18" charset="0"/>
          </a:endParaRPr>
        </a:p>
      </dsp:txBody>
      <dsp:txXfrm>
        <a:off x="577946" y="1940737"/>
        <a:ext cx="1640010" cy="3280020"/>
      </dsp:txXfrm>
    </dsp:sp>
    <dsp:sp modelId="{3426CAC9-C3E5-41DF-8428-603CCBE3694F}">
      <dsp:nvSpPr>
        <dsp:cNvPr id="0" name=""/>
        <dsp:cNvSpPr/>
      </dsp:nvSpPr>
      <dsp:spPr>
        <a:xfrm>
          <a:off x="2468688" y="1940737"/>
          <a:ext cx="820005" cy="82000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5D09-6F25-468C-B5E2-D6D7F2D88EC1}">
      <dsp:nvSpPr>
        <dsp:cNvPr id="0" name=""/>
        <dsp:cNvSpPr/>
      </dsp:nvSpPr>
      <dsp:spPr>
        <a:xfrm>
          <a:off x="2550688" y="2022737"/>
          <a:ext cx="656004" cy="656004"/>
        </a:xfrm>
        <a:prstGeom prst="pie">
          <a:avLst>
            <a:gd name="adj1" fmla="val 11880000"/>
            <a:gd name="adj2" fmla="val 16200000"/>
          </a:avLst>
        </a:prstGeom>
        <a:solidFill>
          <a:schemeClr val="accent2">
            <a:shade val="80000"/>
            <a:hueOff val="-24159"/>
            <a:satOff val="308"/>
            <a:lumOff val="5504"/>
            <a:alphaOff val="0"/>
          </a:schemeClr>
        </a:solidFill>
        <a:ln w="12700" cap="flat" cmpd="sng" algn="ctr">
          <a:solidFill>
            <a:schemeClr val="accent2">
              <a:shade val="80000"/>
              <a:hueOff val="-24159"/>
              <a:satOff val="308"/>
              <a:lumOff val="55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77B37-0BFD-4BE5-B6C3-600361BB615C}">
      <dsp:nvSpPr>
        <dsp:cNvPr id="0" name=""/>
        <dsp:cNvSpPr/>
      </dsp:nvSpPr>
      <dsp:spPr>
        <a:xfrm rot="16200000">
          <a:off x="1525682" y="3785748"/>
          <a:ext cx="2378014" cy="49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Non-interest revenues</a:t>
          </a:r>
          <a:endParaRPr lang="en-GB" sz="2800" b="1" kern="1200" dirty="0">
            <a:solidFill>
              <a:schemeClr val="accent3">
                <a:lumMod val="10000"/>
              </a:schemeClr>
            </a:solidFill>
            <a:latin typeface="Garamond" panose="02020404030301010803" pitchFamily="18" charset="0"/>
          </a:endParaRPr>
        </a:p>
      </dsp:txBody>
      <dsp:txXfrm>
        <a:off x="1525682" y="3785748"/>
        <a:ext cx="2378014" cy="492003"/>
      </dsp:txXfrm>
    </dsp:sp>
    <dsp:sp modelId="{394E320E-1934-4E06-A26A-9ED7F669B809}">
      <dsp:nvSpPr>
        <dsp:cNvPr id="0" name=""/>
        <dsp:cNvSpPr/>
      </dsp:nvSpPr>
      <dsp:spPr>
        <a:xfrm>
          <a:off x="3042692" y="1940737"/>
          <a:ext cx="1640010" cy="328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13% increase is explained by higher revenues in debt underwriting</a:t>
          </a:r>
          <a:endParaRPr lang="en-GB" sz="2400" kern="1200" dirty="0">
            <a:solidFill>
              <a:schemeClr val="accent3">
                <a:lumMod val="10000"/>
              </a:schemeClr>
            </a:solidFill>
            <a:latin typeface="Garamond" panose="02020404030301010803" pitchFamily="18" charset="0"/>
          </a:endParaRPr>
        </a:p>
      </dsp:txBody>
      <dsp:txXfrm>
        <a:off x="3042692" y="1940737"/>
        <a:ext cx="1640010" cy="3280020"/>
      </dsp:txXfrm>
    </dsp:sp>
    <dsp:sp modelId="{B8A79186-0FBA-4108-997C-518D99A534D2}">
      <dsp:nvSpPr>
        <dsp:cNvPr id="0" name=""/>
        <dsp:cNvSpPr/>
      </dsp:nvSpPr>
      <dsp:spPr>
        <a:xfrm>
          <a:off x="4933434" y="1940737"/>
          <a:ext cx="820005" cy="82000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87D68-09C6-4813-8D88-13E688C4305B}">
      <dsp:nvSpPr>
        <dsp:cNvPr id="0" name=""/>
        <dsp:cNvSpPr/>
      </dsp:nvSpPr>
      <dsp:spPr>
        <a:xfrm>
          <a:off x="5015434" y="2022737"/>
          <a:ext cx="656004" cy="656004"/>
        </a:xfrm>
        <a:prstGeom prst="pie">
          <a:avLst>
            <a:gd name="adj1" fmla="val 9720000"/>
            <a:gd name="adj2" fmla="val 16200000"/>
          </a:avLst>
        </a:prstGeom>
        <a:solidFill>
          <a:schemeClr val="accent2">
            <a:shade val="80000"/>
            <a:hueOff val="-48317"/>
            <a:satOff val="616"/>
            <a:lumOff val="11007"/>
            <a:alphaOff val="0"/>
          </a:schemeClr>
        </a:solidFill>
        <a:ln w="12700" cap="flat" cmpd="sng" algn="ctr">
          <a:solidFill>
            <a:schemeClr val="accent2">
              <a:shade val="80000"/>
              <a:hueOff val="-48317"/>
              <a:satOff val="616"/>
              <a:lumOff val="11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2E8E-D117-4114-B82C-D1B50932157D}">
      <dsp:nvSpPr>
        <dsp:cNvPr id="0" name=""/>
        <dsp:cNvSpPr/>
      </dsp:nvSpPr>
      <dsp:spPr>
        <a:xfrm rot="16200000">
          <a:off x="3990428" y="3785748"/>
          <a:ext cx="2378014" cy="49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Investment management</a:t>
          </a:r>
          <a:endParaRPr lang="en-GB" sz="2800" b="1" kern="1200" dirty="0">
            <a:solidFill>
              <a:schemeClr val="accent3">
                <a:lumMod val="10000"/>
              </a:schemeClr>
            </a:solidFill>
            <a:latin typeface="Garamond" panose="02020404030301010803" pitchFamily="18" charset="0"/>
          </a:endParaRPr>
        </a:p>
      </dsp:txBody>
      <dsp:txXfrm>
        <a:off x="3990428" y="3785748"/>
        <a:ext cx="2378014" cy="492003"/>
      </dsp:txXfrm>
    </dsp:sp>
    <dsp:sp modelId="{36E0C3C7-2C04-4EDE-957F-8BC26DBBECAB}">
      <dsp:nvSpPr>
        <dsp:cNvPr id="0" name=""/>
        <dsp:cNvSpPr/>
      </dsp:nvSpPr>
      <dsp:spPr>
        <a:xfrm>
          <a:off x="5507437" y="1940737"/>
          <a:ext cx="1640010" cy="328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The increase is linked to a general improvement in asset prices</a:t>
          </a:r>
          <a:endParaRPr lang="en-GB" sz="2400" kern="1200" dirty="0">
            <a:solidFill>
              <a:schemeClr val="accent3">
                <a:lumMod val="10000"/>
              </a:schemeClr>
            </a:solidFill>
            <a:latin typeface="Garamond" panose="02020404030301010803" pitchFamily="18" charset="0"/>
          </a:endParaRPr>
        </a:p>
      </dsp:txBody>
      <dsp:txXfrm>
        <a:off x="5507437" y="1940737"/>
        <a:ext cx="1640010" cy="3280020"/>
      </dsp:txXfrm>
    </dsp:sp>
    <dsp:sp modelId="{F82DEEB0-4545-4F79-97BF-FCB97BE9B50D}">
      <dsp:nvSpPr>
        <dsp:cNvPr id="0" name=""/>
        <dsp:cNvSpPr/>
      </dsp:nvSpPr>
      <dsp:spPr>
        <a:xfrm>
          <a:off x="7398180" y="1940737"/>
          <a:ext cx="820005" cy="82000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5265A-B4F6-429D-9233-C48D7DBAE9AD}">
      <dsp:nvSpPr>
        <dsp:cNvPr id="0" name=""/>
        <dsp:cNvSpPr/>
      </dsp:nvSpPr>
      <dsp:spPr>
        <a:xfrm>
          <a:off x="7480180" y="2022737"/>
          <a:ext cx="656004" cy="656004"/>
        </a:xfrm>
        <a:prstGeom prst="pie">
          <a:avLst>
            <a:gd name="adj1" fmla="val 7560000"/>
            <a:gd name="adj2" fmla="val 16200000"/>
          </a:avLst>
        </a:prstGeom>
        <a:solidFill>
          <a:schemeClr val="accent2">
            <a:shade val="80000"/>
            <a:hueOff val="-72476"/>
            <a:satOff val="924"/>
            <a:lumOff val="16511"/>
            <a:alphaOff val="0"/>
          </a:schemeClr>
        </a:solidFill>
        <a:ln w="12700" cap="flat" cmpd="sng" algn="ctr">
          <a:solidFill>
            <a:schemeClr val="accent2">
              <a:shade val="80000"/>
              <a:hueOff val="-72476"/>
              <a:satOff val="924"/>
              <a:lumOff val="165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7C3A8-BC77-4856-8AC8-2C7E4F9E75CF}">
      <dsp:nvSpPr>
        <dsp:cNvPr id="0" name=""/>
        <dsp:cNvSpPr/>
      </dsp:nvSpPr>
      <dsp:spPr>
        <a:xfrm rot="16200000">
          <a:off x="6455174" y="3785748"/>
          <a:ext cx="2378014" cy="49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Commissions and fees</a:t>
          </a:r>
          <a:endParaRPr lang="en-GB" sz="2800" kern="1200" dirty="0">
            <a:solidFill>
              <a:schemeClr val="accent3">
                <a:lumMod val="10000"/>
              </a:schemeClr>
            </a:solidFill>
            <a:latin typeface="Garamond" panose="02020404030301010803" pitchFamily="18" charset="0"/>
          </a:endParaRPr>
        </a:p>
      </dsp:txBody>
      <dsp:txXfrm>
        <a:off x="6455174" y="3785748"/>
        <a:ext cx="2378014" cy="492003"/>
      </dsp:txXfrm>
    </dsp:sp>
    <dsp:sp modelId="{0F3A4497-FD3B-4EF2-A9F0-CEFE91040B50}">
      <dsp:nvSpPr>
        <dsp:cNvPr id="0" name=""/>
        <dsp:cNvSpPr/>
      </dsp:nvSpPr>
      <dsp:spPr>
        <a:xfrm>
          <a:off x="7972183" y="1940737"/>
          <a:ext cx="1640010" cy="328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b="0" kern="1200" dirty="0" smtClean="0">
              <a:solidFill>
                <a:schemeClr val="accent3">
                  <a:lumMod val="10000"/>
                </a:schemeClr>
              </a:solidFill>
              <a:latin typeface="Garamond" panose="02020404030301010803" pitchFamily="18" charset="0"/>
            </a:rPr>
            <a:t>Low market volumes due to lower volatility levels and concern about the outlook result in a 16% drop in 2012</a:t>
          </a:r>
          <a:endParaRPr lang="en-GB" sz="2400" b="0" kern="1200" dirty="0">
            <a:solidFill>
              <a:schemeClr val="accent3">
                <a:lumMod val="10000"/>
              </a:schemeClr>
            </a:solidFill>
            <a:latin typeface="Garamond" panose="02020404030301010803" pitchFamily="18" charset="0"/>
          </a:endParaRPr>
        </a:p>
      </dsp:txBody>
      <dsp:txXfrm>
        <a:off x="7972183" y="1940737"/>
        <a:ext cx="1640010" cy="3280020"/>
      </dsp:txXfrm>
    </dsp:sp>
    <dsp:sp modelId="{CFEC1A44-E436-4B59-9CA5-A31565151C0B}">
      <dsp:nvSpPr>
        <dsp:cNvPr id="0" name=""/>
        <dsp:cNvSpPr/>
      </dsp:nvSpPr>
      <dsp:spPr>
        <a:xfrm>
          <a:off x="9862925" y="1940737"/>
          <a:ext cx="820005" cy="82000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9413B-8A10-4920-8467-B0268FE9605C}">
      <dsp:nvSpPr>
        <dsp:cNvPr id="0" name=""/>
        <dsp:cNvSpPr/>
      </dsp:nvSpPr>
      <dsp:spPr>
        <a:xfrm>
          <a:off x="9944926" y="2022737"/>
          <a:ext cx="656004" cy="656004"/>
        </a:xfrm>
        <a:prstGeom prst="pie">
          <a:avLst>
            <a:gd name="adj1" fmla="val 5400000"/>
            <a:gd name="adj2" fmla="val 16200000"/>
          </a:avLst>
        </a:prstGeom>
        <a:solidFill>
          <a:schemeClr val="accent2">
            <a:shade val="80000"/>
            <a:hueOff val="-96635"/>
            <a:satOff val="1232"/>
            <a:lumOff val="22015"/>
            <a:alphaOff val="0"/>
          </a:schemeClr>
        </a:solidFill>
        <a:ln w="12700" cap="flat" cmpd="sng" algn="ctr">
          <a:solidFill>
            <a:schemeClr val="accent2">
              <a:shade val="80000"/>
              <a:hueOff val="-96635"/>
              <a:satOff val="1232"/>
              <a:lumOff val="220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10009-11A4-4D72-8C2E-5083DB213B8C}">
      <dsp:nvSpPr>
        <dsp:cNvPr id="0" name=""/>
        <dsp:cNvSpPr/>
      </dsp:nvSpPr>
      <dsp:spPr>
        <a:xfrm rot="16200000">
          <a:off x="8919919" y="3785748"/>
          <a:ext cx="2378014" cy="49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Market making revenues</a:t>
          </a:r>
          <a:endParaRPr lang="en-GB" sz="2800" b="1" kern="1200" dirty="0">
            <a:solidFill>
              <a:schemeClr val="accent3">
                <a:lumMod val="10000"/>
              </a:schemeClr>
            </a:solidFill>
            <a:latin typeface="Garamond" panose="02020404030301010803" pitchFamily="18" charset="0"/>
          </a:endParaRPr>
        </a:p>
      </dsp:txBody>
      <dsp:txXfrm>
        <a:off x="8919919" y="3785748"/>
        <a:ext cx="2378014" cy="492003"/>
      </dsp:txXfrm>
    </dsp:sp>
    <dsp:sp modelId="{252316B0-3F11-476C-B73C-35D60D7EE848}">
      <dsp:nvSpPr>
        <dsp:cNvPr id="0" name=""/>
        <dsp:cNvSpPr/>
      </dsp:nvSpPr>
      <dsp:spPr>
        <a:xfrm>
          <a:off x="10436929" y="1940737"/>
          <a:ext cx="2440072" cy="328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b="0" kern="1200" dirty="0" smtClean="0">
              <a:solidFill>
                <a:schemeClr val="accent3">
                  <a:lumMod val="10000"/>
                </a:schemeClr>
              </a:solidFill>
              <a:latin typeface="Garamond" panose="02020404030301010803" pitchFamily="18" charset="0"/>
            </a:rPr>
            <a:t>22% increase in this area is linked to the operating environment characterized by broad market uncertainty and positive developments (central banks actions and government policies)  that helped to improve market conditions</a:t>
          </a:r>
          <a:endParaRPr lang="en-GB" sz="2400" b="0" kern="1200" dirty="0">
            <a:solidFill>
              <a:schemeClr val="accent3">
                <a:lumMod val="10000"/>
              </a:schemeClr>
            </a:solidFill>
            <a:latin typeface="Garamond" panose="02020404030301010803" pitchFamily="18" charset="0"/>
          </a:endParaRPr>
        </a:p>
      </dsp:txBody>
      <dsp:txXfrm>
        <a:off x="10436929" y="1940737"/>
        <a:ext cx="2440072" cy="32800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FAC8-5A99-42E2-954C-E05987656867}">
      <dsp:nvSpPr>
        <dsp:cNvPr id="0" name=""/>
        <dsp:cNvSpPr/>
      </dsp:nvSpPr>
      <dsp:spPr>
        <a:xfrm>
          <a:off x="1082725" y="2049"/>
          <a:ext cx="1372053" cy="13720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20000"/>
                  <a:lumOff val="80000"/>
                </a:schemeClr>
              </a:solidFill>
              <a:latin typeface="+mn-lt"/>
              <a:ea typeface="+mn-ea"/>
              <a:cs typeface="+mn-cs"/>
            </a:rPr>
            <a:t>financial assets </a:t>
          </a:r>
          <a:endParaRPr lang="it-IT" sz="1900" kern="1200" dirty="0">
            <a:solidFill>
              <a:schemeClr val="bg1">
                <a:lumMod val="20000"/>
                <a:lumOff val="80000"/>
              </a:schemeClr>
            </a:solidFill>
          </a:endParaRPr>
        </a:p>
      </dsp:txBody>
      <dsp:txXfrm>
        <a:off x="1283658" y="202982"/>
        <a:ext cx="970187" cy="970187"/>
      </dsp:txXfrm>
    </dsp:sp>
    <dsp:sp modelId="{C2423FC1-1263-4B0F-A8D5-AC27D5557F56}">
      <dsp:nvSpPr>
        <dsp:cNvPr id="0" name=""/>
        <dsp:cNvSpPr/>
      </dsp:nvSpPr>
      <dsp:spPr>
        <a:xfrm>
          <a:off x="1370856" y="1485513"/>
          <a:ext cx="795790" cy="7957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1476338" y="1789823"/>
        <a:ext cx="584826" cy="187170"/>
      </dsp:txXfrm>
    </dsp:sp>
    <dsp:sp modelId="{3D75D4E9-8934-401F-8782-B7517245E83D}">
      <dsp:nvSpPr>
        <dsp:cNvPr id="0" name=""/>
        <dsp:cNvSpPr/>
      </dsp:nvSpPr>
      <dsp:spPr>
        <a:xfrm>
          <a:off x="1082725" y="2392715"/>
          <a:ext cx="1372053" cy="13720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lumMod val="20000"/>
                  <a:lumOff val="80000"/>
                </a:schemeClr>
              </a:solidFill>
              <a:latin typeface="+mn-lt"/>
              <a:ea typeface="+mn-ea"/>
              <a:cs typeface="+mn-cs"/>
            </a:rPr>
            <a:t>financial liabilities </a:t>
          </a:r>
          <a:endParaRPr lang="it-IT" sz="1900" kern="1200" dirty="0">
            <a:solidFill>
              <a:schemeClr val="bg1">
                <a:lumMod val="20000"/>
                <a:lumOff val="80000"/>
              </a:schemeClr>
            </a:solidFill>
          </a:endParaRPr>
        </a:p>
      </dsp:txBody>
      <dsp:txXfrm>
        <a:off x="1283658" y="2593648"/>
        <a:ext cx="970187" cy="970187"/>
      </dsp:txXfrm>
    </dsp:sp>
    <dsp:sp modelId="{34262E70-D80C-4525-B8E8-0406AC0B53D1}">
      <dsp:nvSpPr>
        <dsp:cNvPr id="0" name=""/>
        <dsp:cNvSpPr/>
      </dsp:nvSpPr>
      <dsp:spPr>
        <a:xfrm>
          <a:off x="2660586" y="1628207"/>
          <a:ext cx="436312" cy="5104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a:off x="2660586" y="1730288"/>
        <a:ext cx="305418" cy="306241"/>
      </dsp:txXfrm>
    </dsp:sp>
    <dsp:sp modelId="{F8FD40F1-31D9-4F28-B6DC-70BEC9CA7520}">
      <dsp:nvSpPr>
        <dsp:cNvPr id="0" name=""/>
        <dsp:cNvSpPr/>
      </dsp:nvSpPr>
      <dsp:spPr>
        <a:xfrm>
          <a:off x="3278009" y="511355"/>
          <a:ext cx="2744106" cy="2744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it-IT" sz="4000" kern="1200" dirty="0" smtClean="0"/>
            <a:t>portfolio</a:t>
          </a:r>
          <a:endParaRPr lang="it-IT" sz="4000" kern="1200" dirty="0"/>
        </a:p>
      </dsp:txBody>
      <dsp:txXfrm>
        <a:off x="3679874" y="913220"/>
        <a:ext cx="1940376" cy="19403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EB80B-CEC6-4BFB-92E5-E3997D078057}">
      <dsp:nvSpPr>
        <dsp:cNvPr id="0" name=""/>
        <dsp:cNvSpPr/>
      </dsp:nvSpPr>
      <dsp:spPr>
        <a:xfrm>
          <a:off x="2150928" y="0"/>
          <a:ext cx="6436924" cy="64369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71FA0-7C53-4F35-8787-1138728FCB10}">
      <dsp:nvSpPr>
        <dsp:cNvPr id="0" name=""/>
        <dsp:cNvSpPr/>
      </dsp:nvSpPr>
      <dsp:spPr>
        <a:xfrm>
          <a:off x="5369390" y="647149"/>
          <a:ext cx="4184001" cy="152374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accent6">
                  <a:lumMod val="50000"/>
                </a:schemeClr>
              </a:solidFill>
              <a:latin typeface="+mn-lt"/>
              <a:ea typeface="+mn-ea"/>
              <a:cs typeface="+mn-cs"/>
            </a:rPr>
            <a:t>unadjusted quoted prices in active</a:t>
          </a:r>
          <a:r>
            <a:rPr lang="it-IT" sz="2900" kern="1200" baseline="0" dirty="0" smtClean="0">
              <a:solidFill>
                <a:schemeClr val="accent6">
                  <a:lumMod val="50000"/>
                </a:schemeClr>
              </a:solidFill>
              <a:latin typeface="+mn-lt"/>
              <a:ea typeface="+mn-ea"/>
              <a:cs typeface="+mn-cs"/>
            </a:rPr>
            <a:t> </a:t>
          </a:r>
          <a:r>
            <a:rPr lang="en-US" sz="2900" kern="1200" dirty="0" smtClean="0">
              <a:solidFill>
                <a:schemeClr val="accent6">
                  <a:lumMod val="50000"/>
                </a:schemeClr>
              </a:solidFill>
              <a:latin typeface="+mn-lt"/>
              <a:ea typeface="+mn-ea"/>
              <a:cs typeface="+mn-cs"/>
            </a:rPr>
            <a:t>markets </a:t>
          </a:r>
          <a:endParaRPr lang="it-IT" sz="2900" kern="1200" dirty="0">
            <a:solidFill>
              <a:schemeClr val="accent6">
                <a:lumMod val="50000"/>
              </a:schemeClr>
            </a:solidFill>
          </a:endParaRPr>
        </a:p>
      </dsp:txBody>
      <dsp:txXfrm>
        <a:off x="5443773" y="721532"/>
        <a:ext cx="4035235" cy="1374974"/>
      </dsp:txXfrm>
    </dsp:sp>
    <dsp:sp modelId="{8AF2AB7D-A91F-490F-980B-BD98EBDBF74A}">
      <dsp:nvSpPr>
        <dsp:cNvPr id="0" name=""/>
        <dsp:cNvSpPr/>
      </dsp:nvSpPr>
      <dsp:spPr>
        <a:xfrm>
          <a:off x="5369390" y="2361358"/>
          <a:ext cx="4184001" cy="152374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accent6">
                  <a:lumMod val="50000"/>
                </a:schemeClr>
              </a:solidFill>
              <a:latin typeface="+mn-lt"/>
              <a:ea typeface="+mn-ea"/>
              <a:cs typeface="+mn-cs"/>
            </a:rPr>
            <a:t>Observable valuation techniques</a:t>
          </a:r>
          <a:endParaRPr lang="it-IT" sz="2900" kern="1200" dirty="0">
            <a:solidFill>
              <a:schemeClr val="accent6">
                <a:lumMod val="50000"/>
              </a:schemeClr>
            </a:solidFill>
          </a:endParaRPr>
        </a:p>
      </dsp:txBody>
      <dsp:txXfrm>
        <a:off x="5443773" y="2435741"/>
        <a:ext cx="4035235" cy="1374974"/>
      </dsp:txXfrm>
    </dsp:sp>
    <dsp:sp modelId="{A4073CFF-E9F3-43FF-A405-2F12F1C529AF}">
      <dsp:nvSpPr>
        <dsp:cNvPr id="0" name=""/>
        <dsp:cNvSpPr/>
      </dsp:nvSpPr>
      <dsp:spPr>
        <a:xfrm>
          <a:off x="5369390" y="4075566"/>
          <a:ext cx="4184001" cy="152374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noProof="0" dirty="0" smtClean="0">
              <a:solidFill>
                <a:schemeClr val="accent6">
                  <a:lumMod val="50000"/>
                </a:schemeClr>
              </a:solidFill>
            </a:rPr>
            <a:t>Significant a</a:t>
          </a:r>
          <a:r>
            <a:rPr lang="it-IT" sz="2900" kern="1200" dirty="0" err="1" smtClean="0">
              <a:solidFill>
                <a:schemeClr val="accent6">
                  <a:lumMod val="50000"/>
                </a:schemeClr>
              </a:solidFill>
            </a:rPr>
            <a:t>nd</a:t>
          </a:r>
          <a:r>
            <a:rPr lang="it-IT" sz="2900" kern="1200" dirty="0" smtClean="0">
              <a:solidFill>
                <a:schemeClr val="accent6">
                  <a:lumMod val="50000"/>
                </a:schemeClr>
              </a:solidFill>
            </a:rPr>
            <a:t> </a:t>
          </a:r>
          <a:r>
            <a:rPr lang="en-GB" sz="2900" kern="1200" noProof="0" dirty="0" smtClean="0">
              <a:solidFill>
                <a:schemeClr val="accent6">
                  <a:lumMod val="50000"/>
                </a:schemeClr>
              </a:solidFill>
            </a:rPr>
            <a:t>unobservable</a:t>
          </a:r>
          <a:r>
            <a:rPr lang="it-IT" sz="2900" kern="1200" dirty="0" smtClean="0">
              <a:solidFill>
                <a:schemeClr val="accent6">
                  <a:lumMod val="50000"/>
                </a:schemeClr>
              </a:solidFill>
            </a:rPr>
            <a:t> </a:t>
          </a:r>
          <a:r>
            <a:rPr lang="it-IT" sz="2900" kern="1200" dirty="0" err="1" smtClean="0">
              <a:solidFill>
                <a:schemeClr val="accent6">
                  <a:lumMod val="50000"/>
                </a:schemeClr>
              </a:solidFill>
            </a:rPr>
            <a:t>valuation</a:t>
          </a:r>
          <a:r>
            <a:rPr lang="it-IT" sz="2900" kern="1200" dirty="0" smtClean="0">
              <a:solidFill>
                <a:schemeClr val="accent6">
                  <a:lumMod val="50000"/>
                </a:schemeClr>
              </a:solidFill>
            </a:rPr>
            <a:t> </a:t>
          </a:r>
          <a:r>
            <a:rPr lang="it-IT" sz="2900" kern="1200" dirty="0" err="1" smtClean="0">
              <a:solidFill>
                <a:schemeClr val="accent6">
                  <a:lumMod val="50000"/>
                </a:schemeClr>
              </a:solidFill>
            </a:rPr>
            <a:t>techniques</a:t>
          </a:r>
          <a:endParaRPr lang="it-IT" sz="2900" kern="1200" dirty="0">
            <a:solidFill>
              <a:schemeClr val="accent6">
                <a:lumMod val="50000"/>
              </a:schemeClr>
            </a:solidFill>
          </a:endParaRPr>
        </a:p>
      </dsp:txBody>
      <dsp:txXfrm>
        <a:off x="5443773" y="4149949"/>
        <a:ext cx="4035235" cy="13749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99032-EF6F-4440-9824-5B6D0DCBBAC7}">
      <dsp:nvSpPr>
        <dsp:cNvPr id="0" name=""/>
        <dsp:cNvSpPr/>
      </dsp:nvSpPr>
      <dsp:spPr>
        <a:xfrm>
          <a:off x="2807496" y="541869"/>
          <a:ext cx="5632793" cy="1956195"/>
        </a:xfrm>
        <a:prstGeom prst="ellipse">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D2F01ED5-3CD8-4C00-BADC-2933C0CEB6FD}">
      <dsp:nvSpPr>
        <dsp:cNvPr id="0" name=""/>
        <dsp:cNvSpPr/>
      </dsp:nvSpPr>
      <dsp:spPr>
        <a:xfrm>
          <a:off x="5222982" y="5552649"/>
          <a:ext cx="1091626" cy="698641"/>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88DD7-3C02-4995-B102-9D2ADFF38116}">
      <dsp:nvSpPr>
        <dsp:cNvPr id="0" name=""/>
        <dsp:cNvSpPr/>
      </dsp:nvSpPr>
      <dsp:spPr>
        <a:xfrm>
          <a:off x="2913113" y="5842280"/>
          <a:ext cx="5239808" cy="130995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it-IT" sz="2600" kern="1200" dirty="0" smtClean="0">
              <a:solidFill>
                <a:schemeClr val="bg2">
                  <a:lumMod val="50000"/>
                </a:schemeClr>
              </a:solidFill>
            </a:rPr>
            <a:t>        </a:t>
          </a:r>
          <a:r>
            <a:rPr lang="it-IT" sz="2600" kern="1200" dirty="0" err="1" smtClean="0">
              <a:solidFill>
                <a:schemeClr val="bg2">
                  <a:lumMod val="50000"/>
                </a:schemeClr>
              </a:solidFill>
            </a:rPr>
            <a:t>Cash</a:t>
          </a:r>
          <a:r>
            <a:rPr lang="it-IT" sz="2600" kern="1200" dirty="0" smtClean="0">
              <a:solidFill>
                <a:schemeClr val="bg2">
                  <a:lumMod val="50000"/>
                </a:schemeClr>
              </a:solidFill>
            </a:rPr>
            <a:t> </a:t>
          </a:r>
          <a:r>
            <a:rPr lang="it-IT" sz="2600" kern="1200" dirty="0" err="1" smtClean="0">
              <a:solidFill>
                <a:schemeClr val="bg2">
                  <a:lumMod val="50000"/>
                </a:schemeClr>
              </a:solidFill>
            </a:rPr>
            <a:t>instruments</a:t>
          </a:r>
          <a:endParaRPr lang="it-IT" sz="2600" kern="1200" dirty="0">
            <a:solidFill>
              <a:schemeClr val="bg2">
                <a:lumMod val="50000"/>
              </a:schemeClr>
            </a:solidFill>
          </a:endParaRPr>
        </a:p>
      </dsp:txBody>
      <dsp:txXfrm>
        <a:off x="2913113" y="5842280"/>
        <a:ext cx="5239808" cy="1309952"/>
      </dsp:txXfrm>
    </dsp:sp>
    <dsp:sp modelId="{0C6C5513-0856-4CBF-A5AB-53DB94F6D599}">
      <dsp:nvSpPr>
        <dsp:cNvPr id="0" name=""/>
        <dsp:cNvSpPr/>
      </dsp:nvSpPr>
      <dsp:spPr>
        <a:xfrm>
          <a:off x="4855387" y="2649145"/>
          <a:ext cx="1964928" cy="196492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50000"/>
                </a:schemeClr>
              </a:solidFill>
            </a:rPr>
            <a:t>U.S. government and federal</a:t>
          </a:r>
          <a:r>
            <a:rPr lang="en-US" sz="2000" kern="1200" baseline="0" dirty="0" smtClean="0">
              <a:solidFill>
                <a:schemeClr val="bg2">
                  <a:lumMod val="50000"/>
                </a:schemeClr>
              </a:solidFill>
            </a:rPr>
            <a:t> </a:t>
          </a:r>
          <a:r>
            <a:rPr lang="en-US" sz="2000" kern="1200" dirty="0" smtClean="0">
              <a:solidFill>
                <a:schemeClr val="bg2">
                  <a:lumMod val="50000"/>
                </a:schemeClr>
              </a:solidFill>
            </a:rPr>
            <a:t>agency obligations</a:t>
          </a:r>
          <a:endParaRPr lang="it-IT" sz="2000" kern="1200" dirty="0">
            <a:solidFill>
              <a:schemeClr val="bg2">
                <a:lumMod val="50000"/>
              </a:schemeClr>
            </a:solidFill>
          </a:endParaRPr>
        </a:p>
      </dsp:txBody>
      <dsp:txXfrm>
        <a:off x="5143144" y="2936902"/>
        <a:ext cx="1389414" cy="1389414"/>
      </dsp:txXfrm>
    </dsp:sp>
    <dsp:sp modelId="{45876C23-974D-4B5E-9289-A8CAC250A418}">
      <dsp:nvSpPr>
        <dsp:cNvPr id="0" name=""/>
        <dsp:cNvSpPr/>
      </dsp:nvSpPr>
      <dsp:spPr>
        <a:xfrm>
          <a:off x="3026225" y="912940"/>
          <a:ext cx="2811222" cy="248907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50000"/>
                </a:schemeClr>
              </a:solidFill>
            </a:rPr>
            <a:t>non-U.S. government and agency obligations</a:t>
          </a:r>
          <a:endParaRPr lang="it-IT" sz="2000" kern="1200" dirty="0">
            <a:solidFill>
              <a:schemeClr val="bg2">
                <a:lumMod val="50000"/>
              </a:schemeClr>
            </a:solidFill>
          </a:endParaRPr>
        </a:p>
      </dsp:txBody>
      <dsp:txXfrm>
        <a:off x="3437919" y="1277456"/>
        <a:ext cx="1987834" cy="1760040"/>
      </dsp:txXfrm>
    </dsp:sp>
    <dsp:sp modelId="{FE92A40F-F887-413B-BFB8-385F2ABE202F}">
      <dsp:nvSpPr>
        <dsp:cNvPr id="0" name=""/>
        <dsp:cNvSpPr/>
      </dsp:nvSpPr>
      <dsp:spPr>
        <a:xfrm>
          <a:off x="5613509" y="699937"/>
          <a:ext cx="1964928" cy="196492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50000"/>
                </a:schemeClr>
              </a:solidFill>
            </a:rPr>
            <a:t>bank loans and bridge loans</a:t>
          </a:r>
          <a:endParaRPr lang="it-IT" sz="2000" kern="1200" dirty="0">
            <a:solidFill>
              <a:schemeClr val="bg2">
                <a:lumMod val="50000"/>
              </a:schemeClr>
            </a:solidFill>
          </a:endParaRPr>
        </a:p>
      </dsp:txBody>
      <dsp:txXfrm>
        <a:off x="5901266" y="987694"/>
        <a:ext cx="1389414" cy="1389414"/>
      </dsp:txXfrm>
    </dsp:sp>
    <dsp:sp modelId="{06B66AB6-55B7-438C-BB98-EF6A5363D1B3}">
      <dsp:nvSpPr>
        <dsp:cNvPr id="0" name=""/>
        <dsp:cNvSpPr/>
      </dsp:nvSpPr>
      <dsp:spPr>
        <a:xfrm>
          <a:off x="1536200" y="-214381"/>
          <a:ext cx="8397762" cy="5922674"/>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DF0C-1BE6-459F-9090-38CFD160FEA0}">
      <dsp:nvSpPr>
        <dsp:cNvPr id="0" name=""/>
        <dsp:cNvSpPr/>
      </dsp:nvSpPr>
      <dsp:spPr>
        <a:xfrm>
          <a:off x="273740" y="155943"/>
          <a:ext cx="895699" cy="89569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79C2-48EC-4756-82F3-DCA14E67321D}">
      <dsp:nvSpPr>
        <dsp:cNvPr id="0" name=""/>
        <dsp:cNvSpPr/>
      </dsp:nvSpPr>
      <dsp:spPr>
        <a:xfrm>
          <a:off x="360274" y="220630"/>
          <a:ext cx="716559" cy="716559"/>
        </a:xfrm>
        <a:prstGeom prst="pie">
          <a:avLst>
            <a:gd name="adj1" fmla="val 1080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90B84-67BD-4378-AC83-4D57E70A13D0}">
      <dsp:nvSpPr>
        <dsp:cNvPr id="0" name=""/>
        <dsp:cNvSpPr/>
      </dsp:nvSpPr>
      <dsp:spPr>
        <a:xfrm rot="16200000">
          <a:off x="-1747395" y="3277106"/>
          <a:ext cx="4406476" cy="9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Operating expenses</a:t>
          </a:r>
          <a:endParaRPr lang="en-GB" sz="2800" b="1" kern="1200" dirty="0">
            <a:solidFill>
              <a:schemeClr val="accent3">
                <a:lumMod val="10000"/>
              </a:schemeClr>
            </a:solidFill>
            <a:latin typeface="Garamond" panose="02020404030301010803" pitchFamily="18" charset="0"/>
          </a:endParaRPr>
        </a:p>
      </dsp:txBody>
      <dsp:txXfrm>
        <a:off x="-1747395" y="3277106"/>
        <a:ext cx="4406476" cy="911684"/>
      </dsp:txXfrm>
    </dsp:sp>
    <dsp:sp modelId="{147557B6-1E6B-4CFE-A46D-0B29220BD7E2}">
      <dsp:nvSpPr>
        <dsp:cNvPr id="0" name=""/>
        <dsp:cNvSpPr/>
      </dsp:nvSpPr>
      <dsp:spPr>
        <a:xfrm>
          <a:off x="968611" y="0"/>
          <a:ext cx="3038949" cy="607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They are influenced by compensation, headcount and level of business activity. They remain unchanged compared with 2011, this is due to the actions the company started in order to be more efficient </a:t>
          </a:r>
          <a:endParaRPr lang="en-GB" sz="2800" kern="1200" dirty="0">
            <a:solidFill>
              <a:schemeClr val="accent3">
                <a:lumMod val="10000"/>
              </a:schemeClr>
            </a:solidFill>
            <a:latin typeface="Garamond" panose="02020404030301010803" pitchFamily="18" charset="0"/>
          </a:endParaRPr>
        </a:p>
      </dsp:txBody>
      <dsp:txXfrm>
        <a:off x="968611" y="0"/>
        <a:ext cx="3038949" cy="6077898"/>
      </dsp:txXfrm>
    </dsp:sp>
    <dsp:sp modelId="{3426CAC9-C3E5-41DF-8428-603CCBE3694F}">
      <dsp:nvSpPr>
        <dsp:cNvPr id="0" name=""/>
        <dsp:cNvSpPr/>
      </dsp:nvSpPr>
      <dsp:spPr>
        <a:xfrm>
          <a:off x="9132333" y="116934"/>
          <a:ext cx="800595" cy="80059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5D09-6F25-468C-B5E2-D6D7F2D88EC1}">
      <dsp:nvSpPr>
        <dsp:cNvPr id="0" name=""/>
        <dsp:cNvSpPr/>
      </dsp:nvSpPr>
      <dsp:spPr>
        <a:xfrm>
          <a:off x="9212396" y="196994"/>
          <a:ext cx="640476" cy="640476"/>
        </a:xfrm>
        <a:prstGeom prst="pie">
          <a:avLst>
            <a:gd name="adj1" fmla="val 5400000"/>
            <a:gd name="adj2" fmla="val 16200000"/>
          </a:avLst>
        </a:prstGeom>
        <a:solidFill>
          <a:schemeClr val="accent2">
            <a:shade val="80000"/>
            <a:hueOff val="-96635"/>
            <a:satOff val="1232"/>
            <a:lumOff val="22015"/>
            <a:alphaOff val="0"/>
          </a:schemeClr>
        </a:solidFill>
        <a:ln w="12700" cap="flat" cmpd="sng" algn="ctr">
          <a:solidFill>
            <a:schemeClr val="accent2">
              <a:shade val="80000"/>
              <a:hueOff val="-96635"/>
              <a:satOff val="1232"/>
              <a:lumOff val="220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77B37-0BFD-4BE5-B6C3-600361BB615C}">
      <dsp:nvSpPr>
        <dsp:cNvPr id="0" name=""/>
        <dsp:cNvSpPr/>
      </dsp:nvSpPr>
      <dsp:spPr>
        <a:xfrm rot="16200000">
          <a:off x="7025498" y="3249012"/>
          <a:ext cx="4406476" cy="91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Provision for taxes</a:t>
          </a:r>
          <a:endParaRPr lang="en-GB" sz="2800" b="1" kern="1200" dirty="0">
            <a:solidFill>
              <a:schemeClr val="accent3">
                <a:lumMod val="10000"/>
              </a:schemeClr>
            </a:solidFill>
            <a:latin typeface="Garamond" panose="02020404030301010803" pitchFamily="18" charset="0"/>
          </a:endParaRPr>
        </a:p>
      </dsp:txBody>
      <dsp:txXfrm>
        <a:off x="7025498" y="3249012"/>
        <a:ext cx="4406476" cy="911684"/>
      </dsp:txXfrm>
    </dsp:sp>
    <dsp:sp modelId="{394E320E-1934-4E06-A26A-9ED7F669B809}">
      <dsp:nvSpPr>
        <dsp:cNvPr id="0" name=""/>
        <dsp:cNvSpPr/>
      </dsp:nvSpPr>
      <dsp:spPr>
        <a:xfrm>
          <a:off x="9662265" y="0"/>
          <a:ext cx="3038949" cy="607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The increase in this area is primarily due to earning mix and decrease in the impact of permanent benefits</a:t>
          </a:r>
          <a:endParaRPr lang="en-GB" sz="2800" kern="1200" dirty="0">
            <a:solidFill>
              <a:schemeClr val="accent3">
                <a:lumMod val="10000"/>
              </a:schemeClr>
            </a:solidFill>
            <a:latin typeface="Garamond" panose="02020404030301010803" pitchFamily="18" charset="0"/>
          </a:endParaRPr>
        </a:p>
      </dsp:txBody>
      <dsp:txXfrm>
        <a:off x="9662265" y="0"/>
        <a:ext cx="3038949" cy="6077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DF0C-1BE6-459F-9090-38CFD160FEA0}">
      <dsp:nvSpPr>
        <dsp:cNvPr id="0" name=""/>
        <dsp:cNvSpPr/>
      </dsp:nvSpPr>
      <dsp:spPr>
        <a:xfrm>
          <a:off x="5691" y="872510"/>
          <a:ext cx="1083219" cy="108321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79C2-48EC-4756-82F3-DCA14E67321D}">
      <dsp:nvSpPr>
        <dsp:cNvPr id="0" name=""/>
        <dsp:cNvSpPr/>
      </dsp:nvSpPr>
      <dsp:spPr>
        <a:xfrm>
          <a:off x="114013" y="980832"/>
          <a:ext cx="866575" cy="866575"/>
        </a:xfrm>
        <a:prstGeom prst="pie">
          <a:avLst>
            <a:gd name="adj1" fmla="val 13500000"/>
            <a:gd name="adj2" fmla="val 1620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90B84-67BD-4378-AC83-4D57E70A13D0}">
      <dsp:nvSpPr>
        <dsp:cNvPr id="0" name=""/>
        <dsp:cNvSpPr/>
      </dsp:nvSpPr>
      <dsp:spPr>
        <a:xfrm rot="16200000">
          <a:off x="-1240010" y="3309753"/>
          <a:ext cx="3141335" cy="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Investment banking</a:t>
          </a:r>
          <a:endParaRPr lang="en-GB" sz="2800" b="1" kern="1200" dirty="0">
            <a:solidFill>
              <a:schemeClr val="accent3">
                <a:lumMod val="10000"/>
              </a:schemeClr>
            </a:solidFill>
            <a:latin typeface="Garamond" panose="02020404030301010803" pitchFamily="18" charset="0"/>
          </a:endParaRPr>
        </a:p>
      </dsp:txBody>
      <dsp:txXfrm>
        <a:off x="-1240010" y="3309753"/>
        <a:ext cx="3141335" cy="649931"/>
      </dsp:txXfrm>
    </dsp:sp>
    <dsp:sp modelId="{147557B6-1E6B-4CFE-A46D-0B29220BD7E2}">
      <dsp:nvSpPr>
        <dsp:cNvPr id="0" name=""/>
        <dsp:cNvSpPr/>
      </dsp:nvSpPr>
      <dsp:spPr>
        <a:xfrm>
          <a:off x="763945" y="872510"/>
          <a:ext cx="2166438" cy="433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It includes financial advisory and underwriting. Sector revenues increased by 13% since there has been a strong activity in debt underwriting</a:t>
          </a:r>
          <a:endParaRPr lang="en-GB" sz="2400" kern="1200" dirty="0">
            <a:solidFill>
              <a:schemeClr val="accent3">
                <a:lumMod val="10000"/>
              </a:schemeClr>
            </a:solidFill>
            <a:latin typeface="Garamond" panose="02020404030301010803" pitchFamily="18" charset="0"/>
          </a:endParaRPr>
        </a:p>
      </dsp:txBody>
      <dsp:txXfrm>
        <a:off x="763945" y="872510"/>
        <a:ext cx="2166438" cy="4332876"/>
      </dsp:txXfrm>
    </dsp:sp>
    <dsp:sp modelId="{3426CAC9-C3E5-41DF-8428-603CCBE3694F}">
      <dsp:nvSpPr>
        <dsp:cNvPr id="0" name=""/>
        <dsp:cNvSpPr/>
      </dsp:nvSpPr>
      <dsp:spPr>
        <a:xfrm>
          <a:off x="3320648" y="872510"/>
          <a:ext cx="1083219" cy="108321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5D09-6F25-468C-B5E2-D6D7F2D88EC1}">
      <dsp:nvSpPr>
        <dsp:cNvPr id="0" name=""/>
        <dsp:cNvSpPr/>
      </dsp:nvSpPr>
      <dsp:spPr>
        <a:xfrm>
          <a:off x="3428970" y="980832"/>
          <a:ext cx="866575" cy="866575"/>
        </a:xfrm>
        <a:prstGeom prst="pie">
          <a:avLst>
            <a:gd name="adj1" fmla="val 10800000"/>
            <a:gd name="adj2" fmla="val 16200000"/>
          </a:avLst>
        </a:prstGeom>
        <a:solidFill>
          <a:schemeClr val="accent2">
            <a:shade val="80000"/>
            <a:hueOff val="-32212"/>
            <a:satOff val="411"/>
            <a:lumOff val="7338"/>
            <a:alphaOff val="0"/>
          </a:schemeClr>
        </a:solidFill>
        <a:ln w="12700" cap="flat" cmpd="sng" algn="ctr">
          <a:solidFill>
            <a:schemeClr val="accent2">
              <a:shade val="80000"/>
              <a:hueOff val="-32212"/>
              <a:satOff val="411"/>
              <a:lumOff val="73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77B37-0BFD-4BE5-B6C3-600361BB615C}">
      <dsp:nvSpPr>
        <dsp:cNvPr id="0" name=""/>
        <dsp:cNvSpPr/>
      </dsp:nvSpPr>
      <dsp:spPr>
        <a:xfrm rot="16200000">
          <a:off x="2074946" y="3309753"/>
          <a:ext cx="3141335" cy="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Institutional client services</a:t>
          </a:r>
          <a:endParaRPr lang="en-GB" sz="2800" b="1" kern="1200" dirty="0">
            <a:solidFill>
              <a:schemeClr val="accent3">
                <a:lumMod val="10000"/>
              </a:schemeClr>
            </a:solidFill>
            <a:latin typeface="Garamond" panose="02020404030301010803" pitchFamily="18" charset="0"/>
          </a:endParaRPr>
        </a:p>
      </dsp:txBody>
      <dsp:txXfrm>
        <a:off x="2074946" y="3309753"/>
        <a:ext cx="3141335" cy="649931"/>
      </dsp:txXfrm>
    </dsp:sp>
    <dsp:sp modelId="{394E320E-1934-4E06-A26A-9ED7F669B809}">
      <dsp:nvSpPr>
        <dsp:cNvPr id="0" name=""/>
        <dsp:cNvSpPr/>
      </dsp:nvSpPr>
      <dsp:spPr>
        <a:xfrm>
          <a:off x="4078901" y="872510"/>
          <a:ext cx="2166438" cy="433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This segment includes: fixed income, currency and commodities client execution and equities. 5% increase in the area is mainly due to strong net revenues on mortgages and securities services (hedge fund administration business)</a:t>
          </a:r>
          <a:endParaRPr lang="en-GB" sz="2400" kern="1200" dirty="0">
            <a:solidFill>
              <a:schemeClr val="accent3">
                <a:lumMod val="10000"/>
              </a:schemeClr>
            </a:solidFill>
            <a:latin typeface="Garamond" panose="02020404030301010803" pitchFamily="18" charset="0"/>
          </a:endParaRPr>
        </a:p>
      </dsp:txBody>
      <dsp:txXfrm>
        <a:off x="4078901" y="872510"/>
        <a:ext cx="2166438" cy="4332876"/>
      </dsp:txXfrm>
    </dsp:sp>
    <dsp:sp modelId="{B8A79186-0FBA-4108-997C-518D99A534D2}">
      <dsp:nvSpPr>
        <dsp:cNvPr id="0" name=""/>
        <dsp:cNvSpPr/>
      </dsp:nvSpPr>
      <dsp:spPr>
        <a:xfrm>
          <a:off x="6635604" y="872510"/>
          <a:ext cx="1083219" cy="108321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87D68-09C6-4813-8D88-13E688C4305B}">
      <dsp:nvSpPr>
        <dsp:cNvPr id="0" name=""/>
        <dsp:cNvSpPr/>
      </dsp:nvSpPr>
      <dsp:spPr>
        <a:xfrm>
          <a:off x="6743926" y="980832"/>
          <a:ext cx="866575" cy="866575"/>
        </a:xfrm>
        <a:prstGeom prst="pie">
          <a:avLst>
            <a:gd name="adj1" fmla="val 8100000"/>
            <a:gd name="adj2" fmla="val 16200000"/>
          </a:avLst>
        </a:prstGeom>
        <a:solidFill>
          <a:schemeClr val="accent2">
            <a:shade val="80000"/>
            <a:hueOff val="-64423"/>
            <a:satOff val="821"/>
            <a:lumOff val="14677"/>
            <a:alphaOff val="0"/>
          </a:schemeClr>
        </a:solidFill>
        <a:ln w="12700" cap="flat" cmpd="sng" algn="ctr">
          <a:solidFill>
            <a:schemeClr val="accent2">
              <a:shade val="80000"/>
              <a:hueOff val="-64423"/>
              <a:satOff val="821"/>
              <a:lumOff val="146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2E8E-D117-4114-B82C-D1B50932157D}">
      <dsp:nvSpPr>
        <dsp:cNvPr id="0" name=""/>
        <dsp:cNvSpPr/>
      </dsp:nvSpPr>
      <dsp:spPr>
        <a:xfrm rot="16200000">
          <a:off x="5389902" y="3309753"/>
          <a:ext cx="3141335" cy="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Investing &amp; Lending</a:t>
          </a:r>
          <a:endParaRPr lang="en-GB" sz="2800" b="1" kern="1200" dirty="0">
            <a:solidFill>
              <a:schemeClr val="accent3">
                <a:lumMod val="10000"/>
              </a:schemeClr>
            </a:solidFill>
            <a:latin typeface="Garamond" panose="02020404030301010803" pitchFamily="18" charset="0"/>
          </a:endParaRPr>
        </a:p>
      </dsp:txBody>
      <dsp:txXfrm>
        <a:off x="5389902" y="3309753"/>
        <a:ext cx="3141335" cy="649931"/>
      </dsp:txXfrm>
    </dsp:sp>
    <dsp:sp modelId="{36E0C3C7-2C04-4EDE-957F-8BC26DBBECAB}">
      <dsp:nvSpPr>
        <dsp:cNvPr id="0" name=""/>
        <dsp:cNvSpPr/>
      </dsp:nvSpPr>
      <dsp:spPr>
        <a:xfrm>
          <a:off x="7393858" y="872510"/>
          <a:ext cx="2166438" cy="433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The activity is mainly oriented in the origination of loans to provide financing to clients. Revenues has been positively impacted by tighter credit spreads and an increase in global equity prices.</a:t>
          </a:r>
          <a:endParaRPr lang="en-GB" sz="2400" kern="1200" dirty="0">
            <a:solidFill>
              <a:schemeClr val="accent3">
                <a:lumMod val="10000"/>
              </a:schemeClr>
            </a:solidFill>
            <a:latin typeface="Garamond" panose="02020404030301010803" pitchFamily="18" charset="0"/>
          </a:endParaRPr>
        </a:p>
      </dsp:txBody>
      <dsp:txXfrm>
        <a:off x="7393858" y="872510"/>
        <a:ext cx="2166438" cy="4332876"/>
      </dsp:txXfrm>
    </dsp:sp>
    <dsp:sp modelId="{F82DEEB0-4545-4F79-97BF-FCB97BE9B50D}">
      <dsp:nvSpPr>
        <dsp:cNvPr id="0" name=""/>
        <dsp:cNvSpPr/>
      </dsp:nvSpPr>
      <dsp:spPr>
        <a:xfrm>
          <a:off x="9950561" y="872510"/>
          <a:ext cx="1083219" cy="108321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5265A-B4F6-429D-9233-C48D7DBAE9AD}">
      <dsp:nvSpPr>
        <dsp:cNvPr id="0" name=""/>
        <dsp:cNvSpPr/>
      </dsp:nvSpPr>
      <dsp:spPr>
        <a:xfrm>
          <a:off x="10058883" y="980832"/>
          <a:ext cx="866575" cy="866575"/>
        </a:xfrm>
        <a:prstGeom prst="pie">
          <a:avLst>
            <a:gd name="adj1" fmla="val 5400000"/>
            <a:gd name="adj2" fmla="val 16200000"/>
          </a:avLst>
        </a:prstGeom>
        <a:solidFill>
          <a:schemeClr val="accent2">
            <a:shade val="80000"/>
            <a:hueOff val="-96635"/>
            <a:satOff val="1232"/>
            <a:lumOff val="22015"/>
            <a:alphaOff val="0"/>
          </a:schemeClr>
        </a:solidFill>
        <a:ln w="12700" cap="flat" cmpd="sng" algn="ctr">
          <a:solidFill>
            <a:schemeClr val="accent2">
              <a:shade val="80000"/>
              <a:hueOff val="-96635"/>
              <a:satOff val="1232"/>
              <a:lumOff val="220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7C3A8-BC77-4856-8AC8-2C7E4F9E75CF}">
      <dsp:nvSpPr>
        <dsp:cNvPr id="0" name=""/>
        <dsp:cNvSpPr/>
      </dsp:nvSpPr>
      <dsp:spPr>
        <a:xfrm rot="16200000">
          <a:off x="8704859" y="3309753"/>
          <a:ext cx="3141335" cy="6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GB" sz="2800" b="1" kern="1200" dirty="0" smtClean="0">
              <a:solidFill>
                <a:schemeClr val="accent3">
                  <a:lumMod val="10000"/>
                </a:schemeClr>
              </a:solidFill>
              <a:latin typeface="Garamond" panose="02020404030301010803" pitchFamily="18" charset="0"/>
            </a:rPr>
            <a:t>Investment management</a:t>
          </a:r>
          <a:endParaRPr lang="en-GB" sz="2800" kern="1200" dirty="0">
            <a:solidFill>
              <a:schemeClr val="accent3">
                <a:lumMod val="10000"/>
              </a:schemeClr>
            </a:solidFill>
            <a:latin typeface="Garamond" panose="02020404030301010803" pitchFamily="18" charset="0"/>
          </a:endParaRPr>
        </a:p>
      </dsp:txBody>
      <dsp:txXfrm>
        <a:off x="8704859" y="3309753"/>
        <a:ext cx="3141335" cy="649931"/>
      </dsp:txXfrm>
    </dsp:sp>
    <dsp:sp modelId="{0F3A4497-FD3B-4EF2-A9F0-CEFE91040B50}">
      <dsp:nvSpPr>
        <dsp:cNvPr id="0" name=""/>
        <dsp:cNvSpPr/>
      </dsp:nvSpPr>
      <dsp:spPr>
        <a:xfrm>
          <a:off x="10708814" y="872510"/>
          <a:ext cx="2166438" cy="4332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n-GB" sz="2400" b="0" kern="1200" dirty="0" smtClean="0">
              <a:solidFill>
                <a:schemeClr val="accent3">
                  <a:lumMod val="10000"/>
                </a:schemeClr>
              </a:solidFill>
              <a:latin typeface="Garamond" panose="02020404030301010803" pitchFamily="18" charset="0"/>
            </a:rPr>
            <a:t>The segment provides investment products across all major classes to assets to institutional and individual clients. The positive increase in the area is linked to higher incentive fees received due to the general appreciation of client’s assets</a:t>
          </a:r>
          <a:endParaRPr lang="en-GB" sz="2400" b="0" kern="1200" dirty="0">
            <a:solidFill>
              <a:schemeClr val="accent3">
                <a:lumMod val="10000"/>
              </a:schemeClr>
            </a:solidFill>
            <a:latin typeface="Garamond" panose="02020404030301010803" pitchFamily="18" charset="0"/>
          </a:endParaRPr>
        </a:p>
      </dsp:txBody>
      <dsp:txXfrm>
        <a:off x="10708814" y="872510"/>
        <a:ext cx="2166438" cy="4332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90273-4C5E-459B-A089-548AF9439EBA}">
      <dsp:nvSpPr>
        <dsp:cNvPr id="0" name=""/>
        <dsp:cNvSpPr/>
      </dsp:nvSpPr>
      <dsp:spPr>
        <a:xfrm>
          <a:off x="0" y="4800311"/>
          <a:ext cx="12163484"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77282-66D0-4206-9DF0-98C9CB77F804}">
      <dsp:nvSpPr>
        <dsp:cNvPr id="0" name=""/>
        <dsp:cNvSpPr/>
      </dsp:nvSpPr>
      <dsp:spPr>
        <a:xfrm>
          <a:off x="0" y="3586033"/>
          <a:ext cx="12163484"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8194-4CBC-486C-A75F-8BA385D60535}">
      <dsp:nvSpPr>
        <dsp:cNvPr id="0" name=""/>
        <dsp:cNvSpPr/>
      </dsp:nvSpPr>
      <dsp:spPr>
        <a:xfrm>
          <a:off x="0" y="2371755"/>
          <a:ext cx="12163484"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2D782-A17E-446B-A697-E8608466D78B}">
      <dsp:nvSpPr>
        <dsp:cNvPr id="0" name=""/>
        <dsp:cNvSpPr/>
      </dsp:nvSpPr>
      <dsp:spPr>
        <a:xfrm>
          <a:off x="0" y="1157476"/>
          <a:ext cx="12163484"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1716A-C4AE-4711-B489-6F53D842ABF2}">
      <dsp:nvSpPr>
        <dsp:cNvPr id="0" name=""/>
        <dsp:cNvSpPr/>
      </dsp:nvSpPr>
      <dsp:spPr>
        <a:xfrm>
          <a:off x="3162506" y="1021"/>
          <a:ext cx="9000978" cy="11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GB" sz="2000" kern="1200" dirty="0" smtClean="0">
              <a:solidFill>
                <a:schemeClr val="accent3">
                  <a:lumMod val="10000"/>
                </a:schemeClr>
              </a:solidFill>
              <a:latin typeface="Garamond" panose="02020404030301010803" pitchFamily="18" charset="0"/>
            </a:rPr>
            <a:t>They combine projected total assets and composition of assets with expected funding sources and capital levels for the next quarter. It is important to allow risk managers to</a:t>
          </a:r>
          <a:r>
            <a:rPr lang="en-GB" sz="2000" b="0" i="0" u="none" strike="noStrike" kern="1200" baseline="0" dirty="0" smtClean="0">
              <a:solidFill>
                <a:schemeClr val="accent3">
                  <a:lumMod val="10000"/>
                </a:schemeClr>
              </a:solidFill>
              <a:latin typeface="Garamond" panose="02020404030301010803" pitchFamily="18" charset="0"/>
              <a:ea typeface="+mn-ea"/>
              <a:cs typeface="+mn-cs"/>
            </a:rPr>
            <a:t> objectively evaluate balance sheet limit requests from business managers in the context of the firm’s overall balance sheet constraints</a:t>
          </a:r>
          <a:endParaRPr lang="en-GB" sz="2000" kern="1200" dirty="0" smtClean="0">
            <a:solidFill>
              <a:schemeClr val="accent3">
                <a:lumMod val="10000"/>
              </a:schemeClr>
            </a:solidFill>
            <a:latin typeface="Garamond" panose="02020404030301010803" pitchFamily="18" charset="0"/>
          </a:endParaRPr>
        </a:p>
      </dsp:txBody>
      <dsp:txXfrm>
        <a:off x="3162506" y="1021"/>
        <a:ext cx="9000978" cy="1156455"/>
      </dsp:txXfrm>
    </dsp:sp>
    <dsp:sp modelId="{651E7E56-1D1A-470C-9195-7ABAA3E9F162}">
      <dsp:nvSpPr>
        <dsp:cNvPr id="0" name=""/>
        <dsp:cNvSpPr/>
      </dsp:nvSpPr>
      <dsp:spPr>
        <a:xfrm>
          <a:off x="35831" y="0"/>
          <a:ext cx="3162506" cy="1156455"/>
        </a:xfrm>
        <a:prstGeom prst="round2SameRect">
          <a:avLst>
            <a:gd name="adj1" fmla="val 16670"/>
            <a:gd name="adj2" fmla="val 0"/>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Quarterly planning</a:t>
          </a:r>
          <a:endParaRPr lang="en-GB" sz="3200" kern="1200" dirty="0">
            <a:solidFill>
              <a:schemeClr val="accent3">
                <a:lumMod val="10000"/>
              </a:schemeClr>
            </a:solidFill>
            <a:latin typeface="Garamond" panose="02020404030301010803" pitchFamily="18" charset="0"/>
          </a:endParaRPr>
        </a:p>
      </dsp:txBody>
      <dsp:txXfrm>
        <a:off x="92295" y="56464"/>
        <a:ext cx="3049578" cy="1099991"/>
      </dsp:txXfrm>
    </dsp:sp>
    <dsp:sp modelId="{5FF0E2F8-6B63-4BD5-BCBB-63BC8EBDE3C1}">
      <dsp:nvSpPr>
        <dsp:cNvPr id="0" name=""/>
        <dsp:cNvSpPr/>
      </dsp:nvSpPr>
      <dsp:spPr>
        <a:xfrm>
          <a:off x="3162506" y="1215299"/>
          <a:ext cx="9000978" cy="11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GB" sz="2000" kern="1200" smtClean="0">
              <a:solidFill>
                <a:schemeClr val="accent3">
                  <a:lumMod val="10000"/>
                </a:schemeClr>
              </a:solidFill>
              <a:latin typeface="Garamond" panose="02020404030301010803" pitchFamily="18" charset="0"/>
            </a:rPr>
            <a:t>The Firmwide Finance Committee sets asset and liability limits for each business and aged inventory limits for certain financial instruments as a disincentive to hold inventory over longer periods of time.</a:t>
          </a:r>
          <a:endParaRPr lang="en-GB" sz="2000" kern="1200" dirty="0" smtClean="0">
            <a:solidFill>
              <a:schemeClr val="accent3">
                <a:lumMod val="10000"/>
              </a:schemeClr>
            </a:solidFill>
            <a:latin typeface="Garamond" panose="02020404030301010803" pitchFamily="18" charset="0"/>
          </a:endParaRPr>
        </a:p>
      </dsp:txBody>
      <dsp:txXfrm>
        <a:off x="3162506" y="1215299"/>
        <a:ext cx="9000978" cy="1156455"/>
      </dsp:txXfrm>
    </dsp:sp>
    <dsp:sp modelId="{43CD47C6-7D75-4176-8E2F-91DD6FB8F537}">
      <dsp:nvSpPr>
        <dsp:cNvPr id="0" name=""/>
        <dsp:cNvSpPr/>
      </dsp:nvSpPr>
      <dsp:spPr>
        <a:xfrm>
          <a:off x="0" y="1215299"/>
          <a:ext cx="3162506" cy="1156455"/>
        </a:xfrm>
        <a:prstGeom prst="round2SameRect">
          <a:avLst>
            <a:gd name="adj1" fmla="val 16670"/>
            <a:gd name="adj2" fmla="val 0"/>
          </a:avLst>
        </a:prstGeom>
        <a:solidFill>
          <a:schemeClr val="accent3">
            <a:shade val="50000"/>
            <a:hueOff val="5023"/>
            <a:satOff val="11213"/>
            <a:lumOff val="14661"/>
            <a:alphaOff val="0"/>
          </a:schemeClr>
        </a:solidFill>
        <a:ln w="12700" cap="flat" cmpd="sng" algn="ctr">
          <a:solidFill>
            <a:schemeClr val="accent3">
              <a:shade val="50000"/>
              <a:hueOff val="5023"/>
              <a:satOff val="11213"/>
              <a:lumOff val="14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Business-specific limits</a:t>
          </a:r>
        </a:p>
      </dsp:txBody>
      <dsp:txXfrm>
        <a:off x="56464" y="1271763"/>
        <a:ext cx="3049578" cy="1099991"/>
      </dsp:txXfrm>
    </dsp:sp>
    <dsp:sp modelId="{36FE8673-EADA-494D-AD1A-9E2FAEFB9DE6}">
      <dsp:nvSpPr>
        <dsp:cNvPr id="0" name=""/>
        <dsp:cNvSpPr/>
      </dsp:nvSpPr>
      <dsp:spPr>
        <a:xfrm>
          <a:off x="3162506" y="2429577"/>
          <a:ext cx="9000978" cy="11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GB" sz="2000" kern="1200" dirty="0" smtClean="0">
              <a:solidFill>
                <a:schemeClr val="accent3">
                  <a:lumMod val="10000"/>
                </a:schemeClr>
              </a:solidFill>
              <a:latin typeface="Garamond" panose="02020404030301010803" pitchFamily="18" charset="0"/>
            </a:rPr>
            <a:t>GS monitor key balance sheet metrics daily both by business and on a consolidated basis, including asset and liability size and composition, aged inventory, limit utilization, risk measures and capital usage.</a:t>
          </a:r>
        </a:p>
      </dsp:txBody>
      <dsp:txXfrm>
        <a:off x="3162506" y="2429577"/>
        <a:ext cx="9000978" cy="1156455"/>
      </dsp:txXfrm>
    </dsp:sp>
    <dsp:sp modelId="{FA3C43CB-70FB-4891-8C7D-28FF0BEE8964}">
      <dsp:nvSpPr>
        <dsp:cNvPr id="0" name=""/>
        <dsp:cNvSpPr/>
      </dsp:nvSpPr>
      <dsp:spPr>
        <a:xfrm>
          <a:off x="0" y="2429577"/>
          <a:ext cx="3162506" cy="1156455"/>
        </a:xfrm>
        <a:prstGeom prst="round2SameRect">
          <a:avLst>
            <a:gd name="adj1" fmla="val 16670"/>
            <a:gd name="adj2" fmla="val 0"/>
          </a:avLst>
        </a:prstGeom>
        <a:solidFill>
          <a:schemeClr val="accent3">
            <a:shade val="50000"/>
            <a:hueOff val="10045"/>
            <a:satOff val="22426"/>
            <a:lumOff val="29322"/>
            <a:alphaOff val="0"/>
          </a:schemeClr>
        </a:solidFill>
        <a:ln w="12700" cap="flat" cmpd="sng" algn="ctr">
          <a:solidFill>
            <a:schemeClr val="accent3">
              <a:shade val="50000"/>
              <a:hueOff val="10045"/>
              <a:satOff val="22426"/>
              <a:lumOff val="293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Monitoring of key metrics</a:t>
          </a:r>
        </a:p>
      </dsp:txBody>
      <dsp:txXfrm>
        <a:off x="56464" y="2486041"/>
        <a:ext cx="3049578" cy="1099991"/>
      </dsp:txXfrm>
    </dsp:sp>
    <dsp:sp modelId="{317353B1-EFAF-4D62-B1EB-40C91C617E29}">
      <dsp:nvSpPr>
        <dsp:cNvPr id="0" name=""/>
        <dsp:cNvSpPr/>
      </dsp:nvSpPr>
      <dsp:spPr>
        <a:xfrm>
          <a:off x="3162506" y="3643856"/>
          <a:ext cx="9000978" cy="11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GB" sz="2000" kern="1200" dirty="0" smtClean="0">
              <a:solidFill>
                <a:schemeClr val="accent3">
                  <a:lumMod val="10000"/>
                </a:schemeClr>
              </a:solidFill>
              <a:latin typeface="Garamond" panose="02020404030301010803" pitchFamily="18" charset="0"/>
            </a:rPr>
            <a:t>GS </a:t>
          </a:r>
          <a:r>
            <a:rPr lang="en-GB" sz="2000" b="0" i="0" u="none" strike="noStrike" kern="1200" baseline="0" dirty="0" smtClean="0">
              <a:solidFill>
                <a:schemeClr val="accent3">
                  <a:lumMod val="10000"/>
                </a:schemeClr>
              </a:solidFill>
              <a:latin typeface="Garamond" panose="02020404030301010803" pitchFamily="18" charset="0"/>
              <a:ea typeface="+mn-ea"/>
              <a:cs typeface="+mn-cs"/>
            </a:rPr>
            <a:t>conduct scenario analyses to determine how it would manage the size and composition of its balance sheet and maintain appropriate funding, liquidity and capital positions in a variety of situations</a:t>
          </a:r>
          <a:endParaRPr lang="en-GB" sz="2000" kern="1200" dirty="0">
            <a:solidFill>
              <a:schemeClr val="accent3">
                <a:lumMod val="10000"/>
              </a:schemeClr>
            </a:solidFill>
            <a:latin typeface="Garamond" panose="02020404030301010803" pitchFamily="18" charset="0"/>
          </a:endParaRPr>
        </a:p>
      </dsp:txBody>
      <dsp:txXfrm>
        <a:off x="3162506" y="3643856"/>
        <a:ext cx="9000978" cy="1156455"/>
      </dsp:txXfrm>
    </dsp:sp>
    <dsp:sp modelId="{42890B5A-D3AA-468B-A6B4-2D0FDE3DE325}">
      <dsp:nvSpPr>
        <dsp:cNvPr id="0" name=""/>
        <dsp:cNvSpPr/>
      </dsp:nvSpPr>
      <dsp:spPr>
        <a:xfrm>
          <a:off x="0" y="3643856"/>
          <a:ext cx="3162506" cy="1156455"/>
        </a:xfrm>
        <a:prstGeom prst="round2SameRect">
          <a:avLst>
            <a:gd name="adj1" fmla="val 16670"/>
            <a:gd name="adj2" fmla="val 0"/>
          </a:avLst>
        </a:prstGeom>
        <a:solidFill>
          <a:schemeClr val="accent3">
            <a:shade val="50000"/>
            <a:hueOff val="5023"/>
            <a:satOff val="11213"/>
            <a:lumOff val="14661"/>
            <a:alphaOff val="0"/>
          </a:schemeClr>
        </a:solidFill>
        <a:ln w="12700" cap="flat" cmpd="sng" algn="ctr">
          <a:solidFill>
            <a:schemeClr val="accent3">
              <a:shade val="50000"/>
              <a:hueOff val="5023"/>
              <a:satOff val="11213"/>
              <a:lumOff val="14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Scenario analyses</a:t>
          </a:r>
          <a:endParaRPr lang="en-GB" sz="3200" kern="1200" dirty="0">
            <a:solidFill>
              <a:schemeClr val="accent3">
                <a:lumMod val="10000"/>
              </a:schemeClr>
            </a:solidFill>
            <a:latin typeface="Garamond" panose="02020404030301010803" pitchFamily="18" charset="0"/>
          </a:endParaRPr>
        </a:p>
      </dsp:txBody>
      <dsp:txXfrm>
        <a:off x="56464" y="3700320"/>
        <a:ext cx="3049578" cy="1099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90273-4C5E-459B-A089-548AF9439EBA}">
      <dsp:nvSpPr>
        <dsp:cNvPr id="0" name=""/>
        <dsp:cNvSpPr/>
      </dsp:nvSpPr>
      <dsp:spPr>
        <a:xfrm>
          <a:off x="0" y="4144957"/>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FFFE8-1A68-4A9C-8CD9-09D5B200714F}">
      <dsp:nvSpPr>
        <dsp:cNvPr id="0" name=""/>
        <dsp:cNvSpPr/>
      </dsp:nvSpPr>
      <dsp:spPr>
        <a:xfrm>
          <a:off x="0" y="3096456"/>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00910-39E5-4C68-B519-3CC5816FD701}">
      <dsp:nvSpPr>
        <dsp:cNvPr id="0" name=""/>
        <dsp:cNvSpPr/>
      </dsp:nvSpPr>
      <dsp:spPr>
        <a:xfrm>
          <a:off x="0" y="2047955"/>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2D782-A17E-446B-A697-E8608466D78B}">
      <dsp:nvSpPr>
        <dsp:cNvPr id="0" name=""/>
        <dsp:cNvSpPr/>
      </dsp:nvSpPr>
      <dsp:spPr>
        <a:xfrm>
          <a:off x="0" y="999454"/>
          <a:ext cx="12586788" cy="0"/>
        </a:xfrm>
        <a:prstGeom prst="line">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1716A-C4AE-4711-B489-6F53D842ABF2}">
      <dsp:nvSpPr>
        <dsp:cNvPr id="0" name=""/>
        <dsp:cNvSpPr/>
      </dsp:nvSpPr>
      <dsp:spPr>
        <a:xfrm>
          <a:off x="3272564" y="3"/>
          <a:ext cx="9314223" cy="99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Adjusted assets equals total assets less low-risk collateralized assets generally associated with secured client financing transactions, federal funds sold and excess liquidity and cash and securities segregated for regulatory and other purposes.</a:t>
          </a:r>
        </a:p>
      </dsp:txBody>
      <dsp:txXfrm>
        <a:off x="3272564" y="3"/>
        <a:ext cx="9314223" cy="998572"/>
      </dsp:txXfrm>
    </dsp:sp>
    <dsp:sp modelId="{651E7E56-1D1A-470C-9195-7ABAA3E9F162}">
      <dsp:nvSpPr>
        <dsp:cNvPr id="0" name=""/>
        <dsp:cNvSpPr/>
      </dsp:nvSpPr>
      <dsp:spPr>
        <a:xfrm>
          <a:off x="0" y="882"/>
          <a:ext cx="3272564" cy="998572"/>
        </a:xfrm>
        <a:prstGeom prst="round2SameRect">
          <a:avLst>
            <a:gd name="adj1" fmla="val 16670"/>
            <a:gd name="adj2" fmla="val 0"/>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Adjusted assets</a:t>
          </a:r>
          <a:endParaRPr lang="en-GB" sz="3200" kern="1200" dirty="0">
            <a:solidFill>
              <a:schemeClr val="accent3">
                <a:lumMod val="10000"/>
              </a:schemeClr>
            </a:solidFill>
            <a:latin typeface="Garamond" panose="02020404030301010803" pitchFamily="18" charset="0"/>
          </a:endParaRPr>
        </a:p>
      </dsp:txBody>
      <dsp:txXfrm>
        <a:off x="48755" y="49637"/>
        <a:ext cx="3175054" cy="949817"/>
      </dsp:txXfrm>
    </dsp:sp>
    <dsp:sp modelId="{AFD72A9B-2243-44D9-B8F5-740D22F74089}">
      <dsp:nvSpPr>
        <dsp:cNvPr id="0" name=""/>
        <dsp:cNvSpPr/>
      </dsp:nvSpPr>
      <dsp:spPr>
        <a:xfrm>
          <a:off x="3272564" y="1049383"/>
          <a:ext cx="9314223" cy="99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The leverage ratio equals total assets divided by total shareholders’ equity and measures the proportion of equity and debt the firm is using to finance assets.</a:t>
          </a:r>
        </a:p>
      </dsp:txBody>
      <dsp:txXfrm>
        <a:off x="3272564" y="1049383"/>
        <a:ext cx="9314223" cy="998572"/>
      </dsp:txXfrm>
    </dsp:sp>
    <dsp:sp modelId="{B4B8DF9F-BB17-4638-B006-103CDAFADF9A}">
      <dsp:nvSpPr>
        <dsp:cNvPr id="0" name=""/>
        <dsp:cNvSpPr/>
      </dsp:nvSpPr>
      <dsp:spPr>
        <a:xfrm>
          <a:off x="0" y="1049383"/>
          <a:ext cx="3272564" cy="998572"/>
        </a:xfrm>
        <a:prstGeom prst="round2SameRect">
          <a:avLst>
            <a:gd name="adj1" fmla="val 16670"/>
            <a:gd name="adj2" fmla="val 0"/>
          </a:avLst>
        </a:prstGeom>
        <a:solidFill>
          <a:schemeClr val="accent3">
            <a:shade val="50000"/>
            <a:hueOff val="5023"/>
            <a:satOff val="11213"/>
            <a:lumOff val="14661"/>
            <a:alphaOff val="0"/>
          </a:schemeClr>
        </a:solidFill>
        <a:ln w="12700" cap="flat" cmpd="sng" algn="ctr">
          <a:solidFill>
            <a:schemeClr val="accent3">
              <a:shade val="50000"/>
              <a:hueOff val="5023"/>
              <a:satOff val="11213"/>
              <a:lumOff val="14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Leverage ratio</a:t>
          </a:r>
        </a:p>
      </dsp:txBody>
      <dsp:txXfrm>
        <a:off x="48755" y="1098138"/>
        <a:ext cx="3175054" cy="949817"/>
      </dsp:txXfrm>
    </dsp:sp>
    <dsp:sp modelId="{6CE72B00-2BC9-4CBF-ACA3-28D8E07BCB36}">
      <dsp:nvSpPr>
        <dsp:cNvPr id="0" name=""/>
        <dsp:cNvSpPr/>
      </dsp:nvSpPr>
      <dsp:spPr>
        <a:xfrm>
          <a:off x="3272564" y="2097884"/>
          <a:ext cx="9314223" cy="99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It equals adjusted assets divided by total shareholders’ equity. According to GS it is a more meaningful measure of capital adequacy than the leverage ratio.</a:t>
          </a:r>
        </a:p>
      </dsp:txBody>
      <dsp:txXfrm>
        <a:off x="3272564" y="2097884"/>
        <a:ext cx="9314223" cy="998572"/>
      </dsp:txXfrm>
    </dsp:sp>
    <dsp:sp modelId="{C79A2832-D67D-4C52-A5DE-A4BE713A038C}">
      <dsp:nvSpPr>
        <dsp:cNvPr id="0" name=""/>
        <dsp:cNvSpPr/>
      </dsp:nvSpPr>
      <dsp:spPr>
        <a:xfrm>
          <a:off x="0" y="2097884"/>
          <a:ext cx="3272564" cy="998572"/>
        </a:xfrm>
        <a:prstGeom prst="round2SameRect">
          <a:avLst>
            <a:gd name="adj1" fmla="val 16670"/>
            <a:gd name="adj2" fmla="val 0"/>
          </a:avLst>
        </a:prstGeom>
        <a:solidFill>
          <a:schemeClr val="accent3">
            <a:shade val="50000"/>
            <a:hueOff val="10045"/>
            <a:satOff val="22426"/>
            <a:lumOff val="29322"/>
            <a:alphaOff val="0"/>
          </a:schemeClr>
        </a:solidFill>
        <a:ln w="12700" cap="flat" cmpd="sng" algn="ctr">
          <a:solidFill>
            <a:schemeClr val="accent3">
              <a:shade val="50000"/>
              <a:hueOff val="10045"/>
              <a:satOff val="22426"/>
              <a:lumOff val="293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Adjusted leveraged ratio</a:t>
          </a:r>
        </a:p>
      </dsp:txBody>
      <dsp:txXfrm>
        <a:off x="48755" y="2146639"/>
        <a:ext cx="3175054" cy="949817"/>
      </dsp:txXfrm>
    </dsp:sp>
    <dsp:sp modelId="{317353B1-EFAF-4D62-B1EB-40C91C617E29}">
      <dsp:nvSpPr>
        <dsp:cNvPr id="0" name=""/>
        <dsp:cNvSpPr/>
      </dsp:nvSpPr>
      <dsp:spPr>
        <a:xfrm>
          <a:off x="3272564" y="3146385"/>
          <a:ext cx="9314223" cy="99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en-GB" sz="2200" kern="1200" dirty="0" smtClean="0">
              <a:solidFill>
                <a:schemeClr val="accent3">
                  <a:lumMod val="10000"/>
                </a:schemeClr>
              </a:solidFill>
              <a:latin typeface="Garamond" panose="02020404030301010803" pitchFamily="18" charset="0"/>
            </a:rPr>
            <a:t>The debt to equity ratio equals unsecured long-term borrowings divided by total shareholders’ equity.</a:t>
          </a:r>
          <a:endParaRPr lang="en-GB" sz="2200" kern="1200" dirty="0">
            <a:solidFill>
              <a:schemeClr val="accent3">
                <a:lumMod val="10000"/>
              </a:schemeClr>
            </a:solidFill>
            <a:latin typeface="Garamond" panose="02020404030301010803" pitchFamily="18" charset="0"/>
          </a:endParaRPr>
        </a:p>
      </dsp:txBody>
      <dsp:txXfrm>
        <a:off x="3272564" y="3146385"/>
        <a:ext cx="9314223" cy="998572"/>
      </dsp:txXfrm>
    </dsp:sp>
    <dsp:sp modelId="{42890B5A-D3AA-468B-A6B4-2D0FDE3DE325}">
      <dsp:nvSpPr>
        <dsp:cNvPr id="0" name=""/>
        <dsp:cNvSpPr/>
      </dsp:nvSpPr>
      <dsp:spPr>
        <a:xfrm>
          <a:off x="0" y="3146385"/>
          <a:ext cx="3272564" cy="998572"/>
        </a:xfrm>
        <a:prstGeom prst="round2SameRect">
          <a:avLst>
            <a:gd name="adj1" fmla="val 16670"/>
            <a:gd name="adj2" fmla="val 0"/>
          </a:avLst>
        </a:prstGeom>
        <a:solidFill>
          <a:schemeClr val="accent3">
            <a:shade val="50000"/>
            <a:hueOff val="5023"/>
            <a:satOff val="11213"/>
            <a:lumOff val="14661"/>
            <a:alphaOff val="0"/>
          </a:schemeClr>
        </a:solidFill>
        <a:ln w="12700" cap="flat" cmpd="sng" algn="ctr">
          <a:solidFill>
            <a:schemeClr val="accent3">
              <a:shade val="50000"/>
              <a:hueOff val="5023"/>
              <a:satOff val="11213"/>
              <a:lumOff val="146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10000"/>
                </a:schemeClr>
              </a:solidFill>
              <a:latin typeface="Garamond" panose="02020404030301010803" pitchFamily="18" charset="0"/>
            </a:rPr>
            <a:t>Debt to equity ratio</a:t>
          </a:r>
          <a:endParaRPr lang="en-GB" sz="3200" kern="1200" dirty="0">
            <a:solidFill>
              <a:schemeClr val="accent3">
                <a:lumMod val="10000"/>
              </a:schemeClr>
            </a:solidFill>
            <a:latin typeface="Garamond" panose="02020404030301010803" pitchFamily="18" charset="0"/>
          </a:endParaRPr>
        </a:p>
      </dsp:txBody>
      <dsp:txXfrm>
        <a:off x="48755" y="3195140"/>
        <a:ext cx="3175054" cy="9498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87307-6061-42E8-91B0-9B695410F0E5}">
      <dsp:nvSpPr>
        <dsp:cNvPr id="0" name=""/>
        <dsp:cNvSpPr/>
      </dsp:nvSpPr>
      <dsp:spPr>
        <a:xfrm>
          <a:off x="737001" y="950575"/>
          <a:ext cx="5640066" cy="3939920"/>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GB" sz="2400" kern="1200" dirty="0" smtClean="0">
              <a:solidFill>
                <a:schemeClr val="accent3">
                  <a:lumMod val="10000"/>
                </a:schemeClr>
              </a:solidFill>
              <a:latin typeface="Garamond" panose="02020404030301010803" pitchFamily="18" charset="0"/>
            </a:rPr>
            <a:t>RWAs for credit risk reflect amounts for on-balance sheet and off–balance sheet exposures. Credit risk requirements for on-balance sheet assets, such as receivables and cash, are generally based on the balance sheet value. Credit risk requirements for securities financing transactions are determined based upon the positive net exposure for each trade, and include the effect of counterparty netting and collateral, as applicable.</a:t>
          </a:r>
          <a:endParaRPr lang="en-GB" sz="2400" kern="1200" dirty="0">
            <a:solidFill>
              <a:schemeClr val="accent3">
                <a:lumMod val="10000"/>
              </a:schemeClr>
            </a:solidFill>
            <a:latin typeface="Garamond" panose="02020404030301010803" pitchFamily="18" charset="0"/>
          </a:endParaRPr>
        </a:p>
      </dsp:txBody>
      <dsp:txXfrm>
        <a:off x="1639411" y="950575"/>
        <a:ext cx="4737655" cy="3939920"/>
      </dsp:txXfrm>
    </dsp:sp>
    <dsp:sp modelId="{C15B562C-90A1-4156-8234-0F3B04AD0296}">
      <dsp:nvSpPr>
        <dsp:cNvPr id="0" name=""/>
        <dsp:cNvSpPr/>
      </dsp:nvSpPr>
      <dsp:spPr>
        <a:xfrm>
          <a:off x="626393" y="3039"/>
          <a:ext cx="1627690" cy="844922"/>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Credit risk</a:t>
          </a:r>
          <a:endParaRPr lang="en-GB" sz="2800" kern="1200" dirty="0">
            <a:solidFill>
              <a:schemeClr val="accent3">
                <a:lumMod val="10000"/>
              </a:schemeClr>
            </a:solidFill>
            <a:latin typeface="Garamond" panose="02020404030301010803" pitchFamily="18" charset="0"/>
          </a:endParaRPr>
        </a:p>
      </dsp:txBody>
      <dsp:txXfrm>
        <a:off x="864763" y="126775"/>
        <a:ext cx="1150950" cy="597450"/>
      </dsp:txXfrm>
    </dsp:sp>
    <dsp:sp modelId="{7CE873ED-CD6C-46B3-A345-BAF240108834}">
      <dsp:nvSpPr>
        <dsp:cNvPr id="0" name=""/>
        <dsp:cNvSpPr/>
      </dsp:nvSpPr>
      <dsp:spPr>
        <a:xfrm>
          <a:off x="7920867" y="950575"/>
          <a:ext cx="5640066" cy="3945963"/>
        </a:xfrm>
        <a:prstGeom prst="rect">
          <a:avLst/>
        </a:prstGeom>
        <a:solidFill>
          <a:schemeClr val="accent3">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GB" sz="2400" b="0" i="0" u="none" strike="noStrike" kern="1200" baseline="0" dirty="0" smtClean="0">
              <a:solidFill>
                <a:schemeClr val="accent3">
                  <a:lumMod val="10000"/>
                </a:schemeClr>
              </a:solidFill>
              <a:latin typeface="Garamond" panose="02020404030301010803" pitchFamily="18" charset="0"/>
              <a:ea typeface="+mn-ea"/>
              <a:cs typeface="+mn-cs"/>
            </a:rPr>
            <a:t>RWAs for market risk are comprised of modelled and non-modelled risk requirements. Modelled risk requirements are determined by reference to the firm’s Value-at-Risk (VaR) model. For certain portfolios of debt and equity positions, the modelled RWAs also reflect requirements for specific risk, which is the risk of loss on a position that could result from changes in risk factors unique to that position.</a:t>
          </a:r>
          <a:endParaRPr lang="en-GB" sz="2400" kern="1200" dirty="0">
            <a:solidFill>
              <a:schemeClr val="accent3">
                <a:lumMod val="10000"/>
              </a:schemeClr>
            </a:solidFill>
            <a:latin typeface="Garamond" panose="02020404030301010803" pitchFamily="18" charset="0"/>
          </a:endParaRPr>
        </a:p>
      </dsp:txBody>
      <dsp:txXfrm>
        <a:off x="8823278" y="950575"/>
        <a:ext cx="4737655" cy="3945963"/>
      </dsp:txXfrm>
    </dsp:sp>
    <dsp:sp modelId="{E5462AA4-6D0F-497D-9ECD-7927697F7457}">
      <dsp:nvSpPr>
        <dsp:cNvPr id="0" name=""/>
        <dsp:cNvSpPr/>
      </dsp:nvSpPr>
      <dsp:spPr>
        <a:xfrm>
          <a:off x="8138417" y="0"/>
          <a:ext cx="2006827" cy="844922"/>
        </a:xfrm>
        <a:prstGeom prst="ellipse">
          <a:avLst/>
        </a:prstGeom>
        <a:solidFill>
          <a:schemeClr val="accent3">
            <a:shade val="80000"/>
            <a:hueOff val="7078"/>
            <a:satOff val="13514"/>
            <a:lumOff val="12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Market risk</a:t>
          </a:r>
          <a:endParaRPr lang="en-GB" sz="2800" kern="1200" dirty="0">
            <a:solidFill>
              <a:schemeClr val="accent3">
                <a:lumMod val="10000"/>
              </a:schemeClr>
            </a:solidFill>
            <a:latin typeface="Garamond" panose="02020404030301010803" pitchFamily="18" charset="0"/>
          </a:endParaRPr>
        </a:p>
      </dsp:txBody>
      <dsp:txXfrm>
        <a:off x="8432310" y="123736"/>
        <a:ext cx="1419041" cy="5974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FB8C7-BA77-4E5A-9295-E7D6BE9961FF}">
      <dsp:nvSpPr>
        <dsp:cNvPr id="0" name=""/>
        <dsp:cNvSpPr/>
      </dsp:nvSpPr>
      <dsp:spPr>
        <a:xfrm>
          <a:off x="-469725" y="119586"/>
          <a:ext cx="11964633" cy="4928027"/>
        </a:xfrm>
        <a:prstGeom prst="pie">
          <a:avLst>
            <a:gd name="adj1" fmla="val 16200000"/>
            <a:gd name="adj2" fmla="val 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3">
                  <a:lumMod val="10000"/>
                </a:schemeClr>
              </a:solidFill>
              <a:latin typeface="Garamond" panose="02020404030301010803" pitchFamily="18" charset="0"/>
            </a:rPr>
            <a:t>Collateralized financing (i.e. securities loaned)</a:t>
          </a:r>
          <a:endParaRPr lang="en-GB" sz="3000" kern="1200" dirty="0">
            <a:solidFill>
              <a:schemeClr val="accent3">
                <a:lumMod val="10000"/>
              </a:schemeClr>
            </a:solidFill>
            <a:latin typeface="Garamond" panose="02020404030301010803" pitchFamily="18" charset="0"/>
          </a:endParaRPr>
        </a:p>
      </dsp:txBody>
      <dsp:txXfrm>
        <a:off x="5649329" y="1031271"/>
        <a:ext cx="4415519" cy="1466674"/>
      </dsp:txXfrm>
    </dsp:sp>
    <dsp:sp modelId="{0E789D0A-63A1-4B63-9657-986EA2C7B98F}">
      <dsp:nvSpPr>
        <dsp:cNvPr id="0" name=""/>
        <dsp:cNvSpPr/>
      </dsp:nvSpPr>
      <dsp:spPr>
        <a:xfrm>
          <a:off x="-474282" y="129614"/>
          <a:ext cx="11964633" cy="4928027"/>
        </a:xfrm>
        <a:prstGeom prst="pie">
          <a:avLst>
            <a:gd name="adj1" fmla="val 0"/>
            <a:gd name="adj2" fmla="val 5400000"/>
          </a:avLst>
        </a:prstGeom>
        <a:solidFill>
          <a:schemeClr val="accent3">
            <a:shade val="50000"/>
            <a:hueOff val="5023"/>
            <a:satOff val="11213"/>
            <a:lumOff val="14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3">
                  <a:lumMod val="10000"/>
                </a:schemeClr>
              </a:solidFill>
              <a:latin typeface="Garamond" panose="02020404030301010803" pitchFamily="18" charset="0"/>
            </a:rPr>
            <a:t>Long term unsecured debt (i.e. 144A medium-term note programs)</a:t>
          </a:r>
          <a:endParaRPr lang="en-GB" sz="3000" kern="1200" dirty="0">
            <a:solidFill>
              <a:schemeClr val="accent3">
                <a:lumMod val="10000"/>
              </a:schemeClr>
            </a:solidFill>
            <a:latin typeface="Garamond" panose="02020404030301010803" pitchFamily="18" charset="0"/>
          </a:endParaRPr>
        </a:p>
      </dsp:txBody>
      <dsp:txXfrm>
        <a:off x="5721687" y="2681628"/>
        <a:ext cx="4415519" cy="1466674"/>
      </dsp:txXfrm>
    </dsp:sp>
    <dsp:sp modelId="{7479089A-8940-4042-982D-22C87962AA08}">
      <dsp:nvSpPr>
        <dsp:cNvPr id="0" name=""/>
        <dsp:cNvSpPr/>
      </dsp:nvSpPr>
      <dsp:spPr>
        <a:xfrm>
          <a:off x="-474282" y="129614"/>
          <a:ext cx="11964633" cy="4928027"/>
        </a:xfrm>
        <a:prstGeom prst="pie">
          <a:avLst>
            <a:gd name="adj1" fmla="val 5400000"/>
            <a:gd name="adj2" fmla="val 10800000"/>
          </a:avLst>
        </a:prstGeom>
        <a:solidFill>
          <a:schemeClr val="accent3">
            <a:shade val="50000"/>
            <a:hueOff val="10045"/>
            <a:satOff val="22426"/>
            <a:lumOff val="29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GB" sz="2900" kern="1200" dirty="0" smtClean="0">
              <a:solidFill>
                <a:schemeClr val="accent3">
                  <a:lumMod val="10000"/>
                </a:schemeClr>
              </a:solidFill>
              <a:latin typeface="Garamond" panose="02020404030301010803" pitchFamily="18" charset="0"/>
            </a:rPr>
            <a:t>Saving and demand deposit through deposit sweep programs and time deposit</a:t>
          </a:r>
          <a:endParaRPr lang="en-GB" sz="2900" kern="1200" dirty="0">
            <a:solidFill>
              <a:schemeClr val="accent3">
                <a:lumMod val="10000"/>
              </a:schemeClr>
            </a:solidFill>
            <a:latin typeface="Garamond" panose="02020404030301010803" pitchFamily="18" charset="0"/>
          </a:endParaRPr>
        </a:p>
      </dsp:txBody>
      <dsp:txXfrm>
        <a:off x="878860" y="2681628"/>
        <a:ext cx="4415519" cy="1466674"/>
      </dsp:txXfrm>
    </dsp:sp>
    <dsp:sp modelId="{E8402A8B-EA18-4FDB-BA26-80243A19E1FB}">
      <dsp:nvSpPr>
        <dsp:cNvPr id="0" name=""/>
        <dsp:cNvSpPr/>
      </dsp:nvSpPr>
      <dsp:spPr>
        <a:xfrm>
          <a:off x="-474282" y="129614"/>
          <a:ext cx="11964633" cy="4928027"/>
        </a:xfrm>
        <a:prstGeom prst="pie">
          <a:avLst>
            <a:gd name="adj1" fmla="val 10800000"/>
            <a:gd name="adj2" fmla="val 16200000"/>
          </a:avLst>
        </a:prstGeom>
        <a:solidFill>
          <a:schemeClr val="accent3">
            <a:shade val="50000"/>
            <a:hueOff val="5023"/>
            <a:satOff val="11213"/>
            <a:lumOff val="14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Short term unsecured debt through commercial papers and promissory notes</a:t>
          </a:r>
          <a:endParaRPr lang="en-GB" sz="2800" kern="1200" dirty="0">
            <a:solidFill>
              <a:schemeClr val="accent3">
                <a:lumMod val="10000"/>
              </a:schemeClr>
            </a:solidFill>
            <a:latin typeface="Garamond" panose="02020404030301010803" pitchFamily="18" charset="0"/>
          </a:endParaRPr>
        </a:p>
      </dsp:txBody>
      <dsp:txXfrm>
        <a:off x="878860" y="1038952"/>
        <a:ext cx="4415519" cy="14666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C6F98-842C-4CDC-8826-D42B7B3DFA95}">
      <dsp:nvSpPr>
        <dsp:cNvPr id="0" name=""/>
        <dsp:cNvSpPr/>
      </dsp:nvSpPr>
      <dsp:spPr>
        <a:xfrm rot="16200000">
          <a:off x="-275322" y="275322"/>
          <a:ext cx="4550389" cy="3999743"/>
        </a:xfrm>
        <a:prstGeom prst="flowChartManualOperation">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Processes</a:t>
          </a:r>
          <a:endParaRPr lang="en-GB" sz="28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r>
            <a:rPr lang="en-GB" sz="2000" kern="1200" dirty="0" smtClean="0">
              <a:solidFill>
                <a:schemeClr val="accent3">
                  <a:lumMod val="10000"/>
                </a:schemeClr>
              </a:solidFill>
              <a:latin typeface="Garamond" panose="02020404030301010803" pitchFamily="18" charset="0"/>
            </a:rPr>
            <a:t>Fair value </a:t>
          </a:r>
          <a:endParaRPr lang="en-GB" sz="20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r>
            <a:rPr lang="en-GB" sz="2000" kern="1200" dirty="0" smtClean="0">
              <a:solidFill>
                <a:schemeClr val="accent3">
                  <a:lumMod val="10000"/>
                </a:schemeClr>
              </a:solidFill>
              <a:latin typeface="Garamond" panose="02020404030301010803" pitchFamily="18" charset="0"/>
            </a:rPr>
            <a:t>Credit and market risk limits</a:t>
          </a:r>
          <a:endParaRPr lang="en-GB" sz="20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r>
            <a:rPr lang="en-GB" sz="2000" kern="1200" dirty="0" smtClean="0">
              <a:solidFill>
                <a:schemeClr val="accent3">
                  <a:lumMod val="10000"/>
                </a:schemeClr>
              </a:solidFill>
              <a:latin typeface="Garamond" panose="02020404030301010803" pitchFamily="18" charset="0"/>
            </a:rPr>
            <a:t>Development of a comprehensive, reliable and timely risk management technology</a:t>
          </a:r>
          <a:endParaRPr lang="en-GB" sz="2000" kern="1200" dirty="0">
            <a:solidFill>
              <a:schemeClr val="accent3">
                <a:lumMod val="10000"/>
              </a:schemeClr>
            </a:solidFill>
            <a:latin typeface="Garamond" panose="02020404030301010803" pitchFamily="18" charset="0"/>
          </a:endParaRPr>
        </a:p>
      </dsp:txBody>
      <dsp:txXfrm rot="5400000">
        <a:off x="1" y="910077"/>
        <a:ext cx="3999743" cy="2730233"/>
      </dsp:txXfrm>
    </dsp:sp>
    <dsp:sp modelId="{5C401E5D-3047-449B-8A44-FAFBFECACA07}">
      <dsp:nvSpPr>
        <dsp:cNvPr id="0" name=""/>
        <dsp:cNvSpPr/>
      </dsp:nvSpPr>
      <dsp:spPr>
        <a:xfrm rot="16200000">
          <a:off x="4025940" y="275322"/>
          <a:ext cx="4550389" cy="3999743"/>
        </a:xfrm>
        <a:prstGeom prst="flowChartManualOperation">
          <a:avLst/>
        </a:prstGeom>
        <a:solidFill>
          <a:schemeClr val="accent3">
            <a:shade val="80000"/>
            <a:hueOff val="3539"/>
            <a:satOff val="6757"/>
            <a:lumOff val="6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People</a:t>
          </a:r>
          <a:endParaRPr lang="en-GB" sz="28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r>
            <a:rPr lang="en-GB" sz="2000" kern="1200" dirty="0" smtClean="0">
              <a:solidFill>
                <a:schemeClr val="accent3">
                  <a:lumMod val="10000"/>
                </a:schemeClr>
              </a:solidFill>
              <a:latin typeface="Garamond" panose="02020404030301010803" pitchFamily="18" charset="0"/>
            </a:rPr>
            <a:t>Effective risk management requires people to interpret risk data on an ongoing and timely basis and adjust risk positions accordingly. </a:t>
          </a:r>
          <a:endParaRPr lang="en-GB" sz="2000" kern="1200" dirty="0">
            <a:solidFill>
              <a:schemeClr val="accent3">
                <a:lumMod val="10000"/>
              </a:schemeClr>
            </a:solidFill>
            <a:latin typeface="Garamond" panose="02020404030301010803" pitchFamily="18" charset="0"/>
          </a:endParaRPr>
        </a:p>
      </dsp:txBody>
      <dsp:txXfrm rot="5400000">
        <a:off x="4301263" y="910077"/>
        <a:ext cx="3999743" cy="2730233"/>
      </dsp:txXfrm>
    </dsp:sp>
    <dsp:sp modelId="{B176848F-5A55-40C0-B4CE-43B57772E45C}">
      <dsp:nvSpPr>
        <dsp:cNvPr id="0" name=""/>
        <dsp:cNvSpPr/>
      </dsp:nvSpPr>
      <dsp:spPr>
        <a:xfrm rot="16200000">
          <a:off x="8325664" y="275322"/>
          <a:ext cx="4550389" cy="3999743"/>
        </a:xfrm>
        <a:prstGeom prst="flowChartManualOperation">
          <a:avLst/>
        </a:prstGeom>
        <a:solidFill>
          <a:schemeClr val="accent3">
            <a:shade val="80000"/>
            <a:hueOff val="7078"/>
            <a:satOff val="13514"/>
            <a:lumOff val="12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kern="1200" dirty="0" smtClean="0">
              <a:solidFill>
                <a:schemeClr val="accent3">
                  <a:lumMod val="10000"/>
                </a:schemeClr>
              </a:solidFill>
              <a:latin typeface="Garamond" panose="02020404030301010803" pitchFamily="18" charset="0"/>
            </a:rPr>
            <a:t>Structure</a:t>
          </a:r>
          <a:endParaRPr lang="en-GB" sz="28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r>
            <a:rPr lang="en-GB" sz="2000" kern="1200" dirty="0" smtClean="0">
              <a:solidFill>
                <a:schemeClr val="accent3">
                  <a:lumMod val="10000"/>
                </a:schemeClr>
              </a:solidFill>
              <a:latin typeface="Garamond" panose="02020404030301010803" pitchFamily="18" charset="0"/>
            </a:rPr>
            <a:t>Ultimate oversight of risk is the responsibility of the firm’s Board. The Board oversees risk both directly and through its Risk Committee. Within the firm, a series of committees with specific risk management mandates have oversight or decision-making responsibilities for risk management activities.</a:t>
          </a:r>
          <a:endParaRPr lang="en-GB" sz="2000" kern="1200" dirty="0">
            <a:solidFill>
              <a:schemeClr val="accent3">
                <a:lumMod val="10000"/>
              </a:schemeClr>
            </a:solidFill>
            <a:latin typeface="Garamond" panose="02020404030301010803" pitchFamily="18" charset="0"/>
          </a:endParaRPr>
        </a:p>
        <a:p>
          <a:pPr marL="228600" lvl="1" indent="-228600" algn="l" defTabSz="889000">
            <a:lnSpc>
              <a:spcPct val="90000"/>
            </a:lnSpc>
            <a:spcBef>
              <a:spcPct val="0"/>
            </a:spcBef>
            <a:spcAft>
              <a:spcPct val="15000"/>
            </a:spcAft>
            <a:buChar char="••"/>
          </a:pPr>
          <a:endParaRPr lang="en-GB" sz="2000" kern="1200" dirty="0">
            <a:solidFill>
              <a:schemeClr val="accent3">
                <a:lumMod val="10000"/>
              </a:schemeClr>
            </a:solidFill>
            <a:latin typeface="Garamond" panose="02020404030301010803" pitchFamily="18" charset="0"/>
          </a:endParaRPr>
        </a:p>
      </dsp:txBody>
      <dsp:txXfrm rot="5400000">
        <a:off x="8600987" y="910077"/>
        <a:ext cx="3999743" cy="27302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E7109-8D19-4636-9209-E6880324518C}" type="datetimeFigureOut">
              <a:rPr lang="en-GB" smtClean="0"/>
              <a:t>17/12/2013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A76C71-76D1-41F4-927B-9A2B34C83F57}" type="slidenum">
              <a:rPr lang="en-GB" smtClean="0"/>
              <a:t>‹#›</a:t>
            </a:fld>
            <a:endParaRPr lang="en-GB"/>
          </a:p>
        </p:txBody>
      </p:sp>
    </p:spTree>
    <p:extLst>
      <p:ext uri="{BB962C8B-B14F-4D97-AF65-F5344CB8AC3E}">
        <p14:creationId xmlns:p14="http://schemas.microsoft.com/office/powerpoint/2010/main" val="3430568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sym typeface="Avenir" charset="0"/>
              </a:rPr>
              <a:t>Click to edit Master text styles</a:t>
            </a:r>
          </a:p>
          <a:p>
            <a:pPr lvl="1"/>
            <a:r>
              <a:rPr lang="it-IT" smtClean="0">
                <a:sym typeface="Avenir" charset="0"/>
              </a:rPr>
              <a:t>Second level</a:t>
            </a:r>
          </a:p>
          <a:p>
            <a:pPr lvl="2"/>
            <a:r>
              <a:rPr lang="it-IT" smtClean="0">
                <a:sym typeface="Avenir" charset="0"/>
              </a:rPr>
              <a:t>Third level</a:t>
            </a:r>
          </a:p>
          <a:p>
            <a:pPr lvl="3"/>
            <a:r>
              <a:rPr lang="it-IT" smtClean="0">
                <a:sym typeface="Avenir" charset="0"/>
              </a:rPr>
              <a:t>Fourth level</a:t>
            </a:r>
          </a:p>
          <a:p>
            <a:pPr lvl="4"/>
            <a:r>
              <a:rPr lang="it-IT" smtClean="0">
                <a:sym typeface="Avenir" charset="0"/>
              </a:rPr>
              <a:t>Fifth level</a:t>
            </a:r>
          </a:p>
        </p:txBody>
      </p:sp>
    </p:spTree>
    <p:extLst>
      <p:ext uri="{BB962C8B-B14F-4D97-AF65-F5344CB8AC3E}">
        <p14:creationId xmlns:p14="http://schemas.microsoft.com/office/powerpoint/2010/main" val="3113614057"/>
      </p:ext>
    </p:extLst>
  </p:cSld>
  <p:clrMap bg1="lt1" tx1="dk1" bg2="lt2" tx2="dk2" accent1="accent1" accent2="accent2" accent3="accent3" accent4="accent4" accent5="accent5" accent6="accent6" hlink="hlink" folHlink="folHlink"/>
  <p:hf hdr="0" ftr="0" dt="0"/>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105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B5447372-8A7B-4275-9F85-0FA16C6152FE}" type="slidenum">
              <a:rPr lang="it-IT"/>
              <a:pPr/>
              <a:t>11</a:t>
            </a:fld>
            <a:endParaRPr lang="it-IT"/>
          </a:p>
        </p:txBody>
      </p:sp>
      <p:sp>
        <p:nvSpPr>
          <p:cNvPr id="512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3104132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157</a:t>
            </a:fld>
            <a:endParaRPr lang="it-IT"/>
          </a:p>
        </p:txBody>
      </p:sp>
    </p:spTree>
    <p:extLst>
      <p:ext uri="{BB962C8B-B14F-4D97-AF65-F5344CB8AC3E}">
        <p14:creationId xmlns:p14="http://schemas.microsoft.com/office/powerpoint/2010/main" val="3355300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dirty="0" smtClean="0"/>
              <a:t>Transfers between levels of the fair value hierarchy are</a:t>
            </a:r>
            <a:r>
              <a:rPr lang="en-US" baseline="0" dirty="0" smtClean="0"/>
              <a:t> </a:t>
            </a:r>
            <a:r>
              <a:rPr lang="en-US" dirty="0" smtClean="0"/>
              <a:t>reported at the beginning of the reporting period in which</a:t>
            </a:r>
          </a:p>
          <a:p>
            <a:r>
              <a:rPr lang="en-US" dirty="0" smtClean="0"/>
              <a:t>they occur. There were no transfers of other financial assets</a:t>
            </a:r>
            <a:r>
              <a:rPr lang="en-US" baseline="0" dirty="0" smtClean="0"/>
              <a:t> </a:t>
            </a:r>
            <a:r>
              <a:rPr lang="en-US" dirty="0" smtClean="0"/>
              <a:t>and financial liabilities between level 1 and level 2 during</a:t>
            </a:r>
          </a:p>
          <a:p>
            <a:r>
              <a:rPr lang="en-US" dirty="0" smtClean="0"/>
              <a:t>the year ended December 2012. </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158</a:t>
            </a:fld>
            <a:endParaRPr lang="it-IT"/>
          </a:p>
        </p:txBody>
      </p:sp>
    </p:spTree>
    <p:extLst>
      <p:ext uri="{BB962C8B-B14F-4D97-AF65-F5344CB8AC3E}">
        <p14:creationId xmlns:p14="http://schemas.microsoft.com/office/powerpoint/2010/main" val="36766251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en-US" dirty="0" smtClean="0"/>
              <a:t>The tables below present changes in fair value for other</a:t>
            </a:r>
            <a:r>
              <a:rPr lang="en-US" baseline="0" dirty="0" smtClean="0"/>
              <a:t> </a:t>
            </a:r>
            <a:r>
              <a:rPr lang="en-US" dirty="0" smtClean="0"/>
              <a:t>financial assets and financial liabilities accounted for at fair</a:t>
            </a:r>
          </a:p>
          <a:p>
            <a:r>
              <a:rPr lang="en-US" dirty="0" smtClean="0"/>
              <a:t>value categorized as level 3 as of the end of the year. Level 3</a:t>
            </a:r>
            <a:r>
              <a:rPr lang="en-US" baseline="0" dirty="0" smtClean="0"/>
              <a:t> </a:t>
            </a:r>
            <a:r>
              <a:rPr lang="en-US" dirty="0" smtClean="0"/>
              <a:t>other financial assets and liabilities are frequently</a:t>
            </a:r>
          </a:p>
          <a:p>
            <a:r>
              <a:rPr lang="en-US" dirty="0" smtClean="0"/>
              <a:t>economically hedged with cash instruments and derivatives.</a:t>
            </a:r>
          </a:p>
          <a:p>
            <a:r>
              <a:rPr lang="en-US" dirty="0" smtClean="0"/>
              <a:t>As a result, gains or</a:t>
            </a:r>
          </a:p>
          <a:p>
            <a:r>
              <a:rPr lang="en-US" dirty="0" smtClean="0"/>
              <a:t>losses included in the level 3 </a:t>
            </a:r>
            <a:r>
              <a:rPr lang="en-US" dirty="0" err="1" smtClean="0"/>
              <a:t>rollforward</a:t>
            </a:r>
            <a:r>
              <a:rPr lang="en-US" dirty="0" smtClean="0"/>
              <a:t> below do not</a:t>
            </a:r>
            <a:r>
              <a:rPr lang="en-US" baseline="0" dirty="0" smtClean="0"/>
              <a:t> </a:t>
            </a:r>
            <a:r>
              <a:rPr lang="en-US" dirty="0" smtClean="0"/>
              <a:t>necessarily represent the overall impact on the firm’s results</a:t>
            </a:r>
            <a:r>
              <a:rPr lang="en-US" baseline="0" dirty="0" smtClean="0"/>
              <a:t> </a:t>
            </a:r>
            <a:r>
              <a:rPr lang="en-US" dirty="0" smtClean="0"/>
              <a:t>of operations, liquidity or capital resources.</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159</a:t>
            </a:fld>
            <a:endParaRPr lang="it-IT"/>
          </a:p>
        </p:txBody>
      </p:sp>
    </p:spTree>
    <p:extLst>
      <p:ext uri="{BB962C8B-B14F-4D97-AF65-F5344CB8AC3E}">
        <p14:creationId xmlns:p14="http://schemas.microsoft.com/office/powerpoint/2010/main" val="34635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DD1FE072-C4D8-40FA-ADF2-639274D48B03}" type="slidenum">
              <a:rPr lang="it-IT"/>
              <a:pPr/>
              <a:t>12</a:t>
            </a:fld>
            <a:endParaRPr lang="it-IT"/>
          </a:p>
        </p:txBody>
      </p:sp>
      <p:sp>
        <p:nvSpPr>
          <p:cNvPr id="522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02688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9799555D-7B00-4255-BF83-564274ABA21E}" type="slidenum">
              <a:rPr lang="it-IT"/>
              <a:pPr/>
              <a:t>13</a:t>
            </a:fld>
            <a:endParaRPr lang="it-IT"/>
          </a:p>
        </p:txBody>
      </p:sp>
      <p:sp>
        <p:nvSpPr>
          <p:cNvPr id="532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05519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8CDC027A-7D31-4C42-90F4-11229C02A0AE}" type="slidenum">
              <a:rPr lang="it-IT"/>
              <a:pPr/>
              <a:t>14</a:t>
            </a:fld>
            <a:endParaRPr lang="it-IT"/>
          </a:p>
        </p:txBody>
      </p:sp>
      <p:sp>
        <p:nvSpPr>
          <p:cNvPr id="542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11095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10435C3E-BEE2-4E7B-AE7F-7708E07DF6AE}" type="slidenum">
              <a:rPr lang="it-IT"/>
              <a:pPr/>
              <a:t>15</a:t>
            </a:fld>
            <a:endParaRPr lang="it-IT"/>
          </a:p>
        </p:txBody>
      </p:sp>
      <p:sp>
        <p:nvSpPr>
          <p:cNvPr id="552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6435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222CA89C-551B-4FDD-88C1-7A9A66BE0126}" type="slidenum">
              <a:rPr lang="it-IT"/>
              <a:pPr/>
              <a:t>16</a:t>
            </a:fld>
            <a:endParaRPr lang="it-IT"/>
          </a:p>
        </p:txBody>
      </p:sp>
      <p:sp>
        <p:nvSpPr>
          <p:cNvPr id="563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78700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B28380A5-467C-4386-B785-F0B3F0E865D5}" type="slidenum">
              <a:rPr lang="it-IT"/>
              <a:pPr/>
              <a:t>17</a:t>
            </a:fld>
            <a:endParaRPr lang="it-IT"/>
          </a:p>
        </p:txBody>
      </p:sp>
      <p:sp>
        <p:nvSpPr>
          <p:cNvPr id="573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55188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458DCCE3-C7CB-4ACE-B139-6B73A41A065E}" type="slidenum">
              <a:rPr lang="it-IT"/>
              <a:pPr/>
              <a:t>18</a:t>
            </a:fld>
            <a:endParaRPr lang="it-IT"/>
          </a:p>
        </p:txBody>
      </p:sp>
      <p:sp>
        <p:nvSpPr>
          <p:cNvPr id="583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93868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C9C75E8C-BA7D-496E-BC35-7DF98407AA17}" type="slidenum">
              <a:rPr lang="it-IT"/>
              <a:pPr/>
              <a:t>19</a:t>
            </a:fld>
            <a:endParaRPr lang="it-IT"/>
          </a:p>
        </p:txBody>
      </p:sp>
      <p:sp>
        <p:nvSpPr>
          <p:cNvPr id="593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54813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5D7AF2EE-67B1-48A0-AE26-E3DF8338125E}" type="slidenum">
              <a:rPr lang="it-IT"/>
              <a:pPr/>
              <a:t>20</a:t>
            </a:fld>
            <a:endParaRPr lang="it-IT"/>
          </a:p>
        </p:txBody>
      </p:sp>
      <p:sp>
        <p:nvSpPr>
          <p:cNvPr id="604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05490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76447836-823F-4ECC-96EE-748761BB0862}" type="slidenum">
              <a:rPr lang="it-IT"/>
              <a:pPr/>
              <a:t>3</a:t>
            </a:fld>
            <a:endParaRPr lang="it-IT"/>
          </a:p>
        </p:txBody>
      </p:sp>
      <p:sp>
        <p:nvSpPr>
          <p:cNvPr id="430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76153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A6415DE8-731A-417D-8A63-75B5EE26034C}" type="slidenum">
              <a:rPr lang="it-IT"/>
              <a:pPr/>
              <a:t>21</a:t>
            </a:fld>
            <a:endParaRPr lang="it-IT"/>
          </a:p>
        </p:txBody>
      </p:sp>
      <p:sp>
        <p:nvSpPr>
          <p:cNvPr id="614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7065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69031CC3-E4BF-46BC-BA03-0974696CD24F}" type="slidenum">
              <a:rPr lang="it-IT"/>
              <a:pPr/>
              <a:t>22</a:t>
            </a:fld>
            <a:endParaRPr lang="it-IT"/>
          </a:p>
        </p:txBody>
      </p:sp>
      <p:sp>
        <p:nvSpPr>
          <p:cNvPr id="624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437549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5FC10006-884E-499D-9357-C2108AB19394}" type="slidenum">
              <a:rPr lang="it-IT"/>
              <a:pPr/>
              <a:t>23</a:t>
            </a:fld>
            <a:endParaRPr lang="it-IT"/>
          </a:p>
        </p:txBody>
      </p:sp>
      <p:sp>
        <p:nvSpPr>
          <p:cNvPr id="634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702401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DE50127A-7216-4D42-AF08-9BE28310778F}" type="slidenum">
              <a:rPr lang="it-IT"/>
              <a:pPr/>
              <a:t>24</a:t>
            </a:fld>
            <a:endParaRPr lang="it-IT"/>
          </a:p>
        </p:txBody>
      </p:sp>
      <p:sp>
        <p:nvSpPr>
          <p:cNvPr id="645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76853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93E85092-4E1C-4F14-8F0A-F1800E3A8AA6}" type="slidenum">
              <a:rPr lang="it-IT"/>
              <a:pPr/>
              <a:t>25</a:t>
            </a:fld>
            <a:endParaRPr lang="it-IT"/>
          </a:p>
        </p:txBody>
      </p:sp>
      <p:sp>
        <p:nvSpPr>
          <p:cNvPr id="655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004168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31A56D05-A2E2-42F4-969F-B084D24FDBE9}" type="slidenum">
              <a:rPr lang="it-IT"/>
              <a:pPr/>
              <a:t>26</a:t>
            </a:fld>
            <a:endParaRPr lang="it-IT"/>
          </a:p>
        </p:txBody>
      </p:sp>
      <p:sp>
        <p:nvSpPr>
          <p:cNvPr id="665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24327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5258CBBF-A56C-4EB0-8AF8-FDEC1667B500}" type="slidenum">
              <a:rPr lang="it-IT"/>
              <a:pPr/>
              <a:t>27</a:t>
            </a:fld>
            <a:endParaRPr lang="it-IT"/>
          </a:p>
        </p:txBody>
      </p:sp>
      <p:sp>
        <p:nvSpPr>
          <p:cNvPr id="675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400378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B94588CA-4FD2-4182-9601-4A18226FEEE9}" type="slidenum">
              <a:rPr lang="it-IT"/>
              <a:pPr/>
              <a:t>28</a:t>
            </a:fld>
            <a:endParaRPr lang="it-IT"/>
          </a:p>
        </p:txBody>
      </p:sp>
      <p:sp>
        <p:nvSpPr>
          <p:cNvPr id="686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4040163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691D3905-76E7-4100-AB70-D0487B61D00A}" type="slidenum">
              <a:rPr lang="it-IT"/>
              <a:pPr/>
              <a:t>29</a:t>
            </a:fld>
            <a:endParaRPr lang="it-IT"/>
          </a:p>
        </p:txBody>
      </p:sp>
      <p:sp>
        <p:nvSpPr>
          <p:cNvPr id="696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72041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ACA6E542-39BB-4EA1-A62D-5BEB0A949DE7}" type="slidenum">
              <a:rPr lang="it-IT"/>
              <a:pPr/>
              <a:t>30</a:t>
            </a:fld>
            <a:endParaRPr lang="it-IT"/>
          </a:p>
        </p:txBody>
      </p:sp>
      <p:sp>
        <p:nvSpPr>
          <p:cNvPr id="716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12548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111FF4BD-A87C-471E-8597-DC25AB8BBFE8}" type="slidenum">
              <a:rPr lang="it-IT"/>
              <a:pPr/>
              <a:t>4</a:t>
            </a:fld>
            <a:endParaRPr lang="it-IT"/>
          </a:p>
        </p:txBody>
      </p:sp>
      <p:sp>
        <p:nvSpPr>
          <p:cNvPr id="440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93610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A5AD8231-3C00-4EF4-AF8E-17FB05CB6CD3}" type="slidenum">
              <a:rPr lang="it-IT"/>
              <a:pPr/>
              <a:t>31</a:t>
            </a:fld>
            <a:endParaRPr lang="it-IT"/>
          </a:p>
        </p:txBody>
      </p:sp>
      <p:sp>
        <p:nvSpPr>
          <p:cNvPr id="737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334240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AE06EED3-4D23-4D3D-A581-7F1380DF5BE1}" type="slidenum">
              <a:rPr lang="it-IT"/>
              <a:pPr/>
              <a:t>32</a:t>
            </a:fld>
            <a:endParaRPr lang="it-IT"/>
          </a:p>
        </p:txBody>
      </p:sp>
      <p:sp>
        <p:nvSpPr>
          <p:cNvPr id="747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841190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FF6D4D98-F157-41E6-AC33-2CF79EF40292}" type="slidenum">
              <a:rPr lang="it-IT"/>
              <a:pPr/>
              <a:t>33</a:t>
            </a:fld>
            <a:endParaRPr lang="it-IT"/>
          </a:p>
        </p:txBody>
      </p:sp>
      <p:sp>
        <p:nvSpPr>
          <p:cNvPr id="757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976702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7073EA4E-F15E-4515-9368-2604CD9353C8}" type="slidenum">
              <a:rPr lang="it-IT"/>
              <a:pPr/>
              <a:t>34</a:t>
            </a:fld>
            <a:endParaRPr lang="it-IT"/>
          </a:p>
        </p:txBody>
      </p:sp>
      <p:sp>
        <p:nvSpPr>
          <p:cNvPr id="768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813102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430D5161-E87C-47BA-9F67-CE5B7AB4E178}" type="slidenum">
              <a:rPr lang="it-IT"/>
              <a:pPr/>
              <a:t>35</a:t>
            </a:fld>
            <a:endParaRPr lang="it-IT"/>
          </a:p>
        </p:txBody>
      </p:sp>
      <p:sp>
        <p:nvSpPr>
          <p:cNvPr id="778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076582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083F41C7-FD2E-479B-8D73-3A60B6351EDE}" type="slidenum">
              <a:rPr lang="it-IT"/>
              <a:pPr/>
              <a:t>36</a:t>
            </a:fld>
            <a:endParaRPr lang="it-IT"/>
          </a:p>
        </p:txBody>
      </p:sp>
      <p:sp>
        <p:nvSpPr>
          <p:cNvPr id="788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08947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86E5F141-85E5-4242-895B-5F89E13F470D}" type="slidenum">
              <a:rPr lang="it-IT"/>
              <a:pPr/>
              <a:t>37</a:t>
            </a:fld>
            <a:endParaRPr lang="it-IT"/>
          </a:p>
        </p:txBody>
      </p:sp>
      <p:sp>
        <p:nvSpPr>
          <p:cNvPr id="798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909048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06771C74-0908-4E38-B395-33A10DAE8B9F}" type="slidenum">
              <a:rPr lang="it-IT"/>
              <a:pPr/>
              <a:t>38</a:t>
            </a:fld>
            <a:endParaRPr lang="it-IT"/>
          </a:p>
        </p:txBody>
      </p:sp>
      <p:sp>
        <p:nvSpPr>
          <p:cNvPr id="808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75861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86E8B520-6D28-4CD8-9AA0-44FE5B97425E}" type="slidenum">
              <a:rPr lang="it-IT"/>
              <a:pPr/>
              <a:t>39</a:t>
            </a:fld>
            <a:endParaRPr lang="it-IT"/>
          </a:p>
        </p:txBody>
      </p:sp>
      <p:sp>
        <p:nvSpPr>
          <p:cNvPr id="819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813593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450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5A42FDD9-F785-4A66-95FC-1700B24A956C}" type="slidenum">
              <a:rPr lang="it-IT"/>
              <a:pPr/>
              <a:t>5</a:t>
            </a:fld>
            <a:endParaRPr lang="it-IT"/>
          </a:p>
        </p:txBody>
      </p:sp>
      <p:sp>
        <p:nvSpPr>
          <p:cNvPr id="450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616309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Global economic conditions generally weakened in 2012,</a:t>
            </a:r>
          </a:p>
          <a:p>
            <a:r>
              <a:rPr lang="en-GB" sz="1200" b="0" i="0" u="none" strike="noStrike" kern="1200" baseline="0" dirty="0" smtClean="0">
                <a:solidFill>
                  <a:schemeClr val="tx1"/>
                </a:solidFill>
                <a:latin typeface="+mn-lt"/>
                <a:ea typeface="+mn-ea"/>
                <a:cs typeface="+mn-cs"/>
              </a:rPr>
              <a:t>as real gross domestic product (GDP) growth slowed in</a:t>
            </a:r>
          </a:p>
          <a:p>
            <a:r>
              <a:rPr lang="en-GB" sz="1200" b="0" i="0" u="none" strike="noStrike" kern="1200" baseline="0" dirty="0" smtClean="0">
                <a:solidFill>
                  <a:schemeClr val="tx1"/>
                </a:solidFill>
                <a:latin typeface="+mn-lt"/>
                <a:ea typeface="+mn-ea"/>
                <a:cs typeface="+mn-cs"/>
              </a:rPr>
              <a:t>most major economies.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Various improvement by central banks, resulted in tighter credit</a:t>
            </a:r>
          </a:p>
          <a:p>
            <a:r>
              <a:rPr lang="en-GB" sz="1200" b="0" i="0" u="none" strike="noStrike" kern="1200" baseline="0" dirty="0" smtClean="0">
                <a:solidFill>
                  <a:schemeClr val="tx1"/>
                </a:solidFill>
                <a:latin typeface="+mn-lt"/>
                <a:ea typeface="+mn-ea"/>
                <a:cs typeface="+mn-cs"/>
              </a:rPr>
              <a:t>spreads, higher global equity prices and lower levels of</a:t>
            </a:r>
          </a:p>
          <a:p>
            <a:r>
              <a:rPr lang="en-GB" sz="1200" b="0" i="0" u="none" strike="noStrike" kern="1200" baseline="0" dirty="0" smtClean="0">
                <a:solidFill>
                  <a:schemeClr val="tx1"/>
                </a:solidFill>
                <a:latin typeface="+mn-lt"/>
                <a:ea typeface="+mn-ea"/>
                <a:cs typeface="+mn-cs"/>
              </a:rPr>
              <a:t>Volatility.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General political instability lead to higher risk aversion by clients all over the </a:t>
            </a:r>
          </a:p>
          <a:p>
            <a:r>
              <a:rPr lang="en-GB" sz="1200" b="0" i="0" u="none" strike="noStrike" kern="1200" baseline="0" dirty="0" smtClean="0">
                <a:solidFill>
                  <a:schemeClr val="tx1"/>
                </a:solidFill>
                <a:latin typeface="+mn-lt"/>
                <a:ea typeface="+mn-ea"/>
                <a:cs typeface="+mn-cs"/>
              </a:rPr>
              <a:t>world, and lower activity levels.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Real GDP growth declined in most </a:t>
            </a:r>
            <a:r>
              <a:rPr lang="en-GB" sz="1200" b="0" i="0" u="none" strike="noStrike" kern="1200" baseline="0" dirty="0" err="1" smtClean="0">
                <a:solidFill>
                  <a:schemeClr val="tx1"/>
                </a:solidFill>
                <a:latin typeface="+mn-lt"/>
                <a:ea typeface="+mn-ea"/>
                <a:cs typeface="+mn-cs"/>
              </a:rPr>
              <a:t>adv</a:t>
            </a:r>
            <a:r>
              <a:rPr lang="en-GB" sz="1200" b="0" i="0" u="none" strike="noStrike" kern="1200" baseline="0" dirty="0" smtClean="0">
                <a:solidFill>
                  <a:schemeClr val="tx1"/>
                </a:solidFill>
                <a:latin typeface="+mn-lt"/>
                <a:ea typeface="+mn-ea"/>
                <a:cs typeface="+mn-cs"/>
              </a:rPr>
              <a:t> economies and emerging markets</a:t>
            </a:r>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78</a:t>
            </a:fld>
            <a:endParaRPr lang="en-GB"/>
          </a:p>
        </p:txBody>
      </p:sp>
    </p:spTree>
    <p:extLst>
      <p:ext uri="{BB962C8B-B14F-4D97-AF65-F5344CB8AC3E}">
        <p14:creationId xmlns:p14="http://schemas.microsoft.com/office/powerpoint/2010/main" val="3920954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fair value of a financial instrument is the amount that would be received to sell an asset or paid to transfer a liability in an orderly transaction between market participants at the measurement date.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fair values for substantially all of our financial assets and financial liabilities are based on observable prices and</a:t>
            </a:r>
          </a:p>
          <a:p>
            <a:r>
              <a:rPr lang="en-GB" sz="1200" b="0" i="0" u="none" strike="noStrike" kern="1200" baseline="0" dirty="0" smtClean="0">
                <a:solidFill>
                  <a:schemeClr val="tx1"/>
                </a:solidFill>
                <a:latin typeface="+mn-lt"/>
                <a:ea typeface="+mn-ea"/>
                <a:cs typeface="+mn-cs"/>
              </a:rPr>
              <a:t>inputs and are classified in levels 1 and 2 of the fair value hierarchy.</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79</a:t>
            </a:fld>
            <a:endParaRPr lang="en-GB"/>
          </a:p>
        </p:txBody>
      </p:sp>
    </p:spTree>
    <p:extLst>
      <p:ext uri="{BB962C8B-B14F-4D97-AF65-F5344CB8AC3E}">
        <p14:creationId xmlns:p14="http://schemas.microsoft.com/office/powerpoint/2010/main" val="570776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fair value of a financial instrument is the amount that would be received to sell an asset or paid to transfer a liability in an orderly transaction between market participants at the measurement date.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Hierarchy </a:t>
            </a:r>
          </a:p>
          <a:p>
            <a:r>
              <a:rPr lang="en-GB" sz="1200" b="0" i="0" u="none" strike="noStrike" kern="1200" baseline="0" dirty="0" smtClean="0">
                <a:solidFill>
                  <a:schemeClr val="tx1"/>
                </a:solidFill>
                <a:latin typeface="+mn-lt"/>
                <a:ea typeface="+mn-ea"/>
                <a:cs typeface="+mn-cs"/>
              </a:rPr>
              <a:t>Assets and liabilities are classified in their entirety based on the lowest level of input that is significant to their fair value</a:t>
            </a:r>
          </a:p>
          <a:p>
            <a:r>
              <a:rPr lang="en-GB" sz="1200" b="0" i="0" u="none" strike="noStrike" kern="1200" baseline="0" dirty="0" smtClean="0">
                <a:solidFill>
                  <a:schemeClr val="tx1"/>
                </a:solidFill>
                <a:latin typeface="+mn-lt"/>
                <a:ea typeface="+mn-ea"/>
                <a:cs typeface="+mn-cs"/>
              </a:rPr>
              <a:t>measurement.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fair values for substantially all of our financial assets and financial liabilities are based on observable prices and</a:t>
            </a:r>
          </a:p>
          <a:p>
            <a:r>
              <a:rPr lang="en-GB" sz="1200" b="0" i="0" u="none" strike="noStrike" kern="1200" baseline="0" dirty="0" smtClean="0">
                <a:solidFill>
                  <a:schemeClr val="tx1"/>
                </a:solidFill>
                <a:latin typeface="+mn-lt"/>
                <a:ea typeface="+mn-ea"/>
                <a:cs typeface="+mn-cs"/>
              </a:rPr>
              <a:t>inputs and are classified in levels 1 and 2 of the fair value hierarchy.</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80</a:t>
            </a:fld>
            <a:endParaRPr lang="en-GB"/>
          </a:p>
        </p:txBody>
      </p:sp>
    </p:spTree>
    <p:extLst>
      <p:ext uri="{BB962C8B-B14F-4D97-AF65-F5344CB8AC3E}">
        <p14:creationId xmlns:p14="http://schemas.microsoft.com/office/powerpoint/2010/main" val="4027299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Financial assets and financial liabilities accounted for at fair</a:t>
            </a:r>
          </a:p>
          <a:p>
            <a:r>
              <a:rPr lang="en-GB" sz="1200" b="0" i="0" u="none" strike="noStrike" kern="1200" baseline="0" dirty="0" smtClean="0">
                <a:solidFill>
                  <a:schemeClr val="tx1"/>
                </a:solidFill>
                <a:latin typeface="+mn-lt"/>
                <a:ea typeface="+mn-ea"/>
                <a:cs typeface="+mn-cs"/>
              </a:rPr>
              <a:t>value under the fair value option or in accordance with</a:t>
            </a:r>
          </a:p>
          <a:p>
            <a:r>
              <a:rPr lang="en-GB" sz="1200" b="0" i="0" u="none" strike="noStrike" kern="1200" baseline="0" dirty="0" smtClean="0">
                <a:solidFill>
                  <a:schemeClr val="tx1"/>
                </a:solidFill>
                <a:latin typeface="+mn-lt"/>
                <a:ea typeface="+mn-ea"/>
                <a:cs typeface="+mn-cs"/>
              </a:rPr>
              <a:t>other U.S. GAAP</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81</a:t>
            </a:fld>
            <a:endParaRPr lang="en-GB"/>
          </a:p>
        </p:txBody>
      </p:sp>
    </p:spTree>
    <p:extLst>
      <p:ext uri="{BB962C8B-B14F-4D97-AF65-F5344CB8AC3E}">
        <p14:creationId xmlns:p14="http://schemas.microsoft.com/office/powerpoint/2010/main" val="744604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82</a:t>
            </a:fld>
            <a:endParaRPr lang="en-GB"/>
          </a:p>
        </p:txBody>
      </p:sp>
    </p:spTree>
    <p:extLst>
      <p:ext uri="{BB962C8B-B14F-4D97-AF65-F5344CB8AC3E}">
        <p14:creationId xmlns:p14="http://schemas.microsoft.com/office/powerpoint/2010/main" val="1608780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83</a:t>
            </a:fld>
            <a:endParaRPr lang="en-GB"/>
          </a:p>
        </p:txBody>
      </p:sp>
    </p:spTree>
    <p:extLst>
      <p:ext uri="{BB962C8B-B14F-4D97-AF65-F5344CB8AC3E}">
        <p14:creationId xmlns:p14="http://schemas.microsoft.com/office/powerpoint/2010/main" val="169766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66</a:t>
            </a:r>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84</a:t>
            </a:fld>
            <a:endParaRPr lang="en-GB"/>
          </a:p>
        </p:txBody>
      </p:sp>
    </p:spTree>
    <p:extLst>
      <p:ext uri="{BB962C8B-B14F-4D97-AF65-F5344CB8AC3E}">
        <p14:creationId xmlns:p14="http://schemas.microsoft.com/office/powerpoint/2010/main" val="964562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85</a:t>
            </a:fld>
            <a:endParaRPr lang="en-GB"/>
          </a:p>
        </p:txBody>
      </p:sp>
    </p:spTree>
    <p:extLst>
      <p:ext uri="{BB962C8B-B14F-4D97-AF65-F5344CB8AC3E}">
        <p14:creationId xmlns:p14="http://schemas.microsoft.com/office/powerpoint/2010/main" val="775795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86</a:t>
            </a:fld>
            <a:endParaRPr lang="en-GB"/>
          </a:p>
        </p:txBody>
      </p:sp>
    </p:spTree>
    <p:extLst>
      <p:ext uri="{BB962C8B-B14F-4D97-AF65-F5344CB8AC3E}">
        <p14:creationId xmlns:p14="http://schemas.microsoft.com/office/powerpoint/2010/main" val="577112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87</a:t>
            </a:fld>
            <a:endParaRPr lang="en-GB"/>
          </a:p>
        </p:txBody>
      </p:sp>
    </p:spTree>
    <p:extLst>
      <p:ext uri="{BB962C8B-B14F-4D97-AF65-F5344CB8AC3E}">
        <p14:creationId xmlns:p14="http://schemas.microsoft.com/office/powerpoint/2010/main" val="263449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FF2B496F-EA6C-4026-8B62-A974A19695DA}" type="slidenum">
              <a:rPr lang="it-IT"/>
              <a:pPr/>
              <a:t>6</a:t>
            </a:fld>
            <a:endParaRPr lang="it-IT"/>
          </a:p>
        </p:txBody>
      </p:sp>
      <p:sp>
        <p:nvSpPr>
          <p:cNvPr id="460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896116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88</a:t>
            </a:fld>
            <a:endParaRPr lang="en-GB"/>
          </a:p>
        </p:txBody>
      </p:sp>
    </p:spTree>
    <p:extLst>
      <p:ext uri="{BB962C8B-B14F-4D97-AF65-F5344CB8AC3E}">
        <p14:creationId xmlns:p14="http://schemas.microsoft.com/office/powerpoint/2010/main" val="3512220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RWAs for credit risk reflect amounts for on-balance sheet and off–balance sheet exposures. Credit risk requirements for on-balance sheet assets, such as receivables and cash, are generally based on the balance sheet value. Credit risk requirements for securities financing transactions are determined based upon the positive net exposure for each trade, and include the effect of counterparty netting and collateral, as </a:t>
            </a:r>
            <a:r>
              <a:rPr lang="en-GB" sz="1200" b="0" i="0" u="none" strike="noStrike" kern="1200" baseline="0" dirty="0" err="1" smtClean="0">
                <a:solidFill>
                  <a:schemeClr val="tx1"/>
                </a:solidFill>
                <a:latin typeface="+mn-lt"/>
                <a:ea typeface="+mn-ea"/>
                <a:cs typeface="+mn-cs"/>
              </a:rPr>
              <a:t>applicabl</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RWAs for market risk are comprised of </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 and non-</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 risk requirements. </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 risk requirements are determined by reference to the firm’s Value-at-Risk (VaR) model. For certain portfolios of debt and equity positions, the </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 RWAs also reflect requirements for specific risk, which is the risk of loss on a position that could result from changes in risk factors unique to that position.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89</a:t>
            </a:fld>
            <a:endParaRPr lang="en-GB"/>
          </a:p>
        </p:txBody>
      </p:sp>
    </p:spTree>
    <p:extLst>
      <p:ext uri="{BB962C8B-B14F-4D97-AF65-F5344CB8AC3E}">
        <p14:creationId xmlns:p14="http://schemas.microsoft.com/office/powerpoint/2010/main" val="3110012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90</a:t>
            </a:fld>
            <a:endParaRPr lang="en-GB"/>
          </a:p>
        </p:txBody>
      </p:sp>
    </p:spTree>
    <p:extLst>
      <p:ext uri="{BB962C8B-B14F-4D97-AF65-F5344CB8AC3E}">
        <p14:creationId xmlns:p14="http://schemas.microsoft.com/office/powerpoint/2010/main" val="898165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91</a:t>
            </a:fld>
            <a:endParaRPr lang="en-GB"/>
          </a:p>
        </p:txBody>
      </p:sp>
    </p:spTree>
    <p:extLst>
      <p:ext uri="{BB962C8B-B14F-4D97-AF65-F5344CB8AC3E}">
        <p14:creationId xmlns:p14="http://schemas.microsoft.com/office/powerpoint/2010/main" val="3343279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92</a:t>
            </a:fld>
            <a:endParaRPr lang="en-GB"/>
          </a:p>
        </p:txBody>
      </p:sp>
    </p:spTree>
    <p:extLst>
      <p:ext uri="{BB962C8B-B14F-4D97-AF65-F5344CB8AC3E}">
        <p14:creationId xmlns:p14="http://schemas.microsoft.com/office/powerpoint/2010/main" val="2924887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93</a:t>
            </a:fld>
            <a:endParaRPr lang="en-GB"/>
          </a:p>
        </p:txBody>
      </p:sp>
    </p:spTree>
    <p:extLst>
      <p:ext uri="{BB962C8B-B14F-4D97-AF65-F5344CB8AC3E}">
        <p14:creationId xmlns:p14="http://schemas.microsoft.com/office/powerpoint/2010/main" val="1684648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94</a:t>
            </a:fld>
            <a:endParaRPr lang="en-GB"/>
          </a:p>
        </p:txBody>
      </p:sp>
    </p:spTree>
    <p:extLst>
      <p:ext uri="{BB962C8B-B14F-4D97-AF65-F5344CB8AC3E}">
        <p14:creationId xmlns:p14="http://schemas.microsoft.com/office/powerpoint/2010/main" val="882331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95</a:t>
            </a:fld>
            <a:endParaRPr lang="en-GB"/>
          </a:p>
        </p:txBody>
      </p:sp>
    </p:spTree>
    <p:extLst>
      <p:ext uri="{BB962C8B-B14F-4D97-AF65-F5344CB8AC3E}">
        <p14:creationId xmlns:p14="http://schemas.microsoft.com/office/powerpoint/2010/main" val="778089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96</a:t>
            </a:fld>
            <a:endParaRPr lang="en-GB"/>
          </a:p>
        </p:txBody>
      </p:sp>
    </p:spTree>
    <p:extLst>
      <p:ext uri="{BB962C8B-B14F-4D97-AF65-F5344CB8AC3E}">
        <p14:creationId xmlns:p14="http://schemas.microsoft.com/office/powerpoint/2010/main" val="2597574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97</a:t>
            </a:fld>
            <a:endParaRPr lang="en-GB"/>
          </a:p>
        </p:txBody>
      </p:sp>
    </p:spTree>
    <p:extLst>
      <p:ext uri="{BB962C8B-B14F-4D97-AF65-F5344CB8AC3E}">
        <p14:creationId xmlns:p14="http://schemas.microsoft.com/office/powerpoint/2010/main" val="206129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82C5EBAA-B606-4B74-AA68-E2B17CCD1E68}" type="slidenum">
              <a:rPr lang="it-IT"/>
              <a:pPr/>
              <a:t>7</a:t>
            </a:fld>
            <a:endParaRPr lang="it-IT"/>
          </a:p>
        </p:txBody>
      </p:sp>
      <p:sp>
        <p:nvSpPr>
          <p:cNvPr id="471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988503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98</a:t>
            </a:fld>
            <a:endParaRPr lang="en-GB"/>
          </a:p>
        </p:txBody>
      </p:sp>
    </p:spTree>
    <p:extLst>
      <p:ext uri="{BB962C8B-B14F-4D97-AF65-F5344CB8AC3E}">
        <p14:creationId xmlns:p14="http://schemas.microsoft.com/office/powerpoint/2010/main" val="2926273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99</a:t>
            </a:fld>
            <a:endParaRPr lang="en-GB"/>
          </a:p>
        </p:txBody>
      </p:sp>
    </p:spTree>
    <p:extLst>
      <p:ext uri="{BB962C8B-B14F-4D97-AF65-F5344CB8AC3E}">
        <p14:creationId xmlns:p14="http://schemas.microsoft.com/office/powerpoint/2010/main" val="30441917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100</a:t>
            </a:fld>
            <a:endParaRPr lang="en-GB"/>
          </a:p>
        </p:txBody>
      </p:sp>
    </p:spTree>
    <p:extLst>
      <p:ext uri="{BB962C8B-B14F-4D97-AF65-F5344CB8AC3E}">
        <p14:creationId xmlns:p14="http://schemas.microsoft.com/office/powerpoint/2010/main" val="1349023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101</a:t>
            </a:fld>
            <a:endParaRPr lang="en-GB"/>
          </a:p>
        </p:txBody>
      </p:sp>
    </p:spTree>
    <p:extLst>
      <p:ext uri="{BB962C8B-B14F-4D97-AF65-F5344CB8AC3E}">
        <p14:creationId xmlns:p14="http://schemas.microsoft.com/office/powerpoint/2010/main" val="1520931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102</a:t>
            </a:fld>
            <a:endParaRPr lang="en-GB"/>
          </a:p>
        </p:txBody>
      </p:sp>
    </p:spTree>
    <p:extLst>
      <p:ext uri="{BB962C8B-B14F-4D97-AF65-F5344CB8AC3E}">
        <p14:creationId xmlns:p14="http://schemas.microsoft.com/office/powerpoint/2010/main" val="466876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103</a:t>
            </a:fld>
            <a:endParaRPr lang="en-GB"/>
          </a:p>
        </p:txBody>
      </p:sp>
    </p:spTree>
    <p:extLst>
      <p:ext uri="{BB962C8B-B14F-4D97-AF65-F5344CB8AC3E}">
        <p14:creationId xmlns:p14="http://schemas.microsoft.com/office/powerpoint/2010/main" val="843842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B86255F-7376-4402-88DD-78FE44BA1A6A}" type="slidenum">
              <a:rPr lang="en-GB" smtClean="0"/>
              <a:t>104</a:t>
            </a:fld>
            <a:endParaRPr lang="en-GB"/>
          </a:p>
        </p:txBody>
      </p:sp>
    </p:spTree>
    <p:extLst>
      <p:ext uri="{BB962C8B-B14F-4D97-AF65-F5344CB8AC3E}">
        <p14:creationId xmlns:p14="http://schemas.microsoft.com/office/powerpoint/2010/main" val="90128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By definition it’s the risk arising from the changes in the market value of trading and investment position</a:t>
            </a:r>
          </a:p>
          <a:p>
            <a:pPr eaLnBrk="1" hangingPunct="1">
              <a:spcBef>
                <a:spcPct val="0"/>
              </a:spcBef>
            </a:pPr>
            <a:r>
              <a:rPr lang="it-IT" smtClean="0"/>
              <a:t>Market uncertainty volatility and adverse economic conditions may cause clients to transfer asset to products that generate less fee income -&gt; less revenues</a:t>
            </a:r>
            <a:endParaRPr lang="en-GB" smtClean="0"/>
          </a:p>
        </p:txBody>
      </p:sp>
      <p:sp>
        <p:nvSpPr>
          <p:cNvPr id="16388"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DBDB555-BB56-4BEA-BB3B-5DDE014E6FC2}" type="slidenum">
              <a:rPr lang="en-GB"/>
              <a:pPr eaLnBrk="1" hangingPunct="1"/>
              <a:t>105</a:t>
            </a:fld>
            <a:endParaRPr lang="en-GB"/>
          </a:p>
        </p:txBody>
      </p:sp>
    </p:spTree>
    <p:extLst>
      <p:ext uri="{BB962C8B-B14F-4D97-AF65-F5344CB8AC3E}">
        <p14:creationId xmlns:p14="http://schemas.microsoft.com/office/powerpoint/2010/main" val="41332254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it-IT" smtClean="0"/>
              <a:t>With efficienty we mean also the level of transparency and liquidity, and availability to capital market otherwise -&gt; higher cost of capital -&gt; negative impact</a:t>
            </a:r>
          </a:p>
          <a:p>
            <a:pPr marL="171450" indent="-171450" eaLnBrk="1" hangingPunct="1">
              <a:spcBef>
                <a:spcPct val="0"/>
              </a:spcBef>
              <a:buFontTx/>
              <a:buChar char="•"/>
            </a:pPr>
            <a:r>
              <a:rPr lang="it-IT" smtClean="0"/>
              <a:t>Declining asset value -&gt; negative impact, especially for net long position (receive fees based on value of asset managed) UNLESS HEDGING</a:t>
            </a:r>
          </a:p>
        </p:txBody>
      </p:sp>
      <p:sp>
        <p:nvSpPr>
          <p:cNvPr id="17412"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F0EB439-580B-46AB-A3BC-8A96B2E82A51}" type="slidenum">
              <a:rPr lang="en-GB"/>
              <a:pPr eaLnBrk="1" hangingPunct="1"/>
              <a:t>106</a:t>
            </a:fld>
            <a:endParaRPr lang="en-GB"/>
          </a:p>
        </p:txBody>
      </p:sp>
    </p:spTree>
    <p:extLst>
      <p:ext uri="{BB962C8B-B14F-4D97-AF65-F5344CB8AC3E}">
        <p14:creationId xmlns:p14="http://schemas.microsoft.com/office/powerpoint/2010/main" val="9020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For net long position because GS receive fees related to value of asset managed.</a:t>
            </a:r>
          </a:p>
          <a:p>
            <a:pPr eaLnBrk="1" hangingPunct="1">
              <a:spcBef>
                <a:spcPct val="0"/>
              </a:spcBef>
            </a:pPr>
            <a:r>
              <a:rPr lang="it-IT" smtClean="0"/>
              <a:t>For collateral because if GS provides collateral -&gt;if value declines need of additional collateral, so more costs</a:t>
            </a:r>
          </a:p>
          <a:p>
            <a:pPr eaLnBrk="1" hangingPunct="1">
              <a:spcBef>
                <a:spcPct val="0"/>
              </a:spcBef>
            </a:pPr>
            <a:r>
              <a:rPr lang="it-IT" smtClean="0"/>
              <a:t>And if GS receives collateral -&gt; less profitability, less business.</a:t>
            </a:r>
            <a:endParaRPr lang="en-GB" smtClean="0"/>
          </a:p>
        </p:txBody>
      </p:sp>
      <p:sp>
        <p:nvSpPr>
          <p:cNvPr id="18436"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A57762C-53B8-44AB-B1AE-D6523969C37F}" type="slidenum">
              <a:rPr lang="en-GB"/>
              <a:pPr eaLnBrk="1" hangingPunct="1"/>
              <a:t>108</a:t>
            </a:fld>
            <a:endParaRPr lang="en-GB"/>
          </a:p>
        </p:txBody>
      </p:sp>
    </p:spTree>
    <p:extLst>
      <p:ext uri="{BB962C8B-B14F-4D97-AF65-F5344CB8AC3E}">
        <p14:creationId xmlns:p14="http://schemas.microsoft.com/office/powerpoint/2010/main" val="145785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D41453F1-8D69-42FF-8191-D127BD110BAC}" type="slidenum">
              <a:rPr lang="it-IT"/>
              <a:pPr/>
              <a:t>8</a:t>
            </a:fld>
            <a:endParaRPr lang="it-IT"/>
          </a:p>
        </p:txBody>
      </p:sp>
      <p:sp>
        <p:nvSpPr>
          <p:cNvPr id="481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0473147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 volatility + difficult to value asset </a:t>
            </a:r>
            <a:endParaRPr lang="en-GB" smtClean="0"/>
          </a:p>
        </p:txBody>
      </p:sp>
      <p:sp>
        <p:nvSpPr>
          <p:cNvPr id="19460"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1C391EB-C1D6-443F-A1A2-01AB8DEBB90D}" type="slidenum">
              <a:rPr lang="en-GB"/>
              <a:pPr eaLnBrk="1" hangingPunct="1"/>
              <a:t>109</a:t>
            </a:fld>
            <a:endParaRPr lang="en-GB"/>
          </a:p>
        </p:txBody>
      </p:sp>
    </p:spTree>
    <p:extLst>
      <p:ext uri="{BB962C8B-B14F-4D97-AF65-F5344CB8AC3E}">
        <p14:creationId xmlns:p14="http://schemas.microsoft.com/office/powerpoint/2010/main" val="1982909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mtClean="0"/>
              <a:t>E.g. hedging a portfolio of common stocks by taking an offsetting position in an equity index</a:t>
            </a:r>
          </a:p>
        </p:txBody>
      </p:sp>
      <p:sp>
        <p:nvSpPr>
          <p:cNvPr id="20484"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D8D8E0B-55B1-4188-B058-EABABB29DE21}" type="slidenum">
              <a:rPr lang="en-GB"/>
              <a:pPr eaLnBrk="1" hangingPunct="1"/>
              <a:t>110</a:t>
            </a:fld>
            <a:endParaRPr lang="en-GB"/>
          </a:p>
        </p:txBody>
      </p:sp>
    </p:spTree>
    <p:extLst>
      <p:ext uri="{BB962C8B-B14F-4D97-AF65-F5344CB8AC3E}">
        <p14:creationId xmlns:p14="http://schemas.microsoft.com/office/powerpoint/2010/main" val="9069146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mtClean="0"/>
              <a:t>LIMITS -&gt; model subject to critical review and validation, daily backtesting</a:t>
            </a:r>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07BEE6-5AA9-41BE-AB3E-1F5711EF05E9}" type="slidenum">
              <a:rPr lang="en-GB"/>
              <a:pPr eaLnBrk="1" hangingPunct="1"/>
              <a:t>114</a:t>
            </a:fld>
            <a:endParaRPr lang="en-GB"/>
          </a:p>
        </p:txBody>
      </p:sp>
    </p:spTree>
    <p:extLst>
      <p:ext uri="{BB962C8B-B14F-4D97-AF65-F5344CB8AC3E}">
        <p14:creationId xmlns:p14="http://schemas.microsoft.com/office/powerpoint/2010/main" val="754338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362ABF-74B6-49AF-A3BF-6517E29F1B16}" type="slidenum">
              <a:rPr lang="en-GB"/>
              <a:pPr eaLnBrk="1" hangingPunct="1"/>
              <a:t>115</a:t>
            </a:fld>
            <a:endParaRPr lang="en-GB"/>
          </a:p>
        </p:txBody>
      </p:sp>
    </p:spTree>
    <p:extLst>
      <p:ext uri="{BB962C8B-B14F-4D97-AF65-F5344CB8AC3E}">
        <p14:creationId xmlns:p14="http://schemas.microsoft.com/office/powerpoint/2010/main" val="31888409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These measures do not reflect diversification benefits across asset categories and therefore have not been aggregated.</a:t>
            </a:r>
          </a:p>
          <a:p>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B27627-074B-4182-804F-EDDC9E31176D}" type="slidenum">
              <a:rPr lang="en-GB"/>
              <a:pPr eaLnBrk="1" hangingPunct="1"/>
              <a:t>119</a:t>
            </a:fld>
            <a:endParaRPr lang="en-GB"/>
          </a:p>
        </p:txBody>
      </p:sp>
    </p:spTree>
    <p:extLst>
      <p:ext uri="{BB962C8B-B14F-4D97-AF65-F5344CB8AC3E}">
        <p14:creationId xmlns:p14="http://schemas.microsoft.com/office/powerpoint/2010/main" val="1343806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Deterioration in credit quality of 3° parties can generate higher risk of losses because third parties may not perform their obligation</a:t>
            </a:r>
          </a:p>
          <a:p>
            <a:pPr eaLnBrk="1" hangingPunct="1">
              <a:spcBef>
                <a:spcPct val="0"/>
              </a:spcBef>
            </a:pPr>
            <a:r>
              <a:rPr lang="en-GB" smtClean="0"/>
              <a:t>Default rates, downgrades and disputes with counterparties (as to the valuation of collateral) increase significantly in times of market stress and illiquidity.</a:t>
            </a:r>
          </a:p>
        </p:txBody>
      </p:sp>
      <p:sp>
        <p:nvSpPr>
          <p:cNvPr id="21508"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F3B2B0D-D4ED-4B44-9EFB-9871E140A1B5}" type="slidenum">
              <a:rPr lang="en-GB"/>
              <a:pPr eaLnBrk="1" hangingPunct="1"/>
              <a:t>121</a:t>
            </a:fld>
            <a:endParaRPr lang="en-GB"/>
          </a:p>
        </p:txBody>
      </p:sp>
    </p:spTree>
    <p:extLst>
      <p:ext uri="{BB962C8B-B14F-4D97-AF65-F5344CB8AC3E}">
        <p14:creationId xmlns:p14="http://schemas.microsoft.com/office/powerpoint/2010/main" val="27783115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Deterioration in credit quality of 3° parties can generate higher risk of losses because third parties may not be able to perform their obligations</a:t>
            </a:r>
          </a:p>
          <a:p>
            <a:pPr eaLnBrk="1" hangingPunct="1">
              <a:spcBef>
                <a:spcPct val="0"/>
              </a:spcBef>
            </a:pPr>
            <a:r>
              <a:rPr lang="en-GB" smtClean="0"/>
              <a:t>Default rates, downgrades and disputes with counterparties (as to the valuation of collateral) increase significantly in times of market stress and illiquidity.</a:t>
            </a:r>
          </a:p>
          <a:p>
            <a:pPr eaLnBrk="1" hangingPunct="1">
              <a:spcBef>
                <a:spcPct val="0"/>
              </a:spcBef>
            </a:pPr>
            <a:r>
              <a:rPr lang="it-IT" smtClean="0"/>
              <a:t>Securities includes OTC derivatives</a:t>
            </a:r>
          </a:p>
          <a:p>
            <a:pPr eaLnBrk="1" hangingPunct="1">
              <a:spcBef>
                <a:spcPct val="0"/>
              </a:spcBef>
            </a:pPr>
            <a:endParaRPr lang="en-GB" smtClean="0"/>
          </a:p>
        </p:txBody>
      </p:sp>
      <p:sp>
        <p:nvSpPr>
          <p:cNvPr id="22532"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9B4C868-6D0B-4C01-BA62-4423A9DBA41D}" type="slidenum">
              <a:rPr lang="en-GB"/>
              <a:pPr eaLnBrk="1" hangingPunct="1"/>
              <a:t>122</a:t>
            </a:fld>
            <a:endParaRPr lang="en-GB"/>
          </a:p>
        </p:txBody>
      </p:sp>
    </p:spTree>
    <p:extLst>
      <p:ext uri="{BB962C8B-B14F-4D97-AF65-F5344CB8AC3E}">
        <p14:creationId xmlns:p14="http://schemas.microsoft.com/office/powerpoint/2010/main" val="3777361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Risk mitigants = collateral and hedging</a:t>
            </a:r>
            <a:endParaRPr lang="en-GB" smtClean="0"/>
          </a:p>
        </p:txBody>
      </p:sp>
      <p:sp>
        <p:nvSpPr>
          <p:cNvPr id="23556"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CBDE6A-754B-4898-879D-F69895620080}" type="slidenum">
              <a:rPr lang="en-GB"/>
              <a:pPr eaLnBrk="1" hangingPunct="1"/>
              <a:t>124</a:t>
            </a:fld>
            <a:endParaRPr lang="en-GB"/>
          </a:p>
        </p:txBody>
      </p:sp>
    </p:spTree>
    <p:extLst>
      <p:ext uri="{BB962C8B-B14F-4D97-AF65-F5344CB8AC3E}">
        <p14:creationId xmlns:p14="http://schemas.microsoft.com/office/powerpoint/2010/main" val="1001256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They consider also future business performance, the nature and outlook for the counterparty’s industry, and the economic environment</a:t>
            </a:r>
          </a:p>
        </p:txBody>
      </p:sp>
      <p:sp>
        <p:nvSpPr>
          <p:cNvPr id="24580"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C05C9F-EE74-4D27-B41D-59DE1B5CE93C}" type="slidenum">
              <a:rPr lang="en-GB"/>
              <a:pPr eaLnBrk="1" hangingPunct="1"/>
              <a:t>125</a:t>
            </a:fld>
            <a:endParaRPr lang="en-GB"/>
          </a:p>
        </p:txBody>
      </p:sp>
    </p:spTree>
    <p:extLst>
      <p:ext uri="{BB962C8B-B14F-4D97-AF65-F5344CB8AC3E}">
        <p14:creationId xmlns:p14="http://schemas.microsoft.com/office/powerpoint/2010/main" val="17841592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GS measures credit risk based on the potential loss in an event of non-payment by a counterparty. For derivatives and securities financing transactions, the primary measure is </a:t>
            </a:r>
            <a:r>
              <a:rPr lang="en-GB" b="1" smtClean="0"/>
              <a:t>potential exposure</a:t>
            </a:r>
            <a:r>
              <a:rPr lang="en-GB" smtClean="0"/>
              <a:t>, which is the estimate of the future exposure that could arise over the life of a transaction based on market movements within a specified confidence level. Potential exposure takes into account netting and collateral arrangements. For loans and lending commitments, the primary measure is a </a:t>
            </a:r>
            <a:r>
              <a:rPr lang="en-GB" b="1" smtClean="0"/>
              <a:t>function of the notional amount of the position</a:t>
            </a:r>
            <a:r>
              <a:rPr lang="en-GB" smtClean="0"/>
              <a:t>. To monitor credit risk in terms of </a:t>
            </a:r>
            <a:r>
              <a:rPr lang="en-GB" b="1" smtClean="0"/>
              <a:t>current exposure</a:t>
            </a:r>
            <a:r>
              <a:rPr lang="en-GB" smtClean="0"/>
              <a:t>, which is the amount presently owed to the firm after taking into account applicable netting and collateral.</a:t>
            </a:r>
          </a:p>
        </p:txBody>
      </p:sp>
      <p:sp>
        <p:nvSpPr>
          <p:cNvPr id="25604"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3B77658-1801-4A13-9D16-DC5EAF94D9B7}" type="slidenum">
              <a:rPr lang="en-GB"/>
              <a:pPr eaLnBrk="1" hangingPunct="1"/>
              <a:t>126</a:t>
            </a:fld>
            <a:endParaRPr lang="en-GB"/>
          </a:p>
        </p:txBody>
      </p:sp>
    </p:spTree>
    <p:extLst>
      <p:ext uri="{BB962C8B-B14F-4D97-AF65-F5344CB8AC3E}">
        <p14:creationId xmlns:p14="http://schemas.microsoft.com/office/powerpoint/2010/main" val="369306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94164762-AF02-4DE4-A6FD-75AEF1432D62}" type="slidenum">
              <a:rPr lang="it-IT"/>
              <a:pPr/>
              <a:t>9</a:t>
            </a:fld>
            <a:endParaRPr lang="it-IT"/>
          </a:p>
        </p:txBody>
      </p:sp>
      <p:sp>
        <p:nvSpPr>
          <p:cNvPr id="491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4115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smtClean="0"/>
              <a:t>Adjust loan amounts, pricing, structure and other terms</a:t>
            </a:r>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198D4EB-14DA-44EF-A816-356331BB5306}" type="slidenum">
              <a:rPr lang="en-GB"/>
              <a:pPr eaLnBrk="1" hangingPunct="1"/>
              <a:t>127</a:t>
            </a:fld>
            <a:endParaRPr lang="en-GB"/>
          </a:p>
        </p:txBody>
      </p:sp>
    </p:spTree>
    <p:extLst>
      <p:ext uri="{BB962C8B-B14F-4D97-AF65-F5344CB8AC3E}">
        <p14:creationId xmlns:p14="http://schemas.microsoft.com/office/powerpoint/2010/main" val="14332166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smtClean="0"/>
              <a:t>Cash and cash equivalents include </a:t>
            </a:r>
            <a:r>
              <a:rPr lang="en-GB" smtClean="0"/>
              <a:t>both interest-bearing and non-interest-bearing deposits.</a:t>
            </a:r>
          </a:p>
          <a:p>
            <a:pPr eaLnBrk="1" hangingPunct="1"/>
            <a:r>
              <a:rPr lang="en-GB" smtClean="0"/>
              <a:t>Derivatives are reported on a net-by-counterparty basis (i.e., the net payable or receivable for derivative assets and liabilities for a given counterparty).</a:t>
            </a:r>
          </a:p>
          <a:p>
            <a:pPr eaLnBrk="1" hangingPunct="1"/>
            <a:r>
              <a:rPr lang="en-GB" smtClean="0"/>
              <a:t>Derivatives are accounted for at fair value, net of cash collateral received or posted under credit support agreements.</a:t>
            </a:r>
          </a:p>
          <a:p>
            <a:pPr eaLnBrk="1" hangingPunct="1"/>
            <a:r>
              <a:rPr lang="en-GB" smtClean="0"/>
              <a:t>As credit risk is an essential component of fair value, the firm includes a credit valuation adjustment (CVA) in the fair value of derivatives to reflect counterparty credit risk.</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2D60B7-55A3-48FB-8869-06144B72FF66}" type="slidenum">
              <a:rPr lang="en-GB"/>
              <a:pPr eaLnBrk="1" hangingPunct="1"/>
              <a:t>128</a:t>
            </a:fld>
            <a:endParaRPr lang="en-GB"/>
          </a:p>
        </p:txBody>
      </p:sp>
    </p:spTree>
    <p:extLst>
      <p:ext uri="{BB962C8B-B14F-4D97-AF65-F5344CB8AC3E}">
        <p14:creationId xmlns:p14="http://schemas.microsoft.com/office/powerpoint/2010/main" val="38666812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B293614-3FA4-421C-830F-C7FE7D9A44F6}" type="slidenum">
              <a:rPr lang="en-GB"/>
              <a:pPr eaLnBrk="1" hangingPunct="1"/>
              <a:t>129</a:t>
            </a:fld>
            <a:endParaRPr lang="en-GB"/>
          </a:p>
        </p:txBody>
      </p:sp>
    </p:spTree>
    <p:extLst>
      <p:ext uri="{BB962C8B-B14F-4D97-AF65-F5344CB8AC3E}">
        <p14:creationId xmlns:p14="http://schemas.microsoft.com/office/powerpoint/2010/main" val="40795453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E0A903E-D10C-4981-A296-F14795DB3131}" type="slidenum">
              <a:rPr lang="en-GB"/>
              <a:pPr eaLnBrk="1" hangingPunct="1"/>
              <a:t>130</a:t>
            </a:fld>
            <a:endParaRPr lang="en-GB"/>
          </a:p>
        </p:txBody>
      </p:sp>
    </p:spTree>
    <p:extLst>
      <p:ext uri="{BB962C8B-B14F-4D97-AF65-F5344CB8AC3E}">
        <p14:creationId xmlns:p14="http://schemas.microsoft.com/office/powerpoint/2010/main" val="10443073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firm’s significant accounting policies include when and how to measure the fair value of assets and liabilities and when to consolidate an entity</a:t>
            </a:r>
            <a:endParaRPr lang="it-IT"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firm consolidates entities in which the firm has a controlling financial interest. The firm determines whether it has a controlling financial interest in an entity by first evaluating.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usual condition for a controlling financial interest in a voting interest entity is ownership of a majority voting interest. If the firm has a majority voting interest in a voting interest entity, the entity is consolidated.</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137</a:t>
            </a:fld>
            <a:endParaRPr lang="it-IT"/>
          </a:p>
        </p:txBody>
      </p:sp>
    </p:spTree>
    <p:extLst>
      <p:ext uri="{BB962C8B-B14F-4D97-AF65-F5344CB8AC3E}">
        <p14:creationId xmlns:p14="http://schemas.microsoft.com/office/powerpoint/2010/main" val="20646652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firm has formed numerous investment funds with third-party investors. These funds are typically organized as limited partnerships or limited liability companies for which the firm acts as general partner or manager. Generally, the firm does not hold a majority of the economic interests in these funds. </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138</a:t>
            </a:fld>
            <a:endParaRPr lang="it-IT"/>
          </a:p>
        </p:txBody>
      </p:sp>
    </p:spTree>
    <p:extLst>
      <p:ext uri="{BB962C8B-B14F-4D97-AF65-F5344CB8AC3E}">
        <p14:creationId xmlns:p14="http://schemas.microsoft.com/office/powerpoint/2010/main" val="784985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Financial instruments owned, at fair value and Financial instruments sold, but not yet purchased, at fair value are recorded at fair value either under the fair value option .</a:t>
            </a:r>
          </a:p>
          <a:p>
            <a:r>
              <a:rPr lang="en-US" sz="1200" kern="1200" dirty="0" smtClean="0">
                <a:solidFill>
                  <a:schemeClr val="tx1"/>
                </a:solidFill>
                <a:latin typeface="+mn-lt"/>
                <a:ea typeface="+mn-ea"/>
                <a:cs typeface="+mn-cs"/>
              </a:rPr>
              <a:t>The fair value of a financial instrument is the amount that would be received to sell an asset or paid to transfer a liability in an orderly transaction between market participants at the measurement date. Financial assets are marked to bid prices and financial liabilities are marked to offer prices</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139</a:t>
            </a:fld>
            <a:endParaRPr lang="it-IT"/>
          </a:p>
        </p:txBody>
      </p:sp>
    </p:spTree>
    <p:extLst>
      <p:ext uri="{BB962C8B-B14F-4D97-AF65-F5344CB8AC3E}">
        <p14:creationId xmlns:p14="http://schemas.microsoft.com/office/powerpoint/2010/main" val="10210608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Fees from financial advisory assignments and underwriting revenues are recognized in earnings when the services related to the underlying transaction are completed under the terms of the assignment.</a:t>
            </a:r>
          </a:p>
          <a:p>
            <a:r>
              <a:rPr lang="en-US" sz="1200" kern="1200" dirty="0" smtClean="0">
                <a:solidFill>
                  <a:schemeClr val="tx1"/>
                </a:solidFill>
                <a:latin typeface="+mn-lt"/>
                <a:ea typeface="+mn-ea"/>
                <a:cs typeface="+mn-cs"/>
              </a:rPr>
              <a:t>Expenses associated with such transactions are deferred until the related revenue is recognized or the assignment is otherwise concluded. Expenses associated with financial advisory assignments are recorded as non-compensation expenses, net of client reimbursements</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140</a:t>
            </a:fld>
            <a:endParaRPr lang="it-IT"/>
          </a:p>
        </p:txBody>
      </p:sp>
    </p:spTree>
    <p:extLst>
      <p:ext uri="{BB962C8B-B14F-4D97-AF65-F5344CB8AC3E}">
        <p14:creationId xmlns:p14="http://schemas.microsoft.com/office/powerpoint/2010/main" val="13812813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Management fees are calculated as a percentage of net asset value, invested capital or commitments, and are recognized over the period that the related service is provided.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Incentive fees are calculated as a percentage of a fund’s or separately managed account’s return, or excess return above a specified benchmark or other performance target.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Incentive fees are generally based on investment performance over a 12-month period or over the life of a fund this fees are subject to adjustment prior to the end of the measurement period</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141</a:t>
            </a:fld>
            <a:endParaRPr lang="it-IT"/>
          </a:p>
        </p:txBody>
      </p:sp>
    </p:spTree>
    <p:extLst>
      <p:ext uri="{BB962C8B-B14F-4D97-AF65-F5344CB8AC3E}">
        <p14:creationId xmlns:p14="http://schemas.microsoft.com/office/powerpoint/2010/main" val="1954949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Transfers of assets are accounted for as sales when the firm has relinquished control over the assets transferred. Assets or liabilities that arise from the firm’s continuing involvement with transferred assets are measured at fair value. For transfers of assets that are not accounted for as sales, the assets remain in “Financial instruments owned, at fair value” and the transfer is accounted for as a collateralized financing, with the related interest expense recognized over the life of the transaction. </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142</a:t>
            </a:fld>
            <a:endParaRPr lang="it-IT"/>
          </a:p>
        </p:txBody>
      </p:sp>
    </p:spTree>
    <p:extLst>
      <p:ext uri="{BB962C8B-B14F-4D97-AF65-F5344CB8AC3E}">
        <p14:creationId xmlns:p14="http://schemas.microsoft.com/office/powerpoint/2010/main" val="270755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278313" y="10156825"/>
            <a:ext cx="3279775" cy="533400"/>
          </a:xfrm>
          <a:prstGeom prst="rect">
            <a:avLst/>
          </a:prstGeom>
          <a:ln/>
        </p:spPr>
        <p:txBody>
          <a:bodyPr/>
          <a:lstStyle/>
          <a:p>
            <a:fld id="{001CB89E-C060-42EA-B246-EFBD4A4B6079}" type="slidenum">
              <a:rPr lang="it-IT"/>
              <a:pPr/>
              <a:t>10</a:t>
            </a:fld>
            <a:endParaRPr lang="it-IT"/>
          </a:p>
        </p:txBody>
      </p:sp>
      <p:sp>
        <p:nvSpPr>
          <p:cNvPr id="501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1146618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Cash and Cash Equivalents The firm defines cash equivalents as highly liquid overnight deposits held in the ordinary course of business. As of December 2012 and December 2011, “Cash and cash equivalents” included $6.75 billion and $7.95 billion, respectively, of cash and due from banks, and $65.92 billion and $48.05 billion, respectively, of interest-bearing deposits with banks.</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143</a:t>
            </a:fld>
            <a:endParaRPr lang="it-IT"/>
          </a:p>
        </p:txBody>
      </p:sp>
    </p:spTree>
    <p:extLst>
      <p:ext uri="{BB962C8B-B14F-4D97-AF65-F5344CB8AC3E}">
        <p14:creationId xmlns:p14="http://schemas.microsoft.com/office/powerpoint/2010/main" val="28331700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Note 4.</a:t>
            </a:r>
          </a:p>
          <a:p>
            <a:r>
              <a:rPr lang="en-US" dirty="0" smtClean="0"/>
              <a:t>Financial Instruments Owned, at Fair Value</a:t>
            </a:r>
            <a:r>
              <a:rPr lang="en-US" baseline="0" dirty="0" smtClean="0"/>
              <a:t> </a:t>
            </a:r>
            <a:r>
              <a:rPr lang="en-US" dirty="0" smtClean="0"/>
              <a:t>and Financial Instruments Sold, But Not</a:t>
            </a:r>
            <a:r>
              <a:rPr lang="en-US" baseline="0" dirty="0" smtClean="0"/>
              <a:t> y</a:t>
            </a:r>
            <a:r>
              <a:rPr lang="en-US" dirty="0" smtClean="0"/>
              <a:t>et Purchased, at Fair Value</a:t>
            </a:r>
          </a:p>
          <a:p>
            <a:r>
              <a:rPr lang="en-US" sz="1200" kern="1200" dirty="0" smtClean="0">
                <a:solidFill>
                  <a:schemeClr val="tx1"/>
                </a:solidFill>
                <a:latin typeface="+mn-lt"/>
                <a:ea typeface="+mn-ea"/>
                <a:cs typeface="+mn-cs"/>
              </a:rPr>
              <a:t>This table presents the firm’s financial instruments owned, at fair value, including those pledged as collateral, and financial instruments sold, but not yet purchased, at fair value. The firm held $9.07 billion and $4.86 billion as of December 2012 and December 2011, respectively, of securities accounted for as available-for-sale related to the firm’s reinsurance business</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144</a:t>
            </a:fld>
            <a:endParaRPr lang="it-IT"/>
          </a:p>
        </p:txBody>
      </p:sp>
    </p:spTree>
    <p:extLst>
      <p:ext uri="{BB962C8B-B14F-4D97-AF65-F5344CB8AC3E}">
        <p14:creationId xmlns:p14="http://schemas.microsoft.com/office/powerpoint/2010/main" val="1690248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fair value of a financial instrument is the amount that would be received to sell an asset or paid to transfer a liability in an orderly transaction between market participants at the measurement date. Financial assets are marked to bid prices and financial liabilities are marked to offer prices. Fair value measurements do not include transaction costs. The firm measures certain financial assets and financial liabilities as a portfolio</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145</a:t>
            </a:fld>
            <a:endParaRPr lang="it-IT"/>
          </a:p>
        </p:txBody>
      </p:sp>
    </p:spTree>
    <p:extLst>
      <p:ext uri="{BB962C8B-B14F-4D97-AF65-F5344CB8AC3E}">
        <p14:creationId xmlns:p14="http://schemas.microsoft.com/office/powerpoint/2010/main" val="29258474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best evidence of fair value is a quoted price in an active market. If quoted prices in active markets are not available, fair value is determined by reference to prices for similar instruments, quoted prices or recent transactions in less active markets, or internally developed models that primarily use market-based or independently sourced parameters as inputs including, but not limited to, interest rates, volatilities, equity or debt prices, foreign exchange rates, commodity prices, credit spreads and funding spreads</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146</a:t>
            </a:fld>
            <a:endParaRPr lang="it-IT"/>
          </a:p>
        </p:txBody>
      </p:sp>
    </p:spTree>
    <p:extLst>
      <p:ext uri="{BB962C8B-B14F-4D97-AF65-F5344CB8AC3E}">
        <p14:creationId xmlns:p14="http://schemas.microsoft.com/office/powerpoint/2010/main" val="34840051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fair value hierarchy is as follows: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Level 1. Inputs are unadjusted quoted prices in active</a:t>
            </a:r>
            <a:r>
              <a:rPr lang="it-IT"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markets to which the firm had access at the measurement</a:t>
            </a:r>
            <a:r>
              <a:rPr lang="it-IT"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date for identical, unrestricted assets or liabilities.</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Level 2. Inputs to valuation techniques are observable,</a:t>
            </a:r>
            <a:r>
              <a:rPr lang="it-IT"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either directly or indirectly.</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Level 3. One or more inputs to valuation techniques are</a:t>
            </a:r>
            <a:r>
              <a:rPr lang="it-IT"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significant and unobservable.</a:t>
            </a:r>
          </a:p>
          <a:p>
            <a:r>
              <a:rPr lang="en-US" sz="1200" kern="1200" dirty="0" smtClean="0">
                <a:solidFill>
                  <a:schemeClr val="tx1"/>
                </a:solidFill>
                <a:latin typeface="+mn-lt"/>
                <a:ea typeface="+mn-ea"/>
                <a:cs typeface="+mn-cs"/>
              </a:rPr>
              <a:t>Valuation adjustments are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generally based on market evidence.</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147</a:t>
            </a:fld>
            <a:endParaRPr lang="it-IT"/>
          </a:p>
        </p:txBody>
      </p:sp>
    </p:spTree>
    <p:extLst>
      <p:ext uri="{BB962C8B-B14F-4D97-AF65-F5344CB8AC3E}">
        <p14:creationId xmlns:p14="http://schemas.microsoft.com/office/powerpoint/2010/main" val="2035305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dirty="0" smtClean="0"/>
              <a:t>Cash instruments include U.S. government and federal</a:t>
            </a:r>
            <a:r>
              <a:rPr lang="en-US" baseline="0" dirty="0" smtClean="0"/>
              <a:t> </a:t>
            </a:r>
            <a:r>
              <a:rPr lang="en-US" dirty="0" smtClean="0"/>
              <a:t>agency obligations, non-U.S. government and agency</a:t>
            </a:r>
          </a:p>
          <a:p>
            <a:r>
              <a:rPr lang="en-US" dirty="0" smtClean="0"/>
              <a:t>obligations, bank loans and bridge loans, corporate debt</a:t>
            </a:r>
            <a:r>
              <a:rPr lang="en-US" baseline="0" dirty="0" smtClean="0"/>
              <a:t> </a:t>
            </a:r>
            <a:r>
              <a:rPr lang="en-US" dirty="0" smtClean="0"/>
              <a:t>securities, equities and convertible debentures, and other</a:t>
            </a:r>
            <a:r>
              <a:rPr lang="en-US" baseline="0" dirty="0" smtClean="0"/>
              <a:t> </a:t>
            </a:r>
            <a:r>
              <a:rPr lang="en-US" dirty="0" smtClean="0"/>
              <a:t>non-derivative financial instruments owned and financial</a:t>
            </a:r>
            <a:r>
              <a:rPr lang="en-US" baseline="0" dirty="0" smtClean="0"/>
              <a:t> </a:t>
            </a:r>
            <a:r>
              <a:rPr lang="en-US" dirty="0" smtClean="0"/>
              <a:t>instruments sold, but not yet purchased.</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148</a:t>
            </a:fld>
            <a:endParaRPr lang="it-IT"/>
          </a:p>
        </p:txBody>
      </p:sp>
    </p:spTree>
    <p:extLst>
      <p:ext uri="{BB962C8B-B14F-4D97-AF65-F5344CB8AC3E}">
        <p14:creationId xmlns:p14="http://schemas.microsoft.com/office/powerpoint/2010/main" val="20263773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r>
              <a:rPr lang="en-US" dirty="0" smtClean="0"/>
              <a:t>cash instruments include U.S. government</a:t>
            </a:r>
            <a:r>
              <a:rPr lang="en-US" baseline="0" dirty="0" smtClean="0"/>
              <a:t> </a:t>
            </a:r>
            <a:r>
              <a:rPr lang="en-US" dirty="0" smtClean="0"/>
              <a:t>obligations and most non-U.S. government obligations,</a:t>
            </a:r>
            <a:r>
              <a:rPr lang="en-US" baseline="0" dirty="0" smtClean="0"/>
              <a:t> </a:t>
            </a:r>
            <a:r>
              <a:rPr lang="en-US" dirty="0" smtClean="0"/>
              <a:t>actively traded listed equities, certain government agency</a:t>
            </a:r>
            <a:r>
              <a:rPr lang="en-US" baseline="0" dirty="0" smtClean="0"/>
              <a:t> </a:t>
            </a:r>
            <a:r>
              <a:rPr lang="en-US" dirty="0" smtClean="0"/>
              <a:t>obligations and money market instruments. These</a:t>
            </a:r>
            <a:r>
              <a:rPr lang="en-US" baseline="0" dirty="0" smtClean="0"/>
              <a:t> </a:t>
            </a:r>
            <a:r>
              <a:rPr lang="en-US" dirty="0" smtClean="0"/>
              <a:t>instruments are valued using quoted prices for identical</a:t>
            </a:r>
            <a:r>
              <a:rPr lang="en-US" baseline="0" dirty="0" smtClean="0"/>
              <a:t> </a:t>
            </a:r>
            <a:r>
              <a:rPr lang="en-US" dirty="0" smtClean="0"/>
              <a:t>unrestricted instruments in active markets.</a:t>
            </a:r>
          </a:p>
          <a:p>
            <a:r>
              <a:rPr lang="en-US" dirty="0" smtClean="0"/>
              <a:t>The firm defines active markets for equity instruments</a:t>
            </a:r>
            <a:r>
              <a:rPr lang="en-US" baseline="0" dirty="0" smtClean="0"/>
              <a:t> </a:t>
            </a:r>
            <a:r>
              <a:rPr lang="en-US" dirty="0" smtClean="0"/>
              <a:t>based on the average daily trading volume both in absolute</a:t>
            </a:r>
            <a:r>
              <a:rPr lang="en-US" baseline="0" dirty="0" smtClean="0"/>
              <a:t> </a:t>
            </a:r>
            <a:r>
              <a:rPr lang="en-US" dirty="0" smtClean="0"/>
              <a:t>terms and relative to the market capitalization for the</a:t>
            </a:r>
            <a:r>
              <a:rPr lang="en-US" baseline="0" dirty="0" smtClean="0"/>
              <a:t> </a:t>
            </a:r>
            <a:r>
              <a:rPr lang="en-US" dirty="0" smtClean="0"/>
              <a:t>instrument. The firm defines active markets for debt</a:t>
            </a:r>
            <a:r>
              <a:rPr lang="en-US" baseline="0" dirty="0" smtClean="0"/>
              <a:t> </a:t>
            </a:r>
            <a:r>
              <a:rPr lang="en-US" dirty="0" smtClean="0"/>
              <a:t>instruments based on both the average daily trading volume</a:t>
            </a:r>
            <a:r>
              <a:rPr lang="en-US" baseline="0" dirty="0" smtClean="0"/>
              <a:t> </a:t>
            </a:r>
            <a:r>
              <a:rPr lang="en-US" dirty="0" smtClean="0"/>
              <a:t>and the number of days with trading activity.</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149</a:t>
            </a:fld>
            <a:endParaRPr lang="it-IT"/>
          </a:p>
        </p:txBody>
      </p:sp>
    </p:spTree>
    <p:extLst>
      <p:ext uri="{BB962C8B-B14F-4D97-AF65-F5344CB8AC3E}">
        <p14:creationId xmlns:p14="http://schemas.microsoft.com/office/powerpoint/2010/main" val="2243544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58585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dirty="0" smtClean="0"/>
              <a:t>These financial assets and financial liabilities at fair value are generally valued based on discounted cash flow techniques, which incorporate inputs with reasonable levels of price transparency, and are generally classified as level 2 because the inputs are observable. Valuation adjustments may be made for liquidity and for counterparty and the firm’s credit quality.</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155</a:t>
            </a:fld>
            <a:endParaRPr lang="it-IT"/>
          </a:p>
        </p:txBody>
      </p:sp>
    </p:spTree>
    <p:extLst>
      <p:ext uri="{BB962C8B-B14F-4D97-AF65-F5344CB8AC3E}">
        <p14:creationId xmlns:p14="http://schemas.microsoft.com/office/powerpoint/2010/main" val="41079111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significant inputs to the</a:t>
            </a:r>
          </a:p>
          <a:p>
            <a:r>
              <a:rPr lang="en-US" dirty="0" smtClean="0"/>
              <a:t>valuation of resale and repurchase agreements and</a:t>
            </a:r>
          </a:p>
          <a:p>
            <a:r>
              <a:rPr lang="en-US" dirty="0" smtClean="0"/>
              <a:t>securities borrowed and loaned are collateral funding</a:t>
            </a:r>
          </a:p>
          <a:p>
            <a:r>
              <a:rPr lang="en-US" dirty="0" smtClean="0"/>
              <a:t>spreads, the amount and timing of expected future cash</a:t>
            </a:r>
          </a:p>
          <a:p>
            <a:r>
              <a:rPr lang="en-US" dirty="0" smtClean="0"/>
              <a:t>flows and interest rates</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E7379C10-0A50-45C5-921A-CF3FF8243E18}" type="slidenum">
              <a:rPr lang="it-IT" smtClean="0"/>
              <a:t>156</a:t>
            </a:fld>
            <a:endParaRPr lang="it-IT"/>
          </a:p>
        </p:txBody>
      </p:sp>
    </p:spTree>
    <p:extLst>
      <p:ext uri="{BB962C8B-B14F-4D97-AF65-F5344CB8AC3E}">
        <p14:creationId xmlns:p14="http://schemas.microsoft.com/office/powerpoint/2010/main" val="3057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31B4F9F1-70E4-4638-BB96-9D7CB1E3F8DD}" type="slidenum">
              <a:rPr lang="it-IT"/>
              <a:pPr/>
              <a:t>‹#›</a:t>
            </a:fld>
            <a:endParaRPr lang="it-IT" sz="1800" dirty="0">
              <a:solidFill>
                <a:srgbClr val="4C4946"/>
              </a:solidFill>
            </a:endParaRPr>
          </a:p>
        </p:txBody>
      </p:sp>
      <p:sp>
        <p:nvSpPr>
          <p:cNvPr id="5"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4947291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EC7A4EB-F3BD-453C-A869-FF05946ECA4D}" type="slidenum">
              <a:rPr lang="it-IT"/>
              <a:pPr/>
              <a:t>‹#›</a:t>
            </a:fld>
            <a:endParaRPr lang="it-IT" sz="1800">
              <a:solidFill>
                <a:srgbClr val="4C4946"/>
              </a:solidFill>
            </a:endParaRPr>
          </a:p>
        </p:txBody>
      </p:sp>
      <p:sp>
        <p:nvSpPr>
          <p:cNvPr id="5"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261275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668338"/>
            <a:ext cx="2997200" cy="8056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0" y="668338"/>
            <a:ext cx="8839200" cy="805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C472F36-20BB-4232-B831-4EFD256BA4BD}" type="slidenum">
              <a:rPr lang="it-IT"/>
              <a:pPr/>
              <a:t>‹#›</a:t>
            </a:fld>
            <a:endParaRPr lang="it-IT" sz="1800">
              <a:solidFill>
                <a:srgbClr val="4C4946"/>
              </a:solidFill>
            </a:endParaRPr>
          </a:p>
        </p:txBody>
      </p:sp>
    </p:spTree>
    <p:extLst>
      <p:ext uri="{BB962C8B-B14F-4D97-AF65-F5344CB8AC3E}">
        <p14:creationId xmlns:p14="http://schemas.microsoft.com/office/powerpoint/2010/main" val="176576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idx="10"/>
          </p:nvPr>
        </p:nvSpPr>
        <p:spPr>
          <a:xfrm>
            <a:off x="649217" y="8885157"/>
            <a:ext cx="3026944" cy="669767"/>
          </a:xfrm>
          <a:prstGeom prst="rect">
            <a:avLst/>
          </a:prstGeom>
        </p:spPr>
        <p:txBody>
          <a:bodyPr/>
          <a:lstStyle>
            <a:lvl1pPr>
              <a:defRPr/>
            </a:lvl1pPr>
          </a:lstStyle>
          <a:p>
            <a:endParaRPr lang="it-IT"/>
          </a:p>
        </p:txBody>
      </p:sp>
      <p:sp>
        <p:nvSpPr>
          <p:cNvPr id="4" name="Footer Placeholder 3"/>
          <p:cNvSpPr>
            <a:spLocks noGrp="1"/>
          </p:cNvSpPr>
          <p:nvPr>
            <p:ph type="ftr" idx="11"/>
          </p:nvPr>
        </p:nvSpPr>
        <p:spPr>
          <a:xfrm>
            <a:off x="4448256" y="8885157"/>
            <a:ext cx="4120576" cy="669767"/>
          </a:xfrm>
          <a:prstGeom prst="rect">
            <a:avLst/>
          </a:prstGeom>
        </p:spPr>
        <p:txBody>
          <a:bodyPr/>
          <a:lstStyle>
            <a:lvl1pPr>
              <a:defRPr/>
            </a:lvl1pPr>
          </a:lstStyle>
          <a:p>
            <a:endParaRPr lang="it-IT"/>
          </a:p>
        </p:txBody>
      </p:sp>
      <p:sp>
        <p:nvSpPr>
          <p:cNvPr id="5" name="Slide Number Placeholder 4"/>
          <p:cNvSpPr>
            <a:spLocks noGrp="1"/>
          </p:cNvSpPr>
          <p:nvPr>
            <p:ph type="sldNum" idx="12"/>
          </p:nvPr>
        </p:nvSpPr>
        <p:spPr>
          <a:xfrm>
            <a:off x="9324545" y="8885157"/>
            <a:ext cx="3026944" cy="669767"/>
          </a:xfrm>
        </p:spPr>
        <p:txBody>
          <a:bodyPr/>
          <a:lstStyle>
            <a:lvl1pPr>
              <a:defRPr/>
            </a:lvl1pPr>
          </a:lstStyle>
          <a:p>
            <a:fld id="{78C1406B-206E-4C5B-A091-675BFF5491B9}" type="slidenum">
              <a:rPr lang="it-IT"/>
              <a:pPr/>
              <a:t>‹#›</a:t>
            </a:fld>
            <a:endParaRPr lang="it-IT"/>
          </a:p>
        </p:txBody>
      </p:sp>
      <p:sp>
        <p:nvSpPr>
          <p:cNvPr id="6"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
        <p:nvSpPr>
          <p:cNvPr id="7" name="Segnaposto numero diapositiva 5"/>
          <p:cNvSpPr txBox="1">
            <a:spLocks/>
          </p:cNvSpPr>
          <p:nvPr userDrawn="1"/>
        </p:nvSpPr>
        <p:spPr bwMode="auto">
          <a:xfrm>
            <a:off x="6250372" y="9180515"/>
            <a:ext cx="504055" cy="48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defPPr>
              <a:defRPr lang="it-IT"/>
            </a:defPPr>
            <a:lvl1pPr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1pPr>
            <a:lvl2pPr marL="2286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2pPr>
            <a:lvl3pPr marL="4572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3pPr>
            <a:lvl4pPr marL="6858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4pPr>
            <a:lvl5pPr marL="9144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5pPr>
            <a:lvl6pPr marL="2286000" algn="l" defTabSz="914400" rtl="0" eaLnBrk="1" latinLnBrk="0" hangingPunct="1">
              <a:defRPr sz="2400" kern="1200">
                <a:solidFill>
                  <a:srgbClr val="414141"/>
                </a:solidFill>
                <a:latin typeface="Palatino" charset="0"/>
                <a:ea typeface="Palatino" charset="0"/>
                <a:cs typeface="Palatino" charset="0"/>
                <a:sym typeface="Palatino" charset="0"/>
              </a:defRPr>
            </a:lvl6pPr>
            <a:lvl7pPr marL="2743200" algn="l" defTabSz="914400" rtl="0" eaLnBrk="1" latinLnBrk="0" hangingPunct="1">
              <a:defRPr sz="2400" kern="1200">
                <a:solidFill>
                  <a:srgbClr val="414141"/>
                </a:solidFill>
                <a:latin typeface="Palatino" charset="0"/>
                <a:ea typeface="Palatino" charset="0"/>
                <a:cs typeface="Palatino" charset="0"/>
                <a:sym typeface="Palatino" charset="0"/>
              </a:defRPr>
            </a:lvl7pPr>
            <a:lvl8pPr marL="3200400" algn="l" defTabSz="914400" rtl="0" eaLnBrk="1" latinLnBrk="0" hangingPunct="1">
              <a:defRPr sz="2400" kern="1200">
                <a:solidFill>
                  <a:srgbClr val="414141"/>
                </a:solidFill>
                <a:latin typeface="Palatino" charset="0"/>
                <a:ea typeface="Palatino" charset="0"/>
                <a:cs typeface="Palatino" charset="0"/>
                <a:sym typeface="Palatino" charset="0"/>
              </a:defRPr>
            </a:lvl8pPr>
            <a:lvl9pPr marL="3657600" algn="l" defTabSz="914400" rtl="0" eaLnBrk="1" latinLnBrk="0" hangingPunct="1">
              <a:defRPr sz="2400" kern="1200">
                <a:solidFill>
                  <a:srgbClr val="414141"/>
                </a:solidFill>
                <a:latin typeface="Palatino" charset="0"/>
                <a:ea typeface="Palatino" charset="0"/>
                <a:cs typeface="Palatino" charset="0"/>
                <a:sym typeface="Palatino" charset="0"/>
              </a:defRPr>
            </a:lvl9pPr>
          </a:lstStyle>
          <a:p>
            <a:fld id="{B3AD475B-4F92-4F12-9EA7-69898AC28719}" type="slidenum">
              <a:rPr lang="it-IT" smtClean="0"/>
              <a:pPr/>
              <a:t>‹#›</a:t>
            </a:fld>
            <a:endParaRPr lang="it-IT"/>
          </a:p>
        </p:txBody>
      </p:sp>
    </p:spTree>
    <p:extLst>
      <p:ext uri="{BB962C8B-B14F-4D97-AF65-F5344CB8AC3E}">
        <p14:creationId xmlns:p14="http://schemas.microsoft.com/office/powerpoint/2010/main" val="253433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50240" y="9040143"/>
            <a:ext cx="3034453" cy="519289"/>
          </a:xfrm>
          <a:prstGeom prst="rect">
            <a:avLst/>
          </a:prstGeom>
        </p:spPr>
        <p:txBody>
          <a:bodyPr lIns="130046" tIns="65023" rIns="130046" bIns="65023"/>
          <a:lstStyle/>
          <a:p>
            <a:endParaRPr lang="it-IT"/>
          </a:p>
        </p:txBody>
      </p:sp>
      <p:sp>
        <p:nvSpPr>
          <p:cNvPr id="5" name="Segnaposto piè di pagina 4"/>
          <p:cNvSpPr>
            <a:spLocks noGrp="1"/>
          </p:cNvSpPr>
          <p:nvPr>
            <p:ph type="ftr" sz="quarter" idx="11"/>
          </p:nvPr>
        </p:nvSpPr>
        <p:spPr>
          <a:xfrm>
            <a:off x="4443307" y="9040143"/>
            <a:ext cx="4118187" cy="519289"/>
          </a:xfrm>
          <a:prstGeom prst="rect">
            <a:avLst/>
          </a:prstGeom>
        </p:spPr>
        <p:txBody>
          <a:bodyPr lIns="130046" tIns="65023" rIns="130046" bIns="65023"/>
          <a:lstStyle/>
          <a:p>
            <a:endParaRPr lang="it-IT" dirty="0"/>
          </a:p>
        </p:txBody>
      </p:sp>
      <p:sp>
        <p:nvSpPr>
          <p:cNvPr id="6" name="Segnaposto numero diapositiva 5"/>
          <p:cNvSpPr>
            <a:spLocks noGrp="1"/>
          </p:cNvSpPr>
          <p:nvPr>
            <p:ph type="sldNum" sz="quarter" idx="12"/>
          </p:nvPr>
        </p:nvSpPr>
        <p:spPr/>
        <p:txBody>
          <a:bodyPr/>
          <a:lstStyle/>
          <a:p>
            <a:fld id="{B3AD475B-4F92-4F12-9EA7-69898AC28719}" type="slidenum">
              <a:rPr lang="it-IT" smtClean="0"/>
              <a:pPr/>
              <a:t>‹#›</a:t>
            </a:fld>
            <a:endParaRPr lang="it-IT"/>
          </a:p>
        </p:txBody>
      </p:sp>
    </p:spTree>
    <p:extLst>
      <p:ext uri="{BB962C8B-B14F-4D97-AF65-F5344CB8AC3E}">
        <p14:creationId xmlns:p14="http://schemas.microsoft.com/office/powerpoint/2010/main" val="209959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B583C243-8517-4DF3-8603-DCA94FDD898D}" type="slidenum">
              <a:rPr lang="it-IT"/>
              <a:pPr/>
              <a:t>‹#›</a:t>
            </a:fld>
            <a:endParaRPr lang="it-IT" sz="1800">
              <a:solidFill>
                <a:srgbClr val="4C4946"/>
              </a:solidFill>
            </a:endParaRPr>
          </a:p>
        </p:txBody>
      </p:sp>
    </p:spTree>
    <p:extLst>
      <p:ext uri="{BB962C8B-B14F-4D97-AF65-F5344CB8AC3E}">
        <p14:creationId xmlns:p14="http://schemas.microsoft.com/office/powerpoint/2010/main" val="313553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DD23452-47AA-411E-BE11-15D98D023B2B}" type="slidenum">
              <a:rPr lang="it-IT"/>
              <a:pPr/>
              <a:t>‹#›</a:t>
            </a:fld>
            <a:endParaRPr lang="it-IT" sz="1800">
              <a:solidFill>
                <a:srgbClr val="4C4946"/>
              </a:solidFill>
            </a:endParaRPr>
          </a:p>
        </p:txBody>
      </p:sp>
    </p:spTree>
    <p:extLst>
      <p:ext uri="{BB962C8B-B14F-4D97-AF65-F5344CB8AC3E}">
        <p14:creationId xmlns:p14="http://schemas.microsoft.com/office/powerpoint/2010/main" val="304325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1684A55-CF10-4DFF-B158-F668A5D4A8A3}" type="slidenum">
              <a:rPr lang="it-IT"/>
              <a:pPr/>
              <a:t>‹#›</a:t>
            </a:fld>
            <a:endParaRPr lang="it-IT" sz="1800">
              <a:solidFill>
                <a:srgbClr val="4C4946"/>
              </a:solidFill>
            </a:endParaRPr>
          </a:p>
        </p:txBody>
      </p:sp>
    </p:spTree>
    <p:extLst>
      <p:ext uri="{BB962C8B-B14F-4D97-AF65-F5344CB8AC3E}">
        <p14:creationId xmlns:p14="http://schemas.microsoft.com/office/powerpoint/2010/main" val="284212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35200" y="5511800"/>
            <a:ext cx="2517775"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5375" y="5511800"/>
            <a:ext cx="2517775"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CA29A56-EED7-4F65-95E4-9F5B5069B059}" type="slidenum">
              <a:rPr lang="it-IT"/>
              <a:pPr/>
              <a:t>‹#›</a:t>
            </a:fld>
            <a:endParaRPr lang="it-IT" sz="1800">
              <a:solidFill>
                <a:srgbClr val="4C4946"/>
              </a:solidFill>
            </a:endParaRPr>
          </a:p>
        </p:txBody>
      </p:sp>
    </p:spTree>
    <p:extLst>
      <p:ext uri="{BB962C8B-B14F-4D97-AF65-F5344CB8AC3E}">
        <p14:creationId xmlns:p14="http://schemas.microsoft.com/office/powerpoint/2010/main" val="348451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582C3F-DE57-4646-89D9-514BFC28ADFB}" type="slidenum">
              <a:rPr lang="it-IT"/>
              <a:pPr/>
              <a:t>‹#›</a:t>
            </a:fld>
            <a:endParaRPr lang="it-IT" sz="1800">
              <a:solidFill>
                <a:srgbClr val="4C4946"/>
              </a:solidFill>
            </a:endParaRPr>
          </a:p>
        </p:txBody>
      </p:sp>
    </p:spTree>
    <p:extLst>
      <p:ext uri="{BB962C8B-B14F-4D97-AF65-F5344CB8AC3E}">
        <p14:creationId xmlns:p14="http://schemas.microsoft.com/office/powerpoint/2010/main" val="316286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4F73A6B6-4C75-4173-8FAE-DD12E83FF6CD}" type="slidenum">
              <a:rPr lang="it-IT"/>
              <a:pPr/>
              <a:t>‹#›</a:t>
            </a:fld>
            <a:endParaRPr lang="it-IT" sz="1800">
              <a:solidFill>
                <a:srgbClr val="4C4946"/>
              </a:solidFill>
            </a:endParaRPr>
          </a:p>
        </p:txBody>
      </p:sp>
    </p:spTree>
    <p:extLst>
      <p:ext uri="{BB962C8B-B14F-4D97-AF65-F5344CB8AC3E}">
        <p14:creationId xmlns:p14="http://schemas.microsoft.com/office/powerpoint/2010/main" val="4648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a:latin typeface="Garamond" panose="02020404030301010803" pitchFamily="18" charset="0"/>
              </a:defRPr>
            </a:lvl1pPr>
            <a:lvl2pPr marL="800100" indent="-571500">
              <a:buSzPct val="60000"/>
              <a:buFont typeface="Wingdings" panose="05000000000000000000" pitchFamily="2" charset="2"/>
              <a:buChar char="v"/>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4F81D9D3-3F16-4248-8930-9980A6F29C52}" type="slidenum">
              <a:rPr lang="it-IT"/>
              <a:pPr/>
              <a:t>‹#›</a:t>
            </a:fld>
            <a:endParaRPr lang="it-IT" sz="1800">
              <a:solidFill>
                <a:srgbClr val="4C4946"/>
              </a:solidFill>
            </a:endParaRPr>
          </a:p>
        </p:txBody>
      </p:sp>
      <p:sp>
        <p:nvSpPr>
          <p:cNvPr id="5" name="Rectangle 3"/>
          <p:cNvSpPr>
            <a:spLocks noGrp="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lvl="0"/>
            <a:r>
              <a:rPr lang="en-GB" noProof="0" dirty="0" smtClean="0">
                <a:sym typeface="Bodoni SvtyTwo ITC TT-Book" charset="0"/>
              </a:rPr>
              <a:t>Click to edit Master title style</a:t>
            </a:r>
          </a:p>
        </p:txBody>
      </p:sp>
    </p:spTree>
    <p:extLst>
      <p:ext uri="{BB962C8B-B14F-4D97-AF65-F5344CB8AC3E}">
        <p14:creationId xmlns:p14="http://schemas.microsoft.com/office/powerpoint/2010/main" val="613054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B97A06A-7B41-478D-8C9B-5B490CDA94E7}" type="slidenum">
              <a:rPr lang="it-IT"/>
              <a:pPr/>
              <a:t>‹#›</a:t>
            </a:fld>
            <a:endParaRPr lang="it-IT" sz="1800">
              <a:solidFill>
                <a:srgbClr val="4C4946"/>
              </a:solidFill>
            </a:endParaRPr>
          </a:p>
        </p:txBody>
      </p:sp>
    </p:spTree>
    <p:extLst>
      <p:ext uri="{BB962C8B-B14F-4D97-AF65-F5344CB8AC3E}">
        <p14:creationId xmlns:p14="http://schemas.microsoft.com/office/powerpoint/2010/main" val="2641880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B2F9F6E-AD1D-44A9-974D-E997BA8A4254}" type="slidenum">
              <a:rPr lang="it-IT"/>
              <a:pPr/>
              <a:t>‹#›</a:t>
            </a:fld>
            <a:endParaRPr lang="it-IT" sz="1800">
              <a:solidFill>
                <a:srgbClr val="4C4946"/>
              </a:solidFill>
            </a:endParaRPr>
          </a:p>
        </p:txBody>
      </p:sp>
    </p:spTree>
    <p:extLst>
      <p:ext uri="{BB962C8B-B14F-4D97-AF65-F5344CB8AC3E}">
        <p14:creationId xmlns:p14="http://schemas.microsoft.com/office/powerpoint/2010/main" val="98209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AC7C199-5BFE-4104-A6BC-3BE6150CA7A8}" type="slidenum">
              <a:rPr lang="it-IT"/>
              <a:pPr/>
              <a:t>‹#›</a:t>
            </a:fld>
            <a:endParaRPr lang="it-IT" sz="1800">
              <a:solidFill>
                <a:srgbClr val="4C4946"/>
              </a:solidFill>
            </a:endParaRPr>
          </a:p>
        </p:txBody>
      </p:sp>
    </p:spTree>
    <p:extLst>
      <p:ext uri="{BB962C8B-B14F-4D97-AF65-F5344CB8AC3E}">
        <p14:creationId xmlns:p14="http://schemas.microsoft.com/office/powerpoint/2010/main" val="602393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DF62A2C-D5D3-478D-8992-AD1ED279B208}" type="slidenum">
              <a:rPr lang="it-IT"/>
              <a:pPr/>
              <a:t>‹#›</a:t>
            </a:fld>
            <a:endParaRPr lang="it-IT" sz="1800">
              <a:solidFill>
                <a:srgbClr val="4C4946"/>
              </a:solidFill>
            </a:endParaRPr>
          </a:p>
        </p:txBody>
      </p:sp>
    </p:spTree>
    <p:extLst>
      <p:ext uri="{BB962C8B-B14F-4D97-AF65-F5344CB8AC3E}">
        <p14:creationId xmlns:p14="http://schemas.microsoft.com/office/powerpoint/2010/main" val="255973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125" y="1704975"/>
            <a:ext cx="2593975" cy="62198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35200" y="1704975"/>
            <a:ext cx="7629525" cy="621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6E8C389-7E27-4735-9BCD-EC5B097C196E}" type="slidenum">
              <a:rPr lang="it-IT"/>
              <a:pPr/>
              <a:t>‹#›</a:t>
            </a:fld>
            <a:endParaRPr lang="it-IT" sz="1800">
              <a:solidFill>
                <a:srgbClr val="4C4946"/>
              </a:solidFill>
            </a:endParaRPr>
          </a:p>
        </p:txBody>
      </p:sp>
    </p:spTree>
    <p:extLst>
      <p:ext uri="{BB962C8B-B14F-4D97-AF65-F5344CB8AC3E}">
        <p14:creationId xmlns:p14="http://schemas.microsoft.com/office/powerpoint/2010/main" val="20681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66AEF1D-D659-4646-A74A-3E5A036EDEF3}" type="slidenum">
              <a:rPr lang="it-IT"/>
              <a:pPr/>
              <a:t>‹#›</a:t>
            </a:fld>
            <a:endParaRPr lang="it-IT" sz="1800">
              <a:solidFill>
                <a:srgbClr val="4C4946"/>
              </a:solidFill>
            </a:endParaRPr>
          </a:p>
        </p:txBody>
      </p:sp>
      <p:sp>
        <p:nvSpPr>
          <p:cNvPr id="5"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GB" noProof="0" dirty="0" smtClean="0">
                <a:sym typeface="Bodoni SvtyTwo ITC TT-Book" charset="0"/>
              </a:rPr>
              <a:t>Click to edit Master title style</a:t>
            </a:r>
          </a:p>
        </p:txBody>
      </p:sp>
    </p:spTree>
    <p:extLst>
      <p:ext uri="{BB962C8B-B14F-4D97-AF65-F5344CB8AC3E}">
        <p14:creationId xmlns:p14="http://schemas.microsoft.com/office/powerpoint/2010/main" val="3134462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2628900"/>
            <a:ext cx="5918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628900"/>
            <a:ext cx="5918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B50B4B1-B9F8-493B-B640-C83A220B9EF7}" type="slidenum">
              <a:rPr lang="it-IT"/>
              <a:pPr/>
              <a:t>‹#›</a:t>
            </a:fld>
            <a:endParaRPr lang="it-IT" sz="1800">
              <a:solidFill>
                <a:srgbClr val="4C4946"/>
              </a:solidFill>
            </a:endParaRPr>
          </a:p>
        </p:txBody>
      </p:sp>
      <p:sp>
        <p:nvSpPr>
          <p:cNvPr id="6"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141081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532B36B-C648-4686-A64F-6AABCE91F8FB}" type="slidenum">
              <a:rPr lang="it-IT"/>
              <a:pPr/>
              <a:t>‹#›</a:t>
            </a:fld>
            <a:endParaRPr lang="it-IT" sz="1800">
              <a:solidFill>
                <a:srgbClr val="4C4946"/>
              </a:solidFill>
            </a:endParaRPr>
          </a:p>
        </p:txBody>
      </p:sp>
      <p:sp>
        <p:nvSpPr>
          <p:cNvPr id="8"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303246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04AB8953-1CF9-4A7A-A1F8-56050A514D80}" type="slidenum">
              <a:rPr lang="it-IT"/>
              <a:pPr/>
              <a:t>‹#›</a:t>
            </a:fld>
            <a:endParaRPr lang="it-IT" sz="1800">
              <a:solidFill>
                <a:srgbClr val="4C4946"/>
              </a:solidFill>
            </a:endParaRPr>
          </a:p>
        </p:txBody>
      </p:sp>
      <p:sp>
        <p:nvSpPr>
          <p:cNvPr id="4" name="Tit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277679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17400DA-1223-4886-BC68-22655B57EC9C}" type="slidenum">
              <a:rPr lang="it-IT"/>
              <a:pPr/>
              <a:t>‹#›</a:t>
            </a:fld>
            <a:endParaRPr lang="it-IT" sz="1800">
              <a:solidFill>
                <a:srgbClr val="4C4946"/>
              </a:solidFill>
            </a:endParaRPr>
          </a:p>
        </p:txBody>
      </p:sp>
      <p:sp>
        <p:nvSpPr>
          <p:cNvPr id="3"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380947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5C4FB90-A9A1-400A-9709-1B330FAC56A9}" type="slidenum">
              <a:rPr lang="it-IT"/>
              <a:pPr/>
              <a:t>‹#›</a:t>
            </a:fld>
            <a:endParaRPr lang="it-IT" sz="1800">
              <a:solidFill>
                <a:srgbClr val="4C4946"/>
              </a:solidFill>
            </a:endParaRPr>
          </a:p>
        </p:txBody>
      </p:sp>
      <p:sp>
        <p:nvSpPr>
          <p:cNvPr id="6"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84111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BA6E40-C944-4ACB-A61E-95E463B26C64}" type="slidenum">
              <a:rPr lang="it-IT"/>
              <a:pPr/>
              <a:t>‹#›</a:t>
            </a:fld>
            <a:endParaRPr lang="it-IT" sz="1800">
              <a:solidFill>
                <a:srgbClr val="4C4946"/>
              </a:solidFill>
            </a:endParaRPr>
          </a:p>
        </p:txBody>
      </p:sp>
      <p:sp>
        <p:nvSpPr>
          <p:cNvPr id="6" name="Rectangle 3"/>
          <p:cNvSpPr>
            <a:spLocks noGrp="1" noChangeAspect="1"/>
          </p:cNvSpPr>
          <p:nvPr>
            <p:ph type="title"/>
          </p:nvPr>
        </p:nvSpPr>
        <p:spPr bwMode="auto">
          <a:xfrm>
            <a:off x="525736" y="695087"/>
            <a:ext cx="10242872" cy="1445409"/>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dirty="0" smtClean="0">
                <a:sym typeface="Bodoni SvtyTwo ITC TT-Book" charset="0"/>
              </a:rPr>
              <a:t>Click to </a:t>
            </a:r>
            <a:r>
              <a:rPr lang="it-IT" dirty="0" err="1" smtClean="0">
                <a:sym typeface="Bodoni SvtyTwo ITC TT-Book" charset="0"/>
              </a:rPr>
              <a:t>edit</a:t>
            </a:r>
            <a:r>
              <a:rPr lang="it-IT" dirty="0" smtClean="0">
                <a:sym typeface="Bodoni SvtyTwo ITC TT-Book" charset="0"/>
              </a:rPr>
              <a:t> Master </a:t>
            </a:r>
            <a:r>
              <a:rPr lang="it-IT" dirty="0" err="1" smtClean="0">
                <a:sym typeface="Bodoni SvtyTwo ITC TT-Book" charset="0"/>
              </a:rPr>
              <a:t>title</a:t>
            </a:r>
            <a:r>
              <a:rPr lang="it-IT" dirty="0" smtClean="0">
                <a:sym typeface="Bodoni SvtyTwo ITC TT-Book" charset="0"/>
              </a:rPr>
              <a:t> style</a:t>
            </a:r>
          </a:p>
        </p:txBody>
      </p:sp>
    </p:spTree>
    <p:extLst>
      <p:ext uri="{BB962C8B-B14F-4D97-AF65-F5344CB8AC3E}">
        <p14:creationId xmlns:p14="http://schemas.microsoft.com/office/powerpoint/2010/main" val="127769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508000" y="21717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599"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it-IT"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26" name="AutoShape 2"/>
          <p:cNvSpPr>
            <a:spLocks/>
          </p:cNvSpPr>
          <p:nvPr/>
        </p:nvSpPr>
        <p:spPr bwMode="auto">
          <a:xfrm>
            <a:off x="508000" y="6350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599"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it-IT"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27" name="Rectangle 3"/>
          <p:cNvSpPr>
            <a:spLocks noGrp="1" noChangeAspect="1"/>
          </p:cNvSpPr>
          <p:nvPr>
            <p:ph type="title"/>
          </p:nvPr>
        </p:nvSpPr>
        <p:spPr bwMode="auto">
          <a:xfrm>
            <a:off x="580008" y="700336"/>
            <a:ext cx="10170864" cy="1400412"/>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normAutofit/>
          </a:bodyPr>
          <a:lstStyle/>
          <a:p>
            <a:pPr lvl="0"/>
            <a:r>
              <a:rPr lang="en-GB" noProof="0" dirty="0" smtClean="0">
                <a:sym typeface="Bodoni SvtyTwo ITC TT-Book" charset="0"/>
              </a:rPr>
              <a:t>Click to edit Master title style</a:t>
            </a:r>
          </a:p>
        </p:txBody>
      </p:sp>
      <p:sp>
        <p:nvSpPr>
          <p:cNvPr id="1028" name="Rectangle 4"/>
          <p:cNvSpPr>
            <a:spLocks noGrp="1"/>
          </p:cNvSpPr>
          <p:nvPr>
            <p:ph type="body" idx="1"/>
          </p:nvPr>
        </p:nvSpPr>
        <p:spPr bwMode="auto">
          <a:xfrm>
            <a:off x="508000" y="2628900"/>
            <a:ext cx="119888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GB" noProof="0" dirty="0" smtClean="0">
                <a:sym typeface="Palatino" charset="0"/>
              </a:rPr>
              <a:t>Click to edit Master text styles</a:t>
            </a:r>
          </a:p>
          <a:p>
            <a:pPr lvl="1"/>
            <a:r>
              <a:rPr lang="en-GB" noProof="0" dirty="0" smtClean="0">
                <a:sym typeface="Palatino" charset="0"/>
              </a:rPr>
              <a:t>Second level</a:t>
            </a:r>
          </a:p>
          <a:p>
            <a:pPr lvl="2"/>
            <a:r>
              <a:rPr lang="en-GB" noProof="0" dirty="0" smtClean="0">
                <a:sym typeface="Palatino" charset="0"/>
              </a:rPr>
              <a:t>Third level</a:t>
            </a:r>
          </a:p>
          <a:p>
            <a:pPr lvl="3"/>
            <a:r>
              <a:rPr lang="en-GB" noProof="0" dirty="0" smtClean="0">
                <a:sym typeface="Palatino" charset="0"/>
              </a:rPr>
              <a:t>Fourth level</a:t>
            </a:r>
          </a:p>
          <a:p>
            <a:pPr lvl="4"/>
            <a:r>
              <a:rPr lang="en-GB" noProof="0" dirty="0" smtClean="0">
                <a:sym typeface="Palatino" charset="0"/>
              </a:rPr>
              <a:t>Fifth level</a:t>
            </a:r>
          </a:p>
        </p:txBody>
      </p:sp>
      <p:sp>
        <p:nvSpPr>
          <p:cNvPr id="1029" name="Rectangle 5"/>
          <p:cNvSpPr>
            <a:spLocks noGrp="1"/>
          </p:cNvSpPr>
          <p:nvPr>
            <p:ph type="sldNum" sz="quarter" idx="2"/>
          </p:nvPr>
        </p:nvSpPr>
        <p:spPr bwMode="auto">
          <a:xfrm>
            <a:off x="6250372" y="9180515"/>
            <a:ext cx="504055" cy="48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defRPr/>
            </a:lvl1pPr>
          </a:lstStyle>
          <a:p>
            <a:fld id="{BB941969-FEAE-4EAE-86FE-18010A813FCF}" type="slidenum">
              <a:rPr lang="it-IT"/>
              <a:pPr/>
              <a:t>‹#›</a:t>
            </a:fld>
            <a:endParaRPr lang="it-IT" sz="1800" dirty="0">
              <a:solidFill>
                <a:srgbClr val="4C4946"/>
              </a:solidFill>
            </a:endParaRPr>
          </a:p>
        </p:txBody>
      </p:sp>
      <p:pic>
        <p:nvPicPr>
          <p:cNvPr id="1030" name="Picture 6" descr="goldman.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894888" y="702960"/>
            <a:ext cx="1643062" cy="1395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Lst>
  <p:timing>
    <p:tnLst>
      <p:par>
        <p:cTn id="1" dur="indefinite" restart="never" nodeType="tmRoot"/>
      </p:par>
    </p:tnLst>
  </p:timing>
  <p:hf sldNum="0" hdr="0" ftr="0" dt="0"/>
  <p:txStyles>
    <p:title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Garamond" panose="02020404030301010803" pitchFamily="18" charset="0"/>
          <a:ea typeface="+mn-ea"/>
          <a:cs typeface="+mn-cs"/>
          <a:sym typeface="Palatino" charset="0"/>
        </a:defRPr>
      </a:lvl1pPr>
      <a:lvl2pPr marL="800100" indent="-571500" algn="l" defTabSz="584200" rtl="0" fontAlgn="base" hangingPunct="0">
        <a:spcBef>
          <a:spcPts val="2400"/>
        </a:spcBef>
        <a:spcAft>
          <a:spcPct val="0"/>
        </a:spcAft>
        <a:buSzPct val="60000"/>
        <a:buFont typeface="Wingdings" panose="05000000000000000000" pitchFamily="2" charset="2"/>
        <a:buChar char="v"/>
        <a:defRPr sz="3600" kern="1200">
          <a:solidFill>
            <a:srgbClr val="414141"/>
          </a:solidFill>
          <a:latin typeface="Garamond" panose="02020404030301010803" pitchFamily="18" charset="0"/>
          <a:ea typeface="+mn-ea"/>
          <a:cs typeface="+mn-cs"/>
          <a:sym typeface="Palatino" charset="0"/>
        </a:defRPr>
      </a:lvl2pPr>
      <a:lvl3pPr marL="1028700" indent="-571500" algn="l" defTabSz="584200" rtl="0" fontAlgn="base" hangingPunct="0">
        <a:spcBef>
          <a:spcPts val="2400"/>
        </a:spcBef>
        <a:spcAft>
          <a:spcPct val="0"/>
        </a:spcAft>
        <a:buSzPct val="60000"/>
        <a:buFont typeface="Wingdings" panose="05000000000000000000" pitchFamily="2" charset="2"/>
        <a:buChar char="v"/>
        <a:defRPr sz="3600" kern="1200">
          <a:solidFill>
            <a:srgbClr val="414141"/>
          </a:solidFill>
          <a:latin typeface="Garamond" panose="02020404030301010803" pitchFamily="18" charset="0"/>
          <a:ea typeface="+mn-ea"/>
          <a:cs typeface="+mn-cs"/>
          <a:sym typeface="Palatino" charset="0"/>
        </a:defRPr>
      </a:lvl3pPr>
      <a:lvl4pPr marL="1257300" indent="-571500" algn="l" defTabSz="584200" rtl="0" fontAlgn="base" hangingPunct="0">
        <a:spcBef>
          <a:spcPts val="2400"/>
        </a:spcBef>
        <a:spcAft>
          <a:spcPct val="0"/>
        </a:spcAft>
        <a:buSzPct val="60000"/>
        <a:buFont typeface="Wingdings" panose="05000000000000000000" pitchFamily="2" charset="2"/>
        <a:buChar char="v"/>
        <a:defRPr sz="3600" kern="1200">
          <a:solidFill>
            <a:srgbClr val="414141"/>
          </a:solidFill>
          <a:latin typeface="Garamond" panose="02020404030301010803" pitchFamily="18" charset="0"/>
          <a:ea typeface="+mn-ea"/>
          <a:cs typeface="+mn-cs"/>
          <a:sym typeface="Palatino" charset="0"/>
        </a:defRPr>
      </a:lvl4pPr>
      <a:lvl5pPr marL="1485900" indent="-571500" algn="l" defTabSz="584200" rtl="0" fontAlgn="base" hangingPunct="0">
        <a:spcBef>
          <a:spcPts val="2400"/>
        </a:spcBef>
        <a:spcAft>
          <a:spcPct val="0"/>
        </a:spcAft>
        <a:buSzPct val="60000"/>
        <a:buFont typeface="Wingdings" panose="05000000000000000000" pitchFamily="2" charset="2"/>
        <a:buChar char="v"/>
        <a:defRPr sz="3600" kern="1200">
          <a:solidFill>
            <a:srgbClr val="414141"/>
          </a:solidFill>
          <a:latin typeface="Garamond" panose="02020404030301010803" pitchFamily="18" charset="0"/>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AutoShape 1"/>
          <p:cNvSpPr>
            <a:spLocks/>
          </p:cNvSpPr>
          <p:nvPr/>
        </p:nvSpPr>
        <p:spPr bwMode="auto">
          <a:xfrm rot="16200000">
            <a:off x="7172325" y="5346701"/>
            <a:ext cx="164147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599"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it-IT"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050" name="AutoShape 2"/>
          <p:cNvSpPr>
            <a:spLocks/>
          </p:cNvSpPr>
          <p:nvPr/>
        </p:nvSpPr>
        <p:spPr bwMode="auto">
          <a:xfrm>
            <a:off x="227013" y="334963"/>
            <a:ext cx="12549187" cy="908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38100" cap="flat" cmpd="sng">
            <a:solidFill>
              <a:srgbClr val="67A2E9"/>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sp>
        <p:nvSpPr>
          <p:cNvPr id="2051" name="Rectangle 3"/>
          <p:cNvSpPr>
            <a:spLocks noGrp="1"/>
          </p:cNvSpPr>
          <p:nvPr>
            <p:ph type="title"/>
          </p:nvPr>
        </p:nvSpPr>
        <p:spPr bwMode="auto">
          <a:xfrm>
            <a:off x="7105650" y="1704975"/>
            <a:ext cx="550545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smtClean="0">
                <a:sym typeface="Bodoni SvtyTwo ITC TT-Book" charset="0"/>
              </a:rPr>
              <a:t>Click to edit Master title style</a:t>
            </a:r>
          </a:p>
        </p:txBody>
      </p:sp>
      <p:sp>
        <p:nvSpPr>
          <p:cNvPr id="2052" name="Rectangle 4"/>
          <p:cNvSpPr>
            <a:spLocks noGrp="1"/>
          </p:cNvSpPr>
          <p:nvPr>
            <p:ph type="body" idx="1"/>
          </p:nvPr>
        </p:nvSpPr>
        <p:spPr bwMode="auto">
          <a:xfrm>
            <a:off x="2235200" y="5511800"/>
            <a:ext cx="518795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it-IT" smtClean="0">
                <a:sym typeface="Palatino" charset="0"/>
              </a:rPr>
              <a:t>Click to edit Master text styles</a:t>
            </a:r>
          </a:p>
          <a:p>
            <a:pPr lvl="1"/>
            <a:r>
              <a:rPr lang="it-IT" smtClean="0">
                <a:sym typeface="Palatino" charset="0"/>
              </a:rPr>
              <a:t>Second level</a:t>
            </a:r>
          </a:p>
          <a:p>
            <a:pPr lvl="2"/>
            <a:r>
              <a:rPr lang="it-IT" smtClean="0">
                <a:sym typeface="Palatino" charset="0"/>
              </a:rPr>
              <a:t>Third level</a:t>
            </a:r>
          </a:p>
          <a:p>
            <a:pPr lvl="3"/>
            <a:r>
              <a:rPr lang="it-IT" smtClean="0">
                <a:sym typeface="Palatino" charset="0"/>
              </a:rPr>
              <a:t>Fourth level</a:t>
            </a:r>
          </a:p>
          <a:p>
            <a:pPr lvl="4"/>
            <a:r>
              <a:rPr lang="it-IT" smtClean="0">
                <a:sym typeface="Palatino" charset="0"/>
              </a:rPr>
              <a:t>Fifth level</a:t>
            </a:r>
          </a:p>
        </p:txBody>
      </p:sp>
      <p:sp>
        <p:nvSpPr>
          <p:cNvPr id="2053" name="Line 5"/>
          <p:cNvSpPr>
            <a:spLocks noChangeShapeType="1"/>
          </p:cNvSpPr>
          <p:nvPr/>
        </p:nvSpPr>
        <p:spPr bwMode="auto">
          <a:xfrm flipV="1">
            <a:off x="228600" y="7059613"/>
            <a:ext cx="12546013" cy="1587"/>
          </a:xfrm>
          <a:prstGeom prst="line">
            <a:avLst/>
          </a:prstGeom>
          <a:noFill/>
          <a:ln w="38100" cap="flat" cmpd="sng">
            <a:solidFill>
              <a:srgbClr val="68A9C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it-IT" sz="3200"/>
          </a:p>
        </p:txBody>
      </p:sp>
      <p:sp>
        <p:nvSpPr>
          <p:cNvPr id="2054" name="Rectangle 6"/>
          <p:cNvSpPr>
            <a:spLocks noGrp="1"/>
          </p:cNvSpPr>
          <p:nvPr>
            <p:ph type="sldNum" sz="quarter" idx="2"/>
          </p:nvPr>
        </p:nvSpPr>
        <p:spPr bwMode="auto">
          <a:xfrm>
            <a:off x="6323013" y="9258300"/>
            <a:ext cx="3429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defRPr/>
            </a:lvl1pPr>
          </a:lstStyle>
          <a:p>
            <a:fld id="{44645850-9200-4878-B488-1461B9106B56}" type="slidenum">
              <a:rPr lang="it-IT"/>
              <a:pPr/>
              <a:t>‹#›</a:t>
            </a:fld>
            <a:endParaRPr lang="it-IT" sz="1800">
              <a:solidFill>
                <a:srgbClr val="4C494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oleObject" Target="../embeddings/Microsoft_Excel_97-2003_Worksheet2.xls"/></Relationships>
</file>

<file path=ppt/slides/_rels/slide131.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png"/></Relationships>
</file>

<file path=ppt/slides/_rels/slide132.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4.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574408" y="427276"/>
            <a:ext cx="6162675" cy="3625850"/>
          </a:xfrm>
        </p:spPr>
        <p:txBody>
          <a:bodyPr/>
          <a:lstStyle/>
          <a:p>
            <a:pPr defTabSz="442913">
              <a:spcBef>
                <a:spcPts val="1200"/>
              </a:spcBef>
            </a:pPr>
            <a:r>
              <a:rPr lang="en-GB" sz="5400" dirty="0" smtClean="0">
                <a:solidFill>
                  <a:srgbClr val="77A1D2"/>
                </a:solidFill>
                <a:latin typeface="Garamond" panose="02020404030301010803" pitchFamily="18" charset="0"/>
              </a:rPr>
              <a:t>Company Overview and Risk Management Analysis</a:t>
            </a:r>
            <a:endParaRPr lang="en-GB" sz="6000" dirty="0">
              <a:latin typeface="Garamond" panose="02020404030301010803" pitchFamily="18" charset="0"/>
            </a:endParaRPr>
          </a:p>
        </p:txBody>
      </p:sp>
      <p:sp>
        <p:nvSpPr>
          <p:cNvPr id="4098" name="Rectangle 2"/>
          <p:cNvSpPr>
            <a:spLocks noGrp="1" noChangeArrowheads="1"/>
          </p:cNvSpPr>
          <p:nvPr>
            <p:ph type="body" idx="1"/>
          </p:nvPr>
        </p:nvSpPr>
        <p:spPr>
          <a:xfrm>
            <a:off x="8126413" y="4140200"/>
            <a:ext cx="4000500" cy="2413000"/>
          </a:xfrm>
        </p:spPr>
        <p:txBody>
          <a:bodyPr/>
          <a:lstStyle/>
          <a:p>
            <a:pPr>
              <a:spcBef>
                <a:spcPct val="0"/>
              </a:spcBef>
            </a:pPr>
            <a:r>
              <a:rPr lang="it-IT" sz="2800" dirty="0">
                <a:latin typeface="Garamond" panose="02020404030301010803" pitchFamily="18" charset="0"/>
              </a:rPr>
              <a:t>Simone Ansaldi</a:t>
            </a:r>
          </a:p>
          <a:p>
            <a:pPr>
              <a:spcBef>
                <a:spcPct val="0"/>
              </a:spcBef>
            </a:pPr>
            <a:r>
              <a:rPr lang="it-IT" sz="2800" dirty="0">
                <a:latin typeface="Garamond" panose="02020404030301010803" pitchFamily="18" charset="0"/>
              </a:rPr>
              <a:t>Rebecca </a:t>
            </a:r>
            <a:r>
              <a:rPr lang="it-IT" sz="2800" dirty="0" smtClean="0">
                <a:latin typeface="Garamond" panose="02020404030301010803" pitchFamily="18" charset="0"/>
              </a:rPr>
              <a:t>Frassini</a:t>
            </a:r>
          </a:p>
          <a:p>
            <a:pPr>
              <a:spcBef>
                <a:spcPct val="0"/>
              </a:spcBef>
            </a:pPr>
            <a:r>
              <a:rPr lang="it-IT" sz="2800" dirty="0" smtClean="0">
                <a:latin typeface="Garamond" panose="02020404030301010803" pitchFamily="18" charset="0"/>
              </a:rPr>
              <a:t>Laura Goglio</a:t>
            </a:r>
            <a:endParaRPr lang="it-IT" sz="2800" dirty="0">
              <a:latin typeface="Garamond" panose="02020404030301010803" pitchFamily="18" charset="0"/>
            </a:endParaRPr>
          </a:p>
          <a:p>
            <a:pPr>
              <a:spcBef>
                <a:spcPct val="0"/>
              </a:spcBef>
            </a:pPr>
            <a:r>
              <a:rPr lang="it-IT" sz="2800" dirty="0" err="1">
                <a:latin typeface="Garamond" panose="02020404030301010803" pitchFamily="18" charset="0"/>
              </a:rPr>
              <a:t>Mattias</a:t>
            </a:r>
            <a:r>
              <a:rPr lang="it-IT" sz="2800" dirty="0">
                <a:latin typeface="Garamond" panose="02020404030301010803" pitchFamily="18" charset="0"/>
              </a:rPr>
              <a:t> </a:t>
            </a:r>
            <a:r>
              <a:rPr lang="it-IT" sz="2800" dirty="0" err="1">
                <a:latin typeface="Garamond" panose="02020404030301010803" pitchFamily="18" charset="0"/>
              </a:rPr>
              <a:t>Pizzagalli</a:t>
            </a:r>
            <a:r>
              <a:rPr lang="it-IT" sz="2800" dirty="0">
                <a:latin typeface="Garamond" panose="02020404030301010803" pitchFamily="18" charset="0"/>
              </a:rPr>
              <a:t> </a:t>
            </a:r>
          </a:p>
          <a:p>
            <a:pPr>
              <a:spcBef>
                <a:spcPct val="0"/>
              </a:spcBef>
            </a:pPr>
            <a:r>
              <a:rPr lang="it-IT" sz="2800" dirty="0" err="1">
                <a:latin typeface="Garamond" panose="02020404030301010803" pitchFamily="18" charset="0"/>
              </a:rPr>
              <a:t>Jonida</a:t>
            </a:r>
            <a:r>
              <a:rPr lang="it-IT" sz="2800" dirty="0">
                <a:latin typeface="Garamond" panose="02020404030301010803" pitchFamily="18" charset="0"/>
              </a:rPr>
              <a:t> </a:t>
            </a:r>
            <a:r>
              <a:rPr lang="it-IT" sz="2800" dirty="0" err="1" smtClean="0">
                <a:latin typeface="Garamond" panose="02020404030301010803" pitchFamily="18" charset="0"/>
              </a:rPr>
              <a:t>Resuli</a:t>
            </a:r>
            <a:endParaRPr lang="it-IT" sz="2800" dirty="0" smtClean="0">
              <a:latin typeface="Garamond" panose="02020404030301010803" pitchFamily="18" charset="0"/>
            </a:endParaRPr>
          </a:p>
        </p:txBody>
      </p:sp>
      <p:pic>
        <p:nvPicPr>
          <p:cNvPr id="4099" name="Picture 3" descr="goldma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40296"/>
            <a:ext cx="6364858" cy="6740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unib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8299450"/>
            <a:ext cx="3471862" cy="996950"/>
          </a:xfrm>
          <a:prstGeom prst="rect">
            <a:avLst/>
          </a:prstGeom>
          <a:noFill/>
          <a:ln>
            <a:noFill/>
          </a:ln>
          <a:effectLst>
            <a:outerShdw blurRad="190500" dist="8455" dir="54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4101" name="AutoShape 5"/>
          <p:cNvSpPr>
            <a:spLocks/>
          </p:cNvSpPr>
          <p:nvPr/>
        </p:nvSpPr>
        <p:spPr bwMode="auto">
          <a:xfrm>
            <a:off x="2686050" y="7167563"/>
            <a:ext cx="8223250" cy="1360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90000"/>
              </a:lnSpc>
              <a:spcBef>
                <a:spcPts val="1600"/>
              </a:spcBef>
            </a:pPr>
            <a:r>
              <a:rPr lang="en-GB" b="1" dirty="0" err="1" smtClean="0">
                <a:solidFill>
                  <a:srgbClr val="77A1D2"/>
                </a:solidFill>
                <a:latin typeface="Garamond" panose="02020404030301010803" pitchFamily="18" charset="0"/>
                <a:ea typeface="Bodoni SvtyTwo ITC TT-Book" charset="0"/>
                <a:cs typeface="Bodoni SvtyTwo ITC TT-Book" charset="0"/>
                <a:sym typeface="Bodoni SvtyTwo ITC TT-Book" charset="0"/>
              </a:rPr>
              <a:t>Università</a:t>
            </a:r>
            <a:r>
              <a:rPr lang="en-GB" b="1" dirty="0" smtClean="0">
                <a:solidFill>
                  <a:srgbClr val="77A1D2"/>
                </a:solidFill>
                <a:latin typeface="Garamond" panose="02020404030301010803" pitchFamily="18" charset="0"/>
                <a:ea typeface="Bodoni SvtyTwo ITC TT-Book" charset="0"/>
                <a:cs typeface="Bodoni SvtyTwo ITC TT-Book" charset="0"/>
                <a:sym typeface="Bodoni SvtyTwo ITC TT-Book" charset="0"/>
              </a:rPr>
              <a:t> </a:t>
            </a:r>
            <a:r>
              <a:rPr lang="en-GB" b="1" dirty="0" err="1" smtClean="0">
                <a:solidFill>
                  <a:srgbClr val="77A1D2"/>
                </a:solidFill>
                <a:latin typeface="Garamond" panose="02020404030301010803" pitchFamily="18" charset="0"/>
                <a:ea typeface="Bodoni SvtyTwo ITC TT-Book" charset="0"/>
                <a:cs typeface="Bodoni SvtyTwo ITC TT-Book" charset="0"/>
                <a:sym typeface="Bodoni SvtyTwo ITC TT-Book" charset="0"/>
              </a:rPr>
              <a:t>degli</a:t>
            </a:r>
            <a:r>
              <a:rPr lang="en-GB" b="1" dirty="0" smtClean="0">
                <a:solidFill>
                  <a:srgbClr val="77A1D2"/>
                </a:solidFill>
                <a:latin typeface="Garamond" panose="02020404030301010803" pitchFamily="18" charset="0"/>
                <a:ea typeface="Bodoni SvtyTwo ITC TT-Book" charset="0"/>
                <a:cs typeface="Bodoni SvtyTwo ITC TT-Book" charset="0"/>
                <a:sym typeface="Bodoni SvtyTwo ITC TT-Book" charset="0"/>
              </a:rPr>
              <a:t> </a:t>
            </a:r>
            <a:r>
              <a:rPr lang="en-GB" b="1" dirty="0" err="1" smtClean="0">
                <a:solidFill>
                  <a:srgbClr val="77A1D2"/>
                </a:solidFill>
                <a:latin typeface="Garamond" panose="02020404030301010803" pitchFamily="18" charset="0"/>
                <a:ea typeface="Bodoni SvtyTwo ITC TT-Book" charset="0"/>
                <a:cs typeface="Bodoni SvtyTwo ITC TT-Book" charset="0"/>
                <a:sym typeface="Bodoni SvtyTwo ITC TT-Book" charset="0"/>
              </a:rPr>
              <a:t>Studi</a:t>
            </a:r>
            <a:r>
              <a:rPr lang="en-GB" b="1" dirty="0" smtClean="0">
                <a:solidFill>
                  <a:srgbClr val="77A1D2"/>
                </a:solidFill>
                <a:latin typeface="Garamond" panose="02020404030301010803" pitchFamily="18" charset="0"/>
                <a:ea typeface="Bodoni SvtyTwo ITC TT-Book" charset="0"/>
                <a:cs typeface="Bodoni SvtyTwo ITC TT-Book" charset="0"/>
                <a:sym typeface="Bodoni SvtyTwo ITC TT-Book" charset="0"/>
              </a:rPr>
              <a:t> di Bergamo, December 2013</a:t>
            </a:r>
          </a:p>
          <a:p>
            <a:pPr>
              <a:lnSpc>
                <a:spcPct val="90000"/>
              </a:lnSpc>
              <a:spcBef>
                <a:spcPts val="1600"/>
              </a:spcBef>
            </a:pPr>
            <a:r>
              <a:rPr lang="en-GB" b="1" dirty="0" smtClean="0">
                <a:solidFill>
                  <a:srgbClr val="77A1D2"/>
                </a:solidFill>
                <a:latin typeface="Garamond" panose="02020404030301010803" pitchFamily="18" charset="0"/>
                <a:ea typeface="Bodoni SvtyTwo ITC TT-Book" charset="0"/>
                <a:cs typeface="Bodoni SvtyTwo ITC TT-Book" charset="0"/>
                <a:sym typeface="Bodoni SvtyTwo ITC TT-Book" charset="0"/>
              </a:rPr>
              <a:t>Risk Management and Derivatives</a:t>
            </a:r>
            <a:endParaRPr lang="en-GB" dirty="0">
              <a:latin typeface="Garamond" panose="02020404030301010803"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97744"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Institutional client services (2)</a:t>
            </a:r>
            <a:endParaRPr lang="en-GB" dirty="0"/>
          </a:p>
        </p:txBody>
      </p:sp>
      <p:sp>
        <p:nvSpPr>
          <p:cNvPr id="10242" name="Rectangle 2"/>
          <p:cNvSpPr>
            <a:spLocks noGrp="1" noChangeArrowheads="1"/>
          </p:cNvSpPr>
          <p:nvPr>
            <p:ph type="body" idx="1"/>
          </p:nvPr>
        </p:nvSpPr>
        <p:spPr>
          <a:xfrm>
            <a:off x="649218" y="2281985"/>
            <a:ext cx="11702272" cy="7000064"/>
          </a:xfrm>
          <a:ln/>
        </p:spPr>
        <p:txBody>
          <a:bodyPr/>
          <a:lstStyle/>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Clear client transactions</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Provides liquidity </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Play a critical role in price discovery (efficiency of the capital markets)</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Willingness to make markets is crucial</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Relationships with clients are maintained</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Prices to clients globally are provided</a:t>
            </a:r>
            <a:endParaRPr lang="en-GB" dirty="0"/>
          </a:p>
        </p:txBody>
      </p:sp>
    </p:spTree>
    <p:extLst>
      <p:ext uri="{BB962C8B-B14F-4D97-AF65-F5344CB8AC3E}">
        <p14:creationId xmlns:p14="http://schemas.microsoft.com/office/powerpoint/2010/main" val="3824533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3265322"/>
            <a:ext cx="11936548" cy="7300110"/>
          </a:xfrm>
        </p:spPr>
        <p:txBody>
          <a:bodyPr>
            <a:normAutofit/>
          </a:bodyPr>
          <a:lstStyle/>
          <a:p>
            <a:r>
              <a:rPr lang="en-GB" sz="3200" b="1" i="1" u="sng" dirty="0" smtClean="0"/>
              <a:t>Liquidity risk management – </a:t>
            </a:r>
            <a:r>
              <a:rPr lang="en-GB" sz="3200" i="1" u="sng" dirty="0" smtClean="0"/>
              <a:t>Contingency Funding Plan</a:t>
            </a:r>
            <a:endParaRPr lang="en-GB" sz="3200" b="1" i="1" u="sng" dirty="0"/>
          </a:p>
          <a:p>
            <a:pPr lvl="0"/>
            <a:r>
              <a:rPr lang="en-GB" sz="3200" dirty="0" smtClean="0"/>
              <a:t>The plan </a:t>
            </a:r>
            <a:r>
              <a:rPr lang="en-GB" sz="3200" dirty="0"/>
              <a:t>sets out </a:t>
            </a:r>
            <a:r>
              <a:rPr lang="en-GB" sz="3200" dirty="0" smtClean="0"/>
              <a:t>the action GS </a:t>
            </a:r>
            <a:r>
              <a:rPr lang="en-GB" sz="3200" dirty="0"/>
              <a:t>would use to fund business activity </a:t>
            </a:r>
            <a:r>
              <a:rPr lang="en-GB" sz="3200" dirty="0" smtClean="0"/>
              <a:t>in crisis </a:t>
            </a:r>
            <a:r>
              <a:rPr lang="en-GB" sz="3200" dirty="0"/>
              <a:t>situations and periods of market </a:t>
            </a:r>
            <a:r>
              <a:rPr lang="en-GB" sz="3200" dirty="0" smtClean="0"/>
              <a:t>stress. </a:t>
            </a:r>
          </a:p>
          <a:p>
            <a:pPr lvl="0"/>
            <a:r>
              <a:rPr lang="en-GB" sz="3200" dirty="0" smtClean="0"/>
              <a:t>It outlines </a:t>
            </a:r>
            <a:r>
              <a:rPr lang="en-GB" sz="3200" dirty="0"/>
              <a:t>a list of potential </a:t>
            </a:r>
            <a:r>
              <a:rPr lang="en-GB" sz="3200" dirty="0" smtClean="0"/>
              <a:t>risk factors</a:t>
            </a:r>
            <a:r>
              <a:rPr lang="en-GB" sz="3200" dirty="0"/>
              <a:t>, key reports and metrics that are reviewed on </a:t>
            </a:r>
            <a:r>
              <a:rPr lang="en-GB" sz="3200" dirty="0" smtClean="0"/>
              <a:t>an ongoing </a:t>
            </a:r>
            <a:r>
              <a:rPr lang="en-GB" sz="3200" dirty="0"/>
              <a:t>basis to assist in assessing the severity of, </a:t>
            </a:r>
            <a:r>
              <a:rPr lang="en-GB" sz="3200" dirty="0" smtClean="0"/>
              <a:t>and managing </a:t>
            </a:r>
            <a:r>
              <a:rPr lang="en-GB" sz="3200" dirty="0"/>
              <a:t>through, a </a:t>
            </a:r>
            <a:r>
              <a:rPr lang="en-GB" sz="3200" dirty="0" smtClean="0"/>
              <a:t>liquidity </a:t>
            </a:r>
            <a:r>
              <a:rPr lang="en-GB" sz="3200" dirty="0"/>
              <a:t>crisis and/or </a:t>
            </a:r>
            <a:r>
              <a:rPr lang="en-GB" sz="3200" dirty="0" smtClean="0"/>
              <a:t>market dislocation.</a:t>
            </a:r>
          </a:p>
          <a:p>
            <a:pPr lvl="0"/>
            <a:r>
              <a:rPr lang="en-GB" sz="3200" dirty="0" smtClean="0"/>
              <a:t>It also identifies </a:t>
            </a:r>
            <a:r>
              <a:rPr lang="en-GB" sz="3200" dirty="0"/>
              <a:t>key groups </a:t>
            </a:r>
            <a:r>
              <a:rPr lang="en-GB" sz="3200" dirty="0" smtClean="0"/>
              <a:t>of individuals </a:t>
            </a:r>
            <a:r>
              <a:rPr lang="en-GB" sz="3200" dirty="0"/>
              <a:t>to foster effective coordination, control </a:t>
            </a:r>
            <a:r>
              <a:rPr lang="en-GB" sz="3200" dirty="0" smtClean="0"/>
              <a:t>and distribution </a:t>
            </a:r>
            <a:r>
              <a:rPr lang="en-GB" sz="3200" dirty="0"/>
              <a:t>of information, all of which are critical in </a:t>
            </a:r>
            <a:r>
              <a:rPr lang="en-GB" sz="3200" dirty="0" smtClean="0"/>
              <a:t>the management </a:t>
            </a:r>
            <a:r>
              <a:rPr lang="en-GB" sz="3200" dirty="0"/>
              <a:t>of a crisis or period of market </a:t>
            </a:r>
            <a:r>
              <a:rPr lang="en-GB" sz="3200" dirty="0" smtClean="0"/>
              <a:t>stress.</a:t>
            </a:r>
          </a:p>
          <a:p>
            <a:pPr lvl="0"/>
            <a:endParaRPr lang="en-GB" sz="3200" dirty="0" smtClean="0"/>
          </a:p>
          <a:p>
            <a:endParaRPr lang="en-GB" sz="3200" dirty="0" smtClean="0"/>
          </a:p>
          <a:p>
            <a:pPr marL="365771" indent="-365771">
              <a:buFontTx/>
              <a:buChar char="-"/>
            </a:pPr>
            <a:endParaRPr lang="en-GB" sz="3200" dirty="0" smtClean="0"/>
          </a:p>
          <a:p>
            <a:endParaRPr lang="en-GB" sz="32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477458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3963673"/>
            <a:ext cx="11549501" cy="5449631"/>
          </a:xfrm>
        </p:spPr>
        <p:txBody>
          <a:bodyPr>
            <a:noAutofit/>
          </a:bodyPr>
          <a:lstStyle/>
          <a:p>
            <a:r>
              <a:rPr lang="en-GB" sz="3200" b="1" i="1" u="sng" dirty="0" smtClean="0"/>
              <a:t>Liquidity risk management </a:t>
            </a:r>
            <a:r>
              <a:rPr lang="en-GB" sz="3200" i="1" u="sng" dirty="0" smtClean="0"/>
              <a:t>– </a:t>
            </a:r>
            <a:r>
              <a:rPr lang="en-GB" sz="3200" i="1" u="sng" dirty="0"/>
              <a:t>Proposed Liquidity Framework</a:t>
            </a:r>
            <a:endParaRPr lang="en-GB" sz="3200" i="1" u="sng" dirty="0" smtClean="0"/>
          </a:p>
          <a:p>
            <a:endParaRPr lang="en-GB" sz="3200" b="1" i="1" u="sng" dirty="0"/>
          </a:p>
          <a:p>
            <a:pPr lvl="0"/>
            <a:r>
              <a:rPr lang="en-GB" sz="3200" dirty="0"/>
              <a:t>The Basel Committee on Banking </a:t>
            </a:r>
            <a:r>
              <a:rPr lang="en-GB" sz="3200" dirty="0" smtClean="0"/>
              <a:t>Supervision’s international </a:t>
            </a:r>
            <a:r>
              <a:rPr lang="en-GB" sz="3200" dirty="0"/>
              <a:t>framework for liquidity risk </a:t>
            </a:r>
            <a:r>
              <a:rPr lang="en-GB" sz="3200" dirty="0" smtClean="0"/>
              <a:t>measurement, standards </a:t>
            </a:r>
            <a:r>
              <a:rPr lang="en-GB" sz="3200" dirty="0"/>
              <a:t>and monitoring calls for imposition of a </a:t>
            </a:r>
            <a:r>
              <a:rPr lang="en-GB" sz="3200" dirty="0" smtClean="0"/>
              <a:t>liquidity coverage </a:t>
            </a:r>
            <a:r>
              <a:rPr lang="en-GB" sz="3200" dirty="0"/>
              <a:t>ratio, designed to ensure that the banking </a:t>
            </a:r>
            <a:r>
              <a:rPr lang="en-GB" sz="3200" dirty="0" smtClean="0"/>
              <a:t>entity maintains </a:t>
            </a:r>
            <a:r>
              <a:rPr lang="en-GB" sz="3200" dirty="0"/>
              <a:t>an adequate level of unencumbered </a:t>
            </a:r>
            <a:r>
              <a:rPr lang="en-GB" sz="3200" dirty="0" smtClean="0"/>
              <a:t>high-quality liquid </a:t>
            </a:r>
            <a:r>
              <a:rPr lang="en-GB" sz="3200" dirty="0"/>
              <a:t>assets based on expected cash outflows under </a:t>
            </a:r>
            <a:r>
              <a:rPr lang="en-GB" sz="3200" dirty="0" smtClean="0"/>
              <a:t>an acute </a:t>
            </a:r>
            <a:r>
              <a:rPr lang="en-GB" sz="3200" dirty="0"/>
              <a:t>liquidity stress scenario, and a net stable </a:t>
            </a:r>
            <a:r>
              <a:rPr lang="en-GB" sz="3200" dirty="0" smtClean="0"/>
              <a:t>funding ratio</a:t>
            </a:r>
            <a:r>
              <a:rPr lang="en-GB" sz="3200" dirty="0"/>
              <a:t>, designed to promote more medium- and </a:t>
            </a:r>
            <a:r>
              <a:rPr lang="en-GB" sz="3200" dirty="0" smtClean="0"/>
              <a:t>long-term funding </a:t>
            </a:r>
            <a:r>
              <a:rPr lang="en-GB" sz="3200" dirty="0"/>
              <a:t>of the assets and activities of banking entities over </a:t>
            </a:r>
            <a:r>
              <a:rPr lang="en-GB" sz="3200" dirty="0" smtClean="0"/>
              <a:t>a one-year </a:t>
            </a:r>
            <a:r>
              <a:rPr lang="en-GB" sz="3200" dirty="0"/>
              <a:t>time horizon.</a:t>
            </a:r>
            <a:endParaRPr lang="en-GB" sz="3200" dirty="0" smtClean="0"/>
          </a:p>
          <a:p>
            <a:pPr lvl="0"/>
            <a:endParaRPr lang="en-GB" sz="3200" dirty="0" smtClean="0"/>
          </a:p>
          <a:p>
            <a:endParaRPr lang="en-GB" sz="3200" dirty="0" smtClean="0"/>
          </a:p>
          <a:p>
            <a:endParaRPr lang="en-GB" sz="32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26886638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1803433"/>
            <a:ext cx="11549501" cy="5449631"/>
          </a:xfrm>
        </p:spPr>
        <p:txBody>
          <a:bodyPr>
            <a:normAutofit/>
          </a:bodyPr>
          <a:lstStyle/>
          <a:p>
            <a:endParaRPr lang="en-GB" sz="3200" b="1" i="1" u="sng" dirty="0"/>
          </a:p>
          <a:p>
            <a:pPr lvl="0"/>
            <a:r>
              <a:rPr lang="en-GB" sz="3200" dirty="0"/>
              <a:t>Derivatives are accounted for at fair value, net of </a:t>
            </a:r>
            <a:r>
              <a:rPr lang="en-GB" sz="3200" dirty="0" smtClean="0"/>
              <a:t>cash collateral </a:t>
            </a:r>
            <a:r>
              <a:rPr lang="en-GB" sz="3200" dirty="0"/>
              <a:t>received or posted under credit </a:t>
            </a:r>
            <a:r>
              <a:rPr lang="en-GB" sz="3200" dirty="0" smtClean="0"/>
              <a:t>support agreements</a:t>
            </a:r>
            <a:r>
              <a:rPr lang="en-GB" sz="3200" dirty="0"/>
              <a:t>. </a:t>
            </a:r>
            <a:r>
              <a:rPr lang="en-GB" sz="3200" dirty="0" smtClean="0"/>
              <a:t>They </a:t>
            </a:r>
            <a:r>
              <a:rPr lang="en-GB" sz="3200" dirty="0"/>
              <a:t>are reported on </a:t>
            </a:r>
            <a:r>
              <a:rPr lang="en-GB" sz="3200" dirty="0" smtClean="0"/>
              <a:t>a net-by-counterparty </a:t>
            </a:r>
            <a:r>
              <a:rPr lang="en-GB" sz="3200" dirty="0"/>
              <a:t>basis </a:t>
            </a:r>
            <a:r>
              <a:rPr lang="en-GB" sz="3200" dirty="0" smtClean="0"/>
              <a:t>when </a:t>
            </a:r>
            <a:r>
              <a:rPr lang="en-GB" sz="3200" dirty="0"/>
              <a:t>a legal right of setoff </a:t>
            </a:r>
            <a:r>
              <a:rPr lang="en-GB" sz="3200" dirty="0" smtClean="0"/>
              <a:t>exists. </a:t>
            </a:r>
            <a:r>
              <a:rPr lang="en-GB" sz="3200" dirty="0"/>
              <a:t>Derivative assets and liabilities </a:t>
            </a:r>
            <a:r>
              <a:rPr lang="en-GB" sz="3200" dirty="0" smtClean="0"/>
              <a:t>are included </a:t>
            </a:r>
            <a:r>
              <a:rPr lang="en-GB" sz="3200" dirty="0"/>
              <a:t>in “Financial instruments owned, at fair </a:t>
            </a:r>
            <a:r>
              <a:rPr lang="en-GB" sz="3200" dirty="0" smtClean="0"/>
              <a:t>value” and </a:t>
            </a:r>
            <a:r>
              <a:rPr lang="en-GB" sz="3200" dirty="0"/>
              <a:t>“Financial instruments sold, but not yet purchased, </a:t>
            </a:r>
            <a:r>
              <a:rPr lang="en-GB" sz="3200" dirty="0" smtClean="0"/>
              <a:t>at fair </a:t>
            </a:r>
            <a:r>
              <a:rPr lang="en-GB" sz="3200" dirty="0"/>
              <a:t>value,” </a:t>
            </a:r>
            <a:r>
              <a:rPr lang="en-GB" sz="3200" dirty="0" smtClean="0"/>
              <a:t> respectively.</a:t>
            </a:r>
          </a:p>
          <a:p>
            <a:endParaRPr lang="en-GB" sz="3200" dirty="0" smtClean="0"/>
          </a:p>
          <a:p>
            <a:endParaRPr lang="en-GB" sz="3200" dirty="0"/>
          </a:p>
        </p:txBody>
      </p:sp>
      <p:sp>
        <p:nvSpPr>
          <p:cNvPr id="4" name="Title 1"/>
          <p:cNvSpPr txBox="1">
            <a:spLocks/>
          </p:cNvSpPr>
          <p:nvPr/>
        </p:nvSpPr>
        <p:spPr>
          <a:xfrm>
            <a:off x="944396" y="1484893"/>
            <a:ext cx="11595947" cy="988341"/>
          </a:xfrm>
          <a:prstGeom prst="rect">
            <a:avLst/>
          </a:prstGeom>
        </p:spPr>
        <p:txBody>
          <a:bodyPr vert="horz" lIns="97536" tIns="48768" rIns="97536" bIns="4876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6400" dirty="0"/>
          </a:p>
        </p:txBody>
      </p:sp>
      <p:pic>
        <p:nvPicPr>
          <p:cNvPr id="2" name="Picture 1"/>
          <p:cNvPicPr>
            <a:picLocks noChangeAspect="1"/>
          </p:cNvPicPr>
          <p:nvPr/>
        </p:nvPicPr>
        <p:blipFill rotWithShape="1">
          <a:blip r:embed="rId3"/>
          <a:srcRect l="1542" r="22928"/>
          <a:stretch/>
        </p:blipFill>
        <p:spPr>
          <a:xfrm>
            <a:off x="154821" y="6201360"/>
            <a:ext cx="12662675" cy="2275840"/>
          </a:xfrm>
          <a:prstGeom prst="rect">
            <a:avLst/>
          </a:prstGeom>
        </p:spPr>
      </p:pic>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Derivatives and hedging activities</a:t>
            </a:r>
          </a:p>
        </p:txBody>
      </p:sp>
    </p:spTree>
    <p:extLst>
      <p:ext uri="{BB962C8B-B14F-4D97-AF65-F5344CB8AC3E}">
        <p14:creationId xmlns:p14="http://schemas.microsoft.com/office/powerpoint/2010/main" val="258741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772344"/>
            <a:ext cx="11549501" cy="5449631"/>
          </a:xfrm>
        </p:spPr>
        <p:txBody>
          <a:bodyPr>
            <a:normAutofit/>
          </a:bodyPr>
          <a:lstStyle/>
          <a:p>
            <a:pPr lvl="0"/>
            <a:r>
              <a:rPr lang="en-GB" sz="2800" dirty="0" smtClean="0"/>
              <a:t>Firm’s </a:t>
            </a:r>
            <a:r>
              <a:rPr lang="en-GB" sz="2800" dirty="0"/>
              <a:t>level 2 and level 3 derivatives are valued </a:t>
            </a:r>
            <a:r>
              <a:rPr lang="en-GB" sz="2800" dirty="0" smtClean="0"/>
              <a:t>using derivative </a:t>
            </a:r>
            <a:r>
              <a:rPr lang="en-GB" sz="2800" dirty="0"/>
              <a:t>pricing models (e.g., models that </a:t>
            </a:r>
            <a:r>
              <a:rPr lang="en-GB" sz="2800" dirty="0" smtClean="0"/>
              <a:t>incorporate option </a:t>
            </a:r>
            <a:r>
              <a:rPr lang="en-GB" sz="2800" dirty="0"/>
              <a:t>pricing methodologies, Monte Carlo </a:t>
            </a:r>
            <a:r>
              <a:rPr lang="en-GB" sz="2800" dirty="0" smtClean="0"/>
              <a:t>simulations and </a:t>
            </a:r>
            <a:r>
              <a:rPr lang="en-GB" sz="2800" dirty="0"/>
              <a:t>discounted cash flows). Price transparency </a:t>
            </a:r>
            <a:r>
              <a:rPr lang="en-GB" sz="2800" dirty="0" smtClean="0"/>
              <a:t>of derivatives </a:t>
            </a:r>
            <a:r>
              <a:rPr lang="en-GB" sz="2800" dirty="0"/>
              <a:t>can generally be characterized by product </a:t>
            </a:r>
            <a:r>
              <a:rPr lang="en-GB" sz="2800" dirty="0" smtClean="0"/>
              <a:t>type:</a:t>
            </a:r>
          </a:p>
          <a:p>
            <a:endParaRPr lang="en-GB" sz="2800" dirty="0"/>
          </a:p>
        </p:txBody>
      </p:sp>
      <p:graphicFrame>
        <p:nvGraphicFramePr>
          <p:cNvPr id="6" name="Diagram 5"/>
          <p:cNvGraphicFramePr/>
          <p:nvPr>
            <p:extLst>
              <p:ext uri="{D42A27DB-BD31-4B8C-83A1-F6EECF244321}">
                <p14:modId xmlns:p14="http://schemas.microsoft.com/office/powerpoint/2010/main" val="1608079764"/>
              </p:ext>
            </p:extLst>
          </p:nvPr>
        </p:nvGraphicFramePr>
        <p:xfrm>
          <a:off x="209006" y="4444752"/>
          <a:ext cx="125867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Derivatives and hedging activities</a:t>
            </a:r>
          </a:p>
        </p:txBody>
      </p:sp>
    </p:spTree>
    <p:extLst>
      <p:ext uri="{BB962C8B-B14F-4D97-AF65-F5344CB8AC3E}">
        <p14:creationId xmlns:p14="http://schemas.microsoft.com/office/powerpoint/2010/main" val="35169899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1531" y="3064106"/>
            <a:ext cx="11549501" cy="6061166"/>
          </a:xfrm>
        </p:spPr>
        <p:txBody>
          <a:bodyPr>
            <a:noAutofit/>
          </a:bodyPr>
          <a:lstStyle/>
          <a:p>
            <a:pPr lvl="0"/>
            <a:r>
              <a:rPr lang="en-GB" sz="3200" dirty="0"/>
              <a:t>The firm securitizes residential and commercial mortgages, corporate bonds, loans and other types of financial assets by selling these assets to securitization vehicles (e.g., trusts, corporate entities and limited liability companies) and acts as underwriter of the beneficial interests that are sold to investors.</a:t>
            </a:r>
          </a:p>
          <a:p>
            <a:pPr lvl="0"/>
            <a:r>
              <a:rPr lang="en-GB" sz="3200" dirty="0"/>
              <a:t>The primary risks included in beneficial interests and other interests from the firm’s continuing involvement with securitization vehicles are:</a:t>
            </a:r>
          </a:p>
          <a:p>
            <a:pPr marL="487695" indent="-487695">
              <a:buFontTx/>
              <a:buChar char="-"/>
            </a:pPr>
            <a:r>
              <a:rPr lang="en-GB" sz="3200" dirty="0"/>
              <a:t>The performance of the underlying collateral</a:t>
            </a:r>
          </a:p>
          <a:p>
            <a:pPr marL="487695" indent="-487695">
              <a:buFontTx/>
              <a:buChar char="-"/>
            </a:pPr>
            <a:r>
              <a:rPr lang="en-GB" sz="3200" dirty="0"/>
              <a:t>The position of the firm’s investment in the capital structure of the securitization vehicle </a:t>
            </a:r>
          </a:p>
          <a:p>
            <a:pPr marL="487695" indent="-487695">
              <a:buFontTx/>
              <a:buChar char="-"/>
            </a:pPr>
            <a:r>
              <a:rPr lang="en-GB" sz="3200" dirty="0"/>
              <a:t>The market yield for the security.</a:t>
            </a:r>
          </a:p>
          <a:p>
            <a:pPr lvl="0"/>
            <a:endParaRPr lang="en-GB" sz="3200" dirty="0"/>
          </a:p>
        </p:txBody>
      </p:sp>
      <p:sp>
        <p:nvSpPr>
          <p:cNvPr id="4" name="Title 1"/>
          <p:cNvSpPr txBox="1">
            <a:spLocks/>
          </p:cNvSpPr>
          <p:nvPr/>
        </p:nvSpPr>
        <p:spPr>
          <a:xfrm>
            <a:off x="944396" y="1484893"/>
            <a:ext cx="11595947" cy="988341"/>
          </a:xfrm>
          <a:prstGeom prst="rect">
            <a:avLst/>
          </a:prstGeom>
        </p:spPr>
        <p:txBody>
          <a:bodyPr vert="horz" lIns="97536" tIns="48768" rIns="97536" bIns="4876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400" dirty="0" smtClean="0"/>
              <a:t>&gt;</a:t>
            </a:r>
            <a:endParaRPr lang="en-GB" sz="64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a:t>Securitization activities</a:t>
            </a:r>
            <a:endParaRPr lang="en-GB" dirty="0"/>
          </a:p>
        </p:txBody>
      </p:sp>
    </p:spTree>
    <p:extLst>
      <p:ext uri="{BB962C8B-B14F-4D97-AF65-F5344CB8AC3E}">
        <p14:creationId xmlns:p14="http://schemas.microsoft.com/office/powerpoint/2010/main" val="25768024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it-IT" smtClean="0"/>
              <a:t>Market risk</a:t>
            </a:r>
            <a:endParaRPr lang="en-GB" smtClean="0"/>
          </a:p>
        </p:txBody>
      </p:sp>
      <p:sp>
        <p:nvSpPr>
          <p:cNvPr id="3" name="Content Placeholder 2"/>
          <p:cNvSpPr>
            <a:spLocks noGrp="1"/>
          </p:cNvSpPr>
          <p:nvPr>
            <p:ph idx="1"/>
          </p:nvPr>
        </p:nvSpPr>
        <p:spPr>
          <a:xfrm>
            <a:off x="525736" y="3007361"/>
            <a:ext cx="11988800" cy="6096000"/>
          </a:xfrm>
        </p:spPr>
        <p:txBody>
          <a:bodyPr rtlCol="0">
            <a:noAutofit/>
          </a:bodyPr>
          <a:lstStyle/>
          <a:p>
            <a:pPr fontAlgn="auto" hangingPunct="1">
              <a:spcAft>
                <a:spcPts val="0"/>
              </a:spcAft>
              <a:defRPr/>
            </a:pPr>
            <a:r>
              <a:rPr lang="en-GB" sz="3200" dirty="0" smtClean="0"/>
              <a:t>Possible adverse </a:t>
            </a:r>
            <a:r>
              <a:rPr lang="it-IT" sz="3200" dirty="0" smtClean="0"/>
              <a:t>impact by condition in the global financial market and economic condition generally</a:t>
            </a:r>
          </a:p>
          <a:p>
            <a:pPr algn="ctr" fontAlgn="auto" hangingPunct="1">
              <a:spcAft>
                <a:spcPts val="0"/>
              </a:spcAft>
              <a:defRPr/>
            </a:pPr>
            <a:r>
              <a:rPr lang="it-IT" sz="3200" i="1" dirty="0" smtClean="0"/>
              <a:t>Negative </a:t>
            </a:r>
            <a:r>
              <a:rPr lang="it-IT" sz="3200" i="1" dirty="0"/>
              <a:t>general condition</a:t>
            </a:r>
          </a:p>
          <a:p>
            <a:pPr algn="ctr" fontAlgn="auto" hangingPunct="1">
              <a:spcAft>
                <a:spcPts val="0"/>
              </a:spcAft>
              <a:defRPr/>
            </a:pPr>
            <a:r>
              <a:rPr lang="it-IT" sz="3200" i="1" dirty="0"/>
              <a:t>General uncertainty</a:t>
            </a:r>
          </a:p>
          <a:p>
            <a:pPr fontAlgn="auto" hangingPunct="1">
              <a:spcAft>
                <a:spcPts val="0"/>
              </a:spcAft>
              <a:defRPr/>
            </a:pPr>
            <a:endParaRPr lang="it-IT" sz="3200" dirty="0" smtClean="0"/>
          </a:p>
          <a:p>
            <a:pPr fontAlgn="auto" hangingPunct="1">
              <a:spcAft>
                <a:spcPts val="0"/>
              </a:spcAft>
              <a:defRPr/>
            </a:pPr>
            <a:endParaRPr lang="it-IT" sz="3200" dirty="0" smtClean="0"/>
          </a:p>
          <a:p>
            <a:pPr algn="ctr" fontAlgn="auto" hangingPunct="1">
              <a:spcAft>
                <a:spcPts val="0"/>
              </a:spcAft>
              <a:defRPr/>
            </a:pPr>
            <a:r>
              <a:rPr lang="it-IT" sz="3200" i="1" dirty="0"/>
              <a:t>Lower public confidence</a:t>
            </a:r>
          </a:p>
          <a:p>
            <a:pPr algn="ctr" fontAlgn="auto" hangingPunct="1">
              <a:spcAft>
                <a:spcPts val="0"/>
              </a:spcAft>
              <a:defRPr/>
            </a:pPr>
            <a:r>
              <a:rPr lang="it-IT" sz="3200" i="1" dirty="0"/>
              <a:t>Negative impact on client activities</a:t>
            </a:r>
          </a:p>
          <a:p>
            <a:pPr algn="ctr" fontAlgn="auto" hangingPunct="1">
              <a:spcAft>
                <a:spcPts val="0"/>
              </a:spcAft>
              <a:defRPr/>
            </a:pPr>
            <a:r>
              <a:rPr lang="it-IT" sz="3200" i="1" dirty="0"/>
              <a:t>Losses</a:t>
            </a:r>
            <a:endParaRPr lang="en-GB" sz="3200" i="1" dirty="0"/>
          </a:p>
        </p:txBody>
      </p:sp>
      <p:sp>
        <p:nvSpPr>
          <p:cNvPr id="2" name="Down Arrow 1"/>
          <p:cNvSpPr/>
          <p:nvPr/>
        </p:nvSpPr>
        <p:spPr>
          <a:xfrm>
            <a:off x="6400801" y="5696375"/>
            <a:ext cx="408657" cy="717973"/>
          </a:xfrm>
          <a:prstGeom prst="downArrow">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413"/>
          </a:p>
        </p:txBody>
      </p:sp>
    </p:spTree>
    <p:extLst>
      <p:ext uri="{BB962C8B-B14F-4D97-AF65-F5344CB8AC3E}">
        <p14:creationId xmlns:p14="http://schemas.microsoft.com/office/powerpoint/2010/main" val="36816039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it-IT" smtClean="0"/>
              <a:t>Market risk</a:t>
            </a:r>
            <a:endParaRPr lang="en-GB" smtClean="0"/>
          </a:p>
        </p:txBody>
      </p:sp>
      <p:sp>
        <p:nvSpPr>
          <p:cNvPr id="4099" name="Content Placeholder 2"/>
          <p:cNvSpPr>
            <a:spLocks noGrp="1"/>
          </p:cNvSpPr>
          <p:nvPr>
            <p:ph idx="1"/>
          </p:nvPr>
        </p:nvSpPr>
        <p:spPr>
          <a:xfrm>
            <a:off x="669752" y="2860576"/>
            <a:ext cx="11988800" cy="6096000"/>
          </a:xfrm>
        </p:spPr>
        <p:txBody>
          <a:bodyPr>
            <a:normAutofit lnSpcReduction="10000"/>
          </a:bodyPr>
          <a:lstStyle/>
          <a:p>
            <a:pPr eaLnBrk="1" hangingPunct="1"/>
            <a:r>
              <a:rPr lang="en-GB" dirty="0" smtClean="0"/>
              <a:t>Performance highly linked to the environment</a:t>
            </a:r>
          </a:p>
          <a:p>
            <a:pPr eaLnBrk="1" hangingPunct="1"/>
            <a:r>
              <a:rPr lang="en-GB" dirty="0" smtClean="0"/>
              <a:t>Main factors:</a:t>
            </a:r>
          </a:p>
          <a:p>
            <a:pPr lvl="1" eaLnBrk="1" hangingPunct="1"/>
            <a:r>
              <a:rPr lang="en-GB" dirty="0" smtClean="0"/>
              <a:t>Global GDP</a:t>
            </a:r>
          </a:p>
          <a:p>
            <a:pPr lvl="1" eaLnBrk="1" hangingPunct="1"/>
            <a:r>
              <a:rPr lang="en-GB" dirty="0" smtClean="0"/>
              <a:t>Efficiently of capital market</a:t>
            </a:r>
          </a:p>
          <a:p>
            <a:pPr lvl="1" eaLnBrk="1" hangingPunct="1"/>
            <a:r>
              <a:rPr lang="en-GB" dirty="0" smtClean="0"/>
              <a:t>Level of investor confidence</a:t>
            </a:r>
          </a:p>
          <a:p>
            <a:pPr lvl="1" eaLnBrk="1" hangingPunct="1"/>
            <a:r>
              <a:rPr lang="en-GB" dirty="0" smtClean="0"/>
              <a:t>Stability of geopolitical conditions</a:t>
            </a:r>
          </a:p>
          <a:p>
            <a:pPr lvl="1" eaLnBrk="1" hangingPunct="1"/>
            <a:r>
              <a:rPr lang="en-GB" dirty="0" smtClean="0"/>
              <a:t>Regulatory certainty</a:t>
            </a:r>
          </a:p>
          <a:p>
            <a:pPr lvl="1" eaLnBrk="1" hangingPunct="1"/>
            <a:r>
              <a:rPr lang="en-GB" dirty="0" smtClean="0"/>
              <a:t>Level of inflation</a:t>
            </a:r>
          </a:p>
          <a:p>
            <a:pPr eaLnBrk="1" hangingPunct="1"/>
            <a:endParaRPr lang="en-GB" dirty="0" smtClean="0"/>
          </a:p>
        </p:txBody>
      </p:sp>
    </p:spTree>
    <p:extLst>
      <p:ext uri="{BB962C8B-B14F-4D97-AF65-F5344CB8AC3E}">
        <p14:creationId xmlns:p14="http://schemas.microsoft.com/office/powerpoint/2010/main" val="2261702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it-IT" smtClean="0"/>
              <a:t>Market risk</a:t>
            </a:r>
            <a:endParaRPr lang="en-GB" smtClean="0"/>
          </a:p>
        </p:txBody>
      </p:sp>
      <p:sp>
        <p:nvSpPr>
          <p:cNvPr id="5123" name="Content Placeholder 2"/>
          <p:cNvSpPr>
            <a:spLocks noGrp="1"/>
          </p:cNvSpPr>
          <p:nvPr>
            <p:ph idx="1"/>
          </p:nvPr>
        </p:nvSpPr>
        <p:spPr>
          <a:xfrm>
            <a:off x="650240" y="2009423"/>
            <a:ext cx="11704320" cy="6436925"/>
          </a:xfrm>
        </p:spPr>
        <p:txBody>
          <a:bodyPr/>
          <a:lstStyle/>
          <a:p>
            <a:pPr eaLnBrk="1" hangingPunct="1"/>
            <a:r>
              <a:rPr lang="en-GB" sz="3698"/>
              <a:t>Risk of loss in the value of our inventory due to changes in market prices.</a:t>
            </a:r>
          </a:p>
          <a:p>
            <a:pPr eaLnBrk="1" hangingPunct="1"/>
            <a:r>
              <a:rPr lang="en-GB" sz="3698"/>
              <a:t>Inventory changes based on client demands and investment opportunities</a:t>
            </a:r>
          </a:p>
          <a:p>
            <a:pPr eaLnBrk="1" hangingPunct="1"/>
            <a:r>
              <a:rPr lang="en-GB" sz="3698"/>
              <a:t>Inventory accounted at </a:t>
            </a:r>
            <a:r>
              <a:rPr lang="en-GB" sz="3698" i="1"/>
              <a:t>fair </a:t>
            </a:r>
            <a:r>
              <a:rPr lang="en-GB" sz="3698"/>
              <a:t>value, fluctuations on a daily basis</a:t>
            </a:r>
            <a:endParaRPr lang="it-IT" sz="3698"/>
          </a:p>
          <a:p>
            <a:endParaRPr lang="en-GB" smtClean="0"/>
          </a:p>
        </p:txBody>
      </p:sp>
      <p:graphicFrame>
        <p:nvGraphicFramePr>
          <p:cNvPr id="5" name="Diagram 4"/>
          <p:cNvGraphicFramePr/>
          <p:nvPr>
            <p:extLst>
              <p:ext uri="{D42A27DB-BD31-4B8C-83A1-F6EECF244321}">
                <p14:modId xmlns:p14="http://schemas.microsoft.com/office/powerpoint/2010/main" val="690344875"/>
              </p:ext>
            </p:extLst>
          </p:nvPr>
        </p:nvGraphicFramePr>
        <p:xfrm>
          <a:off x="1605856" y="6316960"/>
          <a:ext cx="9831492" cy="362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70541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it-IT" smtClean="0"/>
              <a:t>Market risk – Asset Management</a:t>
            </a:r>
            <a:endParaRPr lang="en-GB" smtClean="0"/>
          </a:p>
        </p:txBody>
      </p:sp>
      <p:sp>
        <p:nvSpPr>
          <p:cNvPr id="6147" name="Content Placeholder 2"/>
          <p:cNvSpPr>
            <a:spLocks noGrp="1"/>
          </p:cNvSpPr>
          <p:nvPr>
            <p:ph idx="1"/>
          </p:nvPr>
        </p:nvSpPr>
        <p:spPr>
          <a:xfrm>
            <a:off x="508000" y="2628900"/>
            <a:ext cx="11988800" cy="2751956"/>
          </a:xfrm>
        </p:spPr>
        <p:txBody>
          <a:bodyPr/>
          <a:lstStyle/>
          <a:p>
            <a:pPr eaLnBrk="1" hangingPunct="1"/>
            <a:r>
              <a:rPr lang="en-GB" dirty="0" smtClean="0"/>
              <a:t>Declining of asset value -&gt; negative impact especially for..</a:t>
            </a:r>
          </a:p>
        </p:txBody>
      </p:sp>
      <p:sp>
        <p:nvSpPr>
          <p:cNvPr id="6148" name="TextBox 6"/>
          <p:cNvSpPr txBox="1">
            <a:spLocks noChangeArrowheads="1"/>
          </p:cNvSpPr>
          <p:nvPr/>
        </p:nvSpPr>
        <p:spPr bwMode="auto">
          <a:xfrm>
            <a:off x="1381760" y="4982917"/>
            <a:ext cx="3892409" cy="149297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sz="4551" dirty="0" smtClean="0">
                <a:solidFill>
                  <a:schemeClr val="accent3">
                    <a:lumMod val="10000"/>
                  </a:schemeClr>
                </a:solidFill>
                <a:latin typeface="Garamond" panose="02020404030301010803" pitchFamily="18" charset="0"/>
              </a:rPr>
              <a:t>Net long position</a:t>
            </a:r>
            <a:endParaRPr lang="en-GB" sz="4551" dirty="0">
              <a:solidFill>
                <a:schemeClr val="accent3">
                  <a:lumMod val="10000"/>
                </a:schemeClr>
              </a:solidFill>
              <a:latin typeface="Garamond" panose="02020404030301010803" pitchFamily="18" charset="0"/>
            </a:endParaRPr>
          </a:p>
        </p:txBody>
      </p:sp>
      <p:sp>
        <p:nvSpPr>
          <p:cNvPr id="6149" name="TextBox 7"/>
          <p:cNvSpPr txBox="1">
            <a:spLocks noChangeArrowheads="1"/>
          </p:cNvSpPr>
          <p:nvPr/>
        </p:nvSpPr>
        <p:spPr bwMode="auto">
          <a:xfrm>
            <a:off x="7254242" y="4978401"/>
            <a:ext cx="3994008" cy="149297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sz="4551" dirty="0" smtClean="0">
                <a:solidFill>
                  <a:schemeClr val="accent3">
                    <a:lumMod val="10000"/>
                  </a:schemeClr>
                </a:solidFill>
                <a:latin typeface="Garamond" panose="02020404030301010803" pitchFamily="18" charset="0"/>
              </a:rPr>
              <a:t>Collateral management</a:t>
            </a:r>
            <a:endParaRPr lang="en-GB" sz="4551" dirty="0">
              <a:solidFill>
                <a:schemeClr val="accent3">
                  <a:lumMod val="10000"/>
                </a:schemeClr>
              </a:solidFill>
              <a:latin typeface="Garamond" panose="02020404030301010803" pitchFamily="18" charset="0"/>
            </a:endParaRPr>
          </a:p>
        </p:txBody>
      </p:sp>
    </p:spTree>
    <p:extLst>
      <p:ext uri="{BB962C8B-B14F-4D97-AF65-F5344CB8AC3E}">
        <p14:creationId xmlns:p14="http://schemas.microsoft.com/office/powerpoint/2010/main" val="4203605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it-IT" smtClean="0"/>
              <a:t>Market risk - Volatility</a:t>
            </a:r>
            <a:endParaRPr lang="en-GB" smtClean="0"/>
          </a:p>
        </p:txBody>
      </p:sp>
      <p:sp>
        <p:nvSpPr>
          <p:cNvPr id="3" name="Content Placeholder 2"/>
          <p:cNvSpPr>
            <a:spLocks noGrp="1"/>
          </p:cNvSpPr>
          <p:nvPr>
            <p:ph idx="1"/>
          </p:nvPr>
        </p:nvSpPr>
        <p:spPr/>
        <p:txBody>
          <a:bodyPr rtlCol="0">
            <a:normAutofit/>
          </a:bodyPr>
          <a:lstStyle/>
          <a:p>
            <a:pPr fontAlgn="auto" hangingPunct="1">
              <a:spcAft>
                <a:spcPts val="0"/>
              </a:spcAft>
              <a:defRPr/>
            </a:pPr>
            <a:r>
              <a:rPr lang="it-IT" dirty="0" smtClean="0"/>
              <a:t>More volatility -&gt; more trading and arbitrage opportunities, a volatile market can increase trading revenues</a:t>
            </a:r>
          </a:p>
          <a:p>
            <a:pPr algn="ctr" fontAlgn="auto" hangingPunct="1">
              <a:spcAft>
                <a:spcPts val="0"/>
              </a:spcAft>
              <a:defRPr/>
            </a:pPr>
            <a:r>
              <a:rPr lang="it-IT" u="sng" dirty="0" smtClean="0"/>
              <a:t>BUT</a:t>
            </a:r>
            <a:endParaRPr lang="it-IT" dirty="0" smtClean="0"/>
          </a:p>
          <a:p>
            <a:pPr algn="ctr" fontAlgn="auto" hangingPunct="1">
              <a:spcAft>
                <a:spcPts val="0"/>
              </a:spcAft>
              <a:defRPr/>
            </a:pPr>
            <a:r>
              <a:rPr lang="it-IT" dirty="0" smtClean="0"/>
              <a:t>more risk and Goldman Sachs may be obliged to limiting the size to market making position</a:t>
            </a:r>
          </a:p>
          <a:p>
            <a:pPr algn="ctr" fontAlgn="auto" hangingPunct="1">
              <a:spcAft>
                <a:spcPts val="0"/>
              </a:spcAft>
              <a:defRPr/>
            </a:pPr>
            <a:r>
              <a:rPr lang="it-IT" dirty="0" smtClean="0"/>
              <a:t>-&gt; less profitability </a:t>
            </a:r>
          </a:p>
          <a:p>
            <a:pPr fontAlgn="auto" hangingPunct="1">
              <a:spcAft>
                <a:spcPts val="0"/>
              </a:spcAft>
              <a:defRPr/>
            </a:pPr>
            <a:endParaRPr lang="en-GB" dirty="0" smtClean="0"/>
          </a:p>
        </p:txBody>
      </p:sp>
    </p:spTree>
    <p:extLst>
      <p:ext uri="{BB962C8B-B14F-4D97-AF65-F5344CB8AC3E}">
        <p14:creationId xmlns:p14="http://schemas.microsoft.com/office/powerpoint/2010/main" val="130080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97744"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Institutional client services (3)</a:t>
            </a:r>
            <a:endParaRPr lang="en-GB" dirty="0"/>
          </a:p>
        </p:txBody>
      </p:sp>
      <p:sp>
        <p:nvSpPr>
          <p:cNvPr id="11266" name="Rectangle 2"/>
          <p:cNvSpPr>
            <a:spLocks noGrp="1" noChangeArrowheads="1"/>
          </p:cNvSpPr>
          <p:nvPr>
            <p:ph type="body" idx="1"/>
          </p:nvPr>
        </p:nvSpPr>
        <p:spPr>
          <a:xfrm>
            <a:off x="649218" y="2281984"/>
            <a:ext cx="11702272" cy="7350273"/>
          </a:xfrm>
          <a:ln/>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4 ways to generate revenues: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In large, highly liquid markets</a:t>
            </a:r>
            <a:r>
              <a:rPr lang="en-GB" dirty="0" smtClean="0"/>
              <a:t>: high volume of transactions for modest spread and fees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In less liquid markets: </a:t>
            </a:r>
            <a:r>
              <a:rPr lang="en-GB" dirty="0" smtClean="0"/>
              <a:t>transactions for spread and fees somewhat larger</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Customized or tailor-made products that address the client's risk exposures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Financing to the clients is provided</a:t>
            </a:r>
            <a:endParaRPr lang="en-GB" dirty="0"/>
          </a:p>
        </p:txBody>
      </p:sp>
    </p:spTree>
    <p:extLst>
      <p:ext uri="{BB962C8B-B14F-4D97-AF65-F5344CB8AC3E}">
        <p14:creationId xmlns:p14="http://schemas.microsoft.com/office/powerpoint/2010/main" val="3338075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it-IT" smtClean="0"/>
              <a:t>Market risk – How to manage</a:t>
            </a:r>
            <a:endParaRPr lang="en-GB" smtClean="0"/>
          </a:p>
        </p:txBody>
      </p:sp>
      <p:graphicFrame>
        <p:nvGraphicFramePr>
          <p:cNvPr id="2" name="Diagram 1"/>
          <p:cNvGraphicFramePr/>
          <p:nvPr>
            <p:extLst>
              <p:ext uri="{D42A27DB-BD31-4B8C-83A1-F6EECF244321}">
                <p14:modId xmlns:p14="http://schemas.microsoft.com/office/powerpoint/2010/main" val="3251103207"/>
              </p:ext>
            </p:extLst>
          </p:nvPr>
        </p:nvGraphicFramePr>
        <p:xfrm>
          <a:off x="2167467" y="2476464"/>
          <a:ext cx="8669867"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405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25736" y="730920"/>
            <a:ext cx="10297144" cy="1337568"/>
          </a:xfrm>
        </p:spPr>
        <p:txBody>
          <a:bodyPr/>
          <a:lstStyle/>
          <a:p>
            <a:pPr eaLnBrk="1" hangingPunct="1"/>
            <a:r>
              <a:rPr lang="it-IT" smtClean="0"/>
              <a:t>Market risk – Effective management</a:t>
            </a:r>
            <a:endParaRPr lang="en-GB" smtClean="0"/>
          </a:p>
        </p:txBody>
      </p:sp>
      <p:sp>
        <p:nvSpPr>
          <p:cNvPr id="9219" name="Content Placeholder 2"/>
          <p:cNvSpPr>
            <a:spLocks noGrp="1"/>
          </p:cNvSpPr>
          <p:nvPr>
            <p:ph idx="1"/>
          </p:nvPr>
        </p:nvSpPr>
        <p:spPr>
          <a:xfrm>
            <a:off x="2713849" y="3341512"/>
            <a:ext cx="9317850" cy="2867378"/>
          </a:xfrm>
        </p:spPr>
        <p:txBody>
          <a:bodyPr/>
          <a:lstStyle/>
          <a:p>
            <a:pPr marL="731509" indent="-731509" hangingPunct="1">
              <a:buFont typeface="Calibri" panose="020F0502020204030204" pitchFamily="34" charset="0"/>
              <a:buAutoNum type="arabicPeriod"/>
            </a:pPr>
            <a:r>
              <a:rPr lang="en-GB" sz="3698"/>
              <a:t>accurate and timely information</a:t>
            </a:r>
          </a:p>
          <a:p>
            <a:pPr marL="731509" indent="-731509" hangingPunct="1">
              <a:buFont typeface="Calibri" panose="020F0502020204030204" pitchFamily="34" charset="0"/>
              <a:buAutoNum type="arabicPeriod"/>
            </a:pPr>
            <a:r>
              <a:rPr lang="it-IT" sz="3698"/>
              <a:t>dynamic limit setting framework</a:t>
            </a:r>
            <a:endParaRPr lang="en-GB" sz="3698"/>
          </a:p>
          <a:p>
            <a:pPr marL="731509" indent="-731509" hangingPunct="1">
              <a:buFont typeface="Calibri" panose="020F0502020204030204" pitchFamily="34" charset="0"/>
              <a:buAutoNum type="arabicPeriod"/>
            </a:pPr>
            <a:r>
              <a:rPr lang="en-GB" sz="3698"/>
              <a:t>high level of communication</a:t>
            </a:r>
          </a:p>
        </p:txBody>
      </p:sp>
    </p:spTree>
    <p:extLst>
      <p:ext uri="{BB962C8B-B14F-4D97-AF65-F5344CB8AC3E}">
        <p14:creationId xmlns:p14="http://schemas.microsoft.com/office/powerpoint/2010/main" val="23396459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it-IT" smtClean="0"/>
              <a:t>Market risk – Risk measures</a:t>
            </a:r>
            <a:endParaRPr lang="en-GB" smtClean="0"/>
          </a:p>
        </p:txBody>
      </p:sp>
      <p:graphicFrame>
        <p:nvGraphicFramePr>
          <p:cNvPr id="4" name="Diagram 3"/>
          <p:cNvGraphicFramePr/>
          <p:nvPr>
            <p:extLst>
              <p:ext uri="{D42A27DB-BD31-4B8C-83A1-F6EECF244321}">
                <p14:modId xmlns:p14="http://schemas.microsoft.com/office/powerpoint/2010/main" val="932249455"/>
              </p:ext>
            </p:extLst>
          </p:nvPr>
        </p:nvGraphicFramePr>
        <p:xfrm>
          <a:off x="2201122" y="2623750"/>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1812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it-IT" smtClean="0"/>
              <a:t>	Market risk – Value at Risk</a:t>
            </a:r>
            <a:endParaRPr lang="en-GB" smtClean="0"/>
          </a:p>
        </p:txBody>
      </p:sp>
      <p:sp>
        <p:nvSpPr>
          <p:cNvPr id="11267" name="Content Placeholder 2"/>
          <p:cNvSpPr>
            <a:spLocks noGrp="1"/>
          </p:cNvSpPr>
          <p:nvPr>
            <p:ph idx="1"/>
          </p:nvPr>
        </p:nvSpPr>
        <p:spPr>
          <a:xfrm>
            <a:off x="650240" y="2684499"/>
            <a:ext cx="11704320" cy="3524390"/>
          </a:xfrm>
        </p:spPr>
        <p:txBody>
          <a:bodyPr/>
          <a:lstStyle/>
          <a:p>
            <a:pPr marL="571500" indent="-571500">
              <a:buFont typeface="Wingdings" panose="05000000000000000000" pitchFamily="2" charset="2"/>
              <a:buChar char="v"/>
            </a:pPr>
            <a:r>
              <a:rPr lang="en-GB" dirty="0" smtClean="0"/>
              <a:t>Potential loss in value of inventory positions due to adverse market movements</a:t>
            </a:r>
          </a:p>
          <a:p>
            <a:pPr marL="571500" indent="-571500">
              <a:buFont typeface="Wingdings" panose="05000000000000000000" pitchFamily="2" charset="2"/>
              <a:buChar char="v"/>
            </a:pPr>
            <a:r>
              <a:rPr lang="en-GB" dirty="0" smtClean="0"/>
              <a:t>one-day time horizon with a 95% confidence level</a:t>
            </a:r>
          </a:p>
        </p:txBody>
      </p:sp>
    </p:spTree>
    <p:extLst>
      <p:ext uri="{BB962C8B-B14F-4D97-AF65-F5344CB8AC3E}">
        <p14:creationId xmlns:p14="http://schemas.microsoft.com/office/powerpoint/2010/main" val="20204061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97744" y="700336"/>
            <a:ext cx="10172640" cy="1368152"/>
          </a:xfrm>
        </p:spPr>
        <p:txBody>
          <a:bodyPr/>
          <a:lstStyle/>
          <a:p>
            <a:r>
              <a:rPr lang="it-IT" smtClean="0"/>
              <a:t>Market risk – Value at Risk</a:t>
            </a:r>
            <a:endParaRPr lang="en-GB"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1741758"/>
              </p:ext>
            </p:extLst>
          </p:nvPr>
        </p:nvGraphicFramePr>
        <p:xfrm>
          <a:off x="650240" y="2020483"/>
          <a:ext cx="11704320" cy="7680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9189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0240" y="700336"/>
            <a:ext cx="10100632" cy="1368152"/>
          </a:xfrm>
        </p:spPr>
        <p:txBody>
          <a:bodyPr/>
          <a:lstStyle/>
          <a:p>
            <a:r>
              <a:rPr lang="en-GB" dirty="0" smtClean="0"/>
              <a:t>Market risk – Daily VaR</a:t>
            </a:r>
          </a:p>
        </p:txBody>
      </p:sp>
      <p:sp>
        <p:nvSpPr>
          <p:cNvPr id="13315" name="Content Placeholder 2"/>
          <p:cNvSpPr>
            <a:spLocks noGrp="1"/>
          </p:cNvSpPr>
          <p:nvPr>
            <p:ph idx="1"/>
          </p:nvPr>
        </p:nvSpPr>
        <p:spPr/>
        <p:txBody>
          <a:bodyPr/>
          <a:lstStyle/>
          <a:p>
            <a:endParaRPr lang="it-IT" smtClean="0"/>
          </a:p>
          <a:p>
            <a:endParaRPr lang="it-IT" smtClean="0"/>
          </a:p>
          <a:p>
            <a:endParaRPr lang="it-IT" smtClean="0"/>
          </a:p>
          <a:p>
            <a:endParaRPr lang="it-IT" smtClean="0"/>
          </a:p>
          <a:p>
            <a:endParaRPr lang="it-IT" smtClean="0"/>
          </a:p>
          <a:p>
            <a:endParaRPr lang="it-IT"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664" y="2662663"/>
            <a:ext cx="8907471" cy="426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Box 3"/>
          <p:cNvSpPr txBox="1">
            <a:spLocks noChangeArrowheads="1"/>
          </p:cNvSpPr>
          <p:nvPr/>
        </p:nvSpPr>
        <p:spPr bwMode="auto">
          <a:xfrm>
            <a:off x="460587" y="6924606"/>
            <a:ext cx="12083627" cy="21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GB" sz="3413" dirty="0">
                <a:solidFill>
                  <a:schemeClr val="accent3">
                    <a:lumMod val="10000"/>
                  </a:schemeClr>
                </a:solidFill>
                <a:latin typeface="Garamond" panose="02020404030301010803" pitchFamily="18" charset="0"/>
              </a:rPr>
              <a:t>From 2011 to 2012 the decrease reflects a decrease in the interest rates category, commodity prices and currency rates categories due to </a:t>
            </a:r>
            <a:r>
              <a:rPr lang="en-GB" sz="3413" i="1" dirty="0">
                <a:solidFill>
                  <a:schemeClr val="accent3">
                    <a:lumMod val="10000"/>
                  </a:schemeClr>
                </a:solidFill>
                <a:latin typeface="Garamond" panose="02020404030301010803" pitchFamily="18" charset="0"/>
              </a:rPr>
              <a:t>lower levels of volatility </a:t>
            </a:r>
            <a:r>
              <a:rPr lang="en-GB" sz="3413" dirty="0">
                <a:solidFill>
                  <a:schemeClr val="accent3">
                    <a:lumMod val="10000"/>
                  </a:schemeClr>
                </a:solidFill>
                <a:latin typeface="Garamond" panose="02020404030301010803" pitchFamily="18" charset="0"/>
              </a:rPr>
              <a:t>and to </a:t>
            </a:r>
            <a:r>
              <a:rPr lang="en-GB" sz="3413" i="1" dirty="0">
                <a:solidFill>
                  <a:schemeClr val="accent3">
                    <a:lumMod val="10000"/>
                  </a:schemeClr>
                </a:solidFill>
                <a:latin typeface="Garamond" panose="02020404030301010803" pitchFamily="18" charset="0"/>
              </a:rPr>
              <a:t>reduced exposures</a:t>
            </a:r>
            <a:r>
              <a:rPr lang="en-GB" sz="3413" dirty="0">
                <a:solidFill>
                  <a:schemeClr val="accent3">
                    <a:lumMod val="10000"/>
                  </a:schemeClr>
                </a:solidFill>
                <a:latin typeface="Garamond" panose="02020404030301010803" pitchFamily="18" charset="0"/>
              </a:rPr>
              <a:t>. These decreases were partially offset by a decrease in the diversification benefit across risk categories.</a:t>
            </a:r>
          </a:p>
        </p:txBody>
      </p:sp>
    </p:spTree>
    <p:extLst>
      <p:ext uri="{BB962C8B-B14F-4D97-AF65-F5344CB8AC3E}">
        <p14:creationId xmlns:p14="http://schemas.microsoft.com/office/powerpoint/2010/main" val="4639254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t-IT" smtClean="0"/>
              <a:t>Market risk – Daily Var</a:t>
            </a:r>
            <a:endParaRPr lang="en-GB"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808" y="2788568"/>
            <a:ext cx="10656711" cy="556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0574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t-IT" smtClean="0"/>
              <a:t>Market risk – Daily VaR</a:t>
            </a:r>
            <a:endParaRPr lang="en-GB"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0" y="3004592"/>
            <a:ext cx="11672711" cy="524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569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00336"/>
            <a:ext cx="10822880" cy="1368152"/>
          </a:xfrm>
        </p:spPr>
        <p:txBody>
          <a:bodyPr>
            <a:normAutofit/>
          </a:bodyPr>
          <a:lstStyle/>
          <a:p>
            <a:r>
              <a:rPr lang="en-GB" sz="4400" dirty="0" smtClean="0"/>
              <a:t>Market risk – Daily Trading Net Revenues</a:t>
            </a:r>
            <a:endParaRPr lang="en-GB" sz="4400" dirty="0"/>
          </a:p>
        </p:txBody>
      </p:sp>
      <p:sp>
        <p:nvSpPr>
          <p:cNvPr id="16387" name="Content Placeholder 2"/>
          <p:cNvSpPr>
            <a:spLocks noGrp="1"/>
          </p:cNvSpPr>
          <p:nvPr>
            <p:ph idx="1"/>
          </p:nvPr>
        </p:nvSpPr>
        <p:spPr>
          <a:xfrm>
            <a:off x="650240" y="2275840"/>
            <a:ext cx="11704320" cy="5059681"/>
          </a:xfrm>
        </p:spPr>
        <p:txBody>
          <a:bodyPr/>
          <a:lstStyle/>
          <a:p>
            <a:endParaRPr lang="en-GB"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49" y="2316480"/>
            <a:ext cx="11760765" cy="479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4"/>
          <p:cNvSpPr txBox="1">
            <a:spLocks noChangeArrowheads="1"/>
          </p:cNvSpPr>
          <p:nvPr/>
        </p:nvSpPr>
        <p:spPr bwMode="auto">
          <a:xfrm>
            <a:off x="681849" y="7642579"/>
            <a:ext cx="11760765" cy="15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sz="3129">
                <a:solidFill>
                  <a:schemeClr val="accent3">
                    <a:lumMod val="10000"/>
                  </a:schemeClr>
                </a:solidFill>
                <a:latin typeface="Garamond" panose="02020404030301010803" pitchFamily="18" charset="0"/>
              </a:rPr>
              <a:t>Daily trading net revenues are compared with VaR calculated as of the end of the prior business day. Trading losses incurred on a single day did not exceed 95% one-day VaR during 2012.</a:t>
            </a:r>
            <a:endParaRPr lang="en-GB" sz="3129">
              <a:solidFill>
                <a:schemeClr val="accent3">
                  <a:lumMod val="10000"/>
                </a:schemeClr>
              </a:solidFill>
              <a:latin typeface="Garamond" panose="02020404030301010803" pitchFamily="18" charset="0"/>
            </a:endParaRPr>
          </a:p>
        </p:txBody>
      </p:sp>
    </p:spTree>
    <p:extLst>
      <p:ext uri="{BB962C8B-B14F-4D97-AF65-F5344CB8AC3E}">
        <p14:creationId xmlns:p14="http://schemas.microsoft.com/office/powerpoint/2010/main" val="41814354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it-IT" smtClean="0"/>
              <a:t>Market risk - Sensitivity measure</a:t>
            </a:r>
            <a:endParaRPr lang="en-GB" smtClean="0"/>
          </a:p>
        </p:txBody>
      </p:sp>
      <p:sp>
        <p:nvSpPr>
          <p:cNvPr id="17411" name="Content Placeholder 2"/>
          <p:cNvSpPr>
            <a:spLocks noGrp="1"/>
          </p:cNvSpPr>
          <p:nvPr>
            <p:ph idx="1"/>
          </p:nvPr>
        </p:nvSpPr>
        <p:spPr>
          <a:xfrm>
            <a:off x="525736" y="196280"/>
            <a:ext cx="11988800" cy="6096000"/>
          </a:xfrm>
        </p:spPr>
        <p:txBody>
          <a:bodyPr/>
          <a:lstStyle/>
          <a:p>
            <a:r>
              <a:rPr lang="en-GB" dirty="0" smtClean="0"/>
              <a:t>For position not included in VaR, estimation of the potential reduction in net revenues of a 10% decline in the underlying asset value.</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562" y="4746831"/>
            <a:ext cx="9767147" cy="309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0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97744"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Institutional client services (4)</a:t>
            </a:r>
            <a:endParaRPr lang="en-GB" dirty="0"/>
          </a:p>
        </p:txBody>
      </p:sp>
      <p:sp>
        <p:nvSpPr>
          <p:cNvPr id="12290" name="Rectangle 2"/>
          <p:cNvSpPr>
            <a:spLocks noGrp="1" noChangeArrowheads="1"/>
          </p:cNvSpPr>
          <p:nvPr>
            <p:ph type="body" idx="1"/>
          </p:nvPr>
        </p:nvSpPr>
        <p:spPr>
          <a:xfrm>
            <a:off x="649218" y="2281985"/>
            <a:ext cx="11702272" cy="6436865"/>
          </a:xfrm>
          <a:ln/>
        </p:spPr>
        <p:txBody>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The activities are organized by asset class including:</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Cash instruments: </a:t>
            </a:r>
            <a:r>
              <a:rPr lang="en-GB" sz="3612" dirty="0" smtClean="0"/>
              <a:t>trading the underlying instrument</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Derivative: </a:t>
            </a:r>
            <a:r>
              <a:rPr lang="en-GB" sz="3612" dirty="0" smtClean="0"/>
              <a:t>instruments that derive their value</a:t>
            </a:r>
            <a:endParaRPr lang="en-GB" sz="3612" dirty="0"/>
          </a:p>
        </p:txBody>
      </p:sp>
    </p:spTree>
    <p:extLst>
      <p:ext uri="{BB962C8B-B14F-4D97-AF65-F5344CB8AC3E}">
        <p14:creationId xmlns:p14="http://schemas.microsoft.com/office/powerpoint/2010/main" val="2127456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it-IT" smtClean="0"/>
              <a:t>Market risk - Stress testing</a:t>
            </a:r>
            <a:endParaRPr lang="en-GB"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6071357"/>
              </p:ext>
            </p:extLst>
          </p:nvPr>
        </p:nvGraphicFramePr>
        <p:xfrm>
          <a:off x="650240" y="2275841"/>
          <a:ext cx="11704320" cy="643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4130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it-IT" smtClean="0"/>
              <a:t>Credit risk</a:t>
            </a:r>
            <a:endParaRPr lang="en-GB" smtClean="0"/>
          </a:p>
        </p:txBody>
      </p:sp>
      <p:sp>
        <p:nvSpPr>
          <p:cNvPr id="19459" name="Content Placeholder 2"/>
          <p:cNvSpPr>
            <a:spLocks noGrp="1"/>
          </p:cNvSpPr>
          <p:nvPr>
            <p:ph idx="1"/>
          </p:nvPr>
        </p:nvSpPr>
        <p:spPr/>
        <p:txBody>
          <a:bodyPr/>
          <a:lstStyle/>
          <a:p>
            <a:pPr eaLnBrk="1" hangingPunct="1"/>
            <a:r>
              <a:rPr lang="en-US" smtClean="0"/>
              <a:t>Potential loss due to default or deterioration in credit quality of third parties who owe money, securities or other assets, or of issuers of securities or other instruments</a:t>
            </a:r>
          </a:p>
        </p:txBody>
      </p:sp>
    </p:spTree>
    <p:extLst>
      <p:ext uri="{BB962C8B-B14F-4D97-AF65-F5344CB8AC3E}">
        <p14:creationId xmlns:p14="http://schemas.microsoft.com/office/powerpoint/2010/main" val="37234329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it-IT" smtClean="0"/>
              <a:t>Credit risk</a:t>
            </a:r>
            <a:endParaRPr lang="en-GB" smtClean="0"/>
          </a:p>
        </p:txBody>
      </p:sp>
      <p:sp>
        <p:nvSpPr>
          <p:cNvPr id="3" name="Content Placeholder 2"/>
          <p:cNvSpPr>
            <a:spLocks noGrp="1"/>
          </p:cNvSpPr>
          <p:nvPr>
            <p:ph idx="1"/>
          </p:nvPr>
        </p:nvSpPr>
        <p:spPr/>
        <p:txBody>
          <a:bodyPr rtlCol="0">
            <a:normAutofit/>
          </a:bodyPr>
          <a:lstStyle/>
          <a:p>
            <a:pPr fontAlgn="auto" hangingPunct="1">
              <a:spcAft>
                <a:spcPts val="0"/>
              </a:spcAft>
              <a:defRPr/>
            </a:pPr>
            <a:r>
              <a:rPr lang="en-US" dirty="0" smtClean="0"/>
              <a:t>Goldman Sachs could incur in loss if</a:t>
            </a:r>
          </a:p>
          <a:p>
            <a:pPr lvl="1" fontAlgn="auto" hangingPunct="1">
              <a:spcAft>
                <a:spcPts val="0"/>
              </a:spcAft>
              <a:defRPr/>
            </a:pPr>
            <a:r>
              <a:rPr lang="en-US" dirty="0" smtClean="0"/>
              <a:t>Counterparty in a security of other financial instrument defaults on GS</a:t>
            </a:r>
          </a:p>
          <a:p>
            <a:pPr lvl="1" fontAlgn="auto" hangingPunct="1">
              <a:spcAft>
                <a:spcPts val="0"/>
              </a:spcAft>
              <a:defRPr/>
            </a:pPr>
            <a:r>
              <a:rPr lang="en-US" dirty="0" smtClean="0"/>
              <a:t>Value of securities GS holds decrease due to decrease in credit quality / ratings</a:t>
            </a:r>
          </a:p>
          <a:p>
            <a:pPr lvl="1" fontAlgn="auto" hangingPunct="1">
              <a:spcAft>
                <a:spcPts val="0"/>
              </a:spcAft>
              <a:defRPr/>
            </a:pPr>
            <a:endParaRPr lang="en-US" dirty="0" smtClean="0"/>
          </a:p>
          <a:p>
            <a:pPr marL="650230" lvl="1" indent="0" fontAlgn="auto" hangingPunct="1">
              <a:spcAft>
                <a:spcPts val="0"/>
              </a:spcAft>
              <a:buNone/>
              <a:defRPr/>
            </a:pPr>
            <a:endParaRPr lang="en-US" sz="11378" dirty="0">
              <a:solidFill>
                <a:srgbClr val="FF0000"/>
              </a:solidFill>
            </a:endParaRPr>
          </a:p>
        </p:txBody>
      </p:sp>
    </p:spTree>
    <p:extLst>
      <p:ext uri="{BB962C8B-B14F-4D97-AF65-F5344CB8AC3E}">
        <p14:creationId xmlns:p14="http://schemas.microsoft.com/office/powerpoint/2010/main" val="41470497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it-IT" smtClean="0"/>
              <a:t>Credit risk</a:t>
            </a:r>
            <a:endParaRPr lang="en-GB" smtClean="0"/>
          </a:p>
        </p:txBody>
      </p:sp>
      <p:sp>
        <p:nvSpPr>
          <p:cNvPr id="3" name="Content Placeholder 2"/>
          <p:cNvSpPr>
            <a:spLocks noGrp="1"/>
          </p:cNvSpPr>
          <p:nvPr>
            <p:ph idx="1"/>
          </p:nvPr>
        </p:nvSpPr>
        <p:spPr/>
        <p:txBody>
          <a:bodyPr rtlCol="0">
            <a:normAutofit/>
          </a:bodyPr>
          <a:lstStyle/>
          <a:p>
            <a:pPr marL="571500" indent="-571500" fontAlgn="auto" hangingPunct="1">
              <a:spcAft>
                <a:spcPts val="0"/>
              </a:spcAft>
              <a:buFont typeface="Wingdings" panose="05000000000000000000" pitchFamily="2" charset="2"/>
              <a:buChar char="v"/>
              <a:defRPr/>
            </a:pPr>
            <a:r>
              <a:rPr lang="en-US" dirty="0" smtClean="0"/>
              <a:t>Credit risk can be generated by:</a:t>
            </a:r>
          </a:p>
          <a:p>
            <a:pPr marL="571500" indent="-571500" fontAlgn="auto" hangingPunct="1">
              <a:spcAft>
                <a:spcPts val="0"/>
              </a:spcAft>
              <a:buFont typeface="Wingdings" panose="05000000000000000000" pitchFamily="2" charset="2"/>
              <a:buChar char="v"/>
              <a:defRPr/>
            </a:pPr>
            <a:r>
              <a:rPr lang="en-US" dirty="0" smtClean="0"/>
              <a:t>OTC derivatives</a:t>
            </a:r>
          </a:p>
          <a:p>
            <a:pPr marL="571500" indent="-571500" fontAlgn="auto" hangingPunct="1">
              <a:spcAft>
                <a:spcPts val="0"/>
              </a:spcAft>
              <a:buFont typeface="Wingdings" panose="05000000000000000000" pitchFamily="2" charset="2"/>
              <a:buChar char="v"/>
              <a:defRPr/>
            </a:pPr>
            <a:r>
              <a:rPr lang="en-US" dirty="0" smtClean="0"/>
              <a:t>Loans and lending commitments</a:t>
            </a:r>
          </a:p>
          <a:p>
            <a:pPr marL="571500" indent="-571500" fontAlgn="auto" hangingPunct="1">
              <a:spcAft>
                <a:spcPts val="0"/>
              </a:spcAft>
              <a:buFont typeface="Wingdings" panose="05000000000000000000" pitchFamily="2" charset="2"/>
              <a:buChar char="v"/>
              <a:defRPr/>
            </a:pPr>
            <a:r>
              <a:rPr lang="en-US" dirty="0" smtClean="0"/>
              <a:t>Securities financing transactions</a:t>
            </a:r>
            <a:r>
              <a:rPr lang="en-US" sz="3413" dirty="0"/>
              <a:t> </a:t>
            </a:r>
            <a:r>
              <a:rPr lang="en-US" dirty="0" smtClean="0"/>
              <a:t>(i.e., resale and repurchase agreements and securities borrowing and lending activities)</a:t>
            </a:r>
          </a:p>
          <a:p>
            <a:pPr marL="1143000" indent="-1143000" fontAlgn="auto" hangingPunct="1">
              <a:spcAft>
                <a:spcPts val="0"/>
              </a:spcAft>
              <a:buFont typeface="Wingdings" panose="05000000000000000000" pitchFamily="2" charset="2"/>
              <a:buChar char="v"/>
              <a:defRPr/>
            </a:pPr>
            <a:endParaRPr lang="en-US" sz="11378" dirty="0"/>
          </a:p>
        </p:txBody>
      </p:sp>
    </p:spTree>
    <p:extLst>
      <p:ext uri="{BB962C8B-B14F-4D97-AF65-F5344CB8AC3E}">
        <p14:creationId xmlns:p14="http://schemas.microsoft.com/office/powerpoint/2010/main" val="28663319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25735" y="700336"/>
            <a:ext cx="10297145" cy="1368152"/>
          </a:xfrm>
        </p:spPr>
        <p:txBody>
          <a:bodyPr/>
          <a:lstStyle/>
          <a:p>
            <a:pPr eaLnBrk="1" hangingPunct="1"/>
            <a:r>
              <a:rPr lang="it-IT" smtClean="0"/>
              <a:t>Credit risk – Management process</a:t>
            </a:r>
            <a:endParaRPr lang="en-GB" smtClean="0"/>
          </a:p>
        </p:txBody>
      </p:sp>
      <p:sp>
        <p:nvSpPr>
          <p:cNvPr id="22531" name="Content Placeholder 2"/>
          <p:cNvSpPr>
            <a:spLocks noGrp="1"/>
          </p:cNvSpPr>
          <p:nvPr>
            <p:ph idx="1"/>
          </p:nvPr>
        </p:nvSpPr>
        <p:spPr>
          <a:xfrm>
            <a:off x="650240" y="2009423"/>
            <a:ext cx="11704320" cy="6436925"/>
          </a:xfrm>
        </p:spPr>
        <p:txBody>
          <a:bodyPr>
            <a:normAutofit lnSpcReduction="10000"/>
          </a:bodyPr>
          <a:lstStyle/>
          <a:p>
            <a:pPr eaLnBrk="1" hangingPunct="1"/>
            <a:r>
              <a:rPr lang="it-IT" sz="3698"/>
              <a:t>Approving transactions and setting credit exposure limits;</a:t>
            </a:r>
          </a:p>
          <a:p>
            <a:pPr eaLnBrk="1" hangingPunct="1"/>
            <a:r>
              <a:rPr lang="en-GB" sz="3698"/>
              <a:t>monitoring compliance with established limits;</a:t>
            </a:r>
          </a:p>
          <a:p>
            <a:pPr eaLnBrk="1" hangingPunct="1"/>
            <a:r>
              <a:rPr lang="it-IT" sz="3698"/>
              <a:t>measuring potential losses resulting from counterparty default;</a:t>
            </a:r>
          </a:p>
          <a:p>
            <a:pPr eaLnBrk="1" hangingPunct="1"/>
            <a:r>
              <a:rPr lang="en-GB" sz="3698"/>
              <a:t>reporting of credit exposure to senior management, the Board and regulators;</a:t>
            </a:r>
          </a:p>
          <a:p>
            <a:pPr eaLnBrk="1" hangingPunct="1"/>
            <a:r>
              <a:rPr lang="en-GB" sz="3698"/>
              <a:t>use of credit </a:t>
            </a:r>
            <a:r>
              <a:rPr lang="en-GB" sz="3698" i="1"/>
              <a:t>risk mitigants</a:t>
            </a:r>
            <a:r>
              <a:rPr lang="en-GB" sz="3698"/>
              <a:t>;</a:t>
            </a:r>
            <a:endParaRPr lang="it-IT" sz="3698"/>
          </a:p>
          <a:p>
            <a:pPr eaLnBrk="1" hangingPunct="1"/>
            <a:r>
              <a:rPr lang="it-IT" sz="3698"/>
              <a:t>communication and collaboration with other independent control and support functions such as operations, legal and compliance.</a:t>
            </a:r>
          </a:p>
        </p:txBody>
      </p:sp>
    </p:spTree>
    <p:extLst>
      <p:ext uri="{BB962C8B-B14F-4D97-AF65-F5344CB8AC3E}">
        <p14:creationId xmlns:p14="http://schemas.microsoft.com/office/powerpoint/2010/main" val="21449089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25736" y="695087"/>
            <a:ext cx="10242872" cy="1373401"/>
          </a:xfrm>
        </p:spPr>
        <p:txBody>
          <a:bodyPr/>
          <a:lstStyle/>
          <a:p>
            <a:pPr eaLnBrk="1" hangingPunct="1"/>
            <a:r>
              <a:rPr lang="it-IT" smtClean="0"/>
              <a:t>Credit risk – Credit review</a:t>
            </a:r>
            <a:endParaRPr lang="en-GB" smtClean="0"/>
          </a:p>
        </p:txBody>
      </p:sp>
      <p:sp>
        <p:nvSpPr>
          <p:cNvPr id="23555" name="Content Placeholder 2"/>
          <p:cNvSpPr>
            <a:spLocks noGrp="1"/>
          </p:cNvSpPr>
          <p:nvPr>
            <p:ph idx="1"/>
          </p:nvPr>
        </p:nvSpPr>
        <p:spPr/>
        <p:txBody>
          <a:bodyPr/>
          <a:lstStyle/>
          <a:p>
            <a:pPr eaLnBrk="1" hangingPunct="1"/>
            <a:r>
              <a:rPr lang="en-GB" dirty="0" smtClean="0"/>
              <a:t>Initial and ongoing analyses of counterparties</a:t>
            </a:r>
          </a:p>
          <a:p>
            <a:pPr eaLnBrk="1" hangingPunct="1"/>
            <a:r>
              <a:rPr lang="en-GB" dirty="0" smtClean="0"/>
              <a:t>Independent judgement on the ability of the counterparty to perform obligations</a:t>
            </a:r>
          </a:p>
          <a:p>
            <a:pPr eaLnBrk="1" hangingPunct="1"/>
            <a:r>
              <a:rPr lang="en-GB" dirty="0" smtClean="0"/>
              <a:t>Determination of the internal </a:t>
            </a:r>
            <a:r>
              <a:rPr lang="en-GB" b="1" i="1" dirty="0" smtClean="0"/>
              <a:t>credit rating </a:t>
            </a:r>
            <a:r>
              <a:rPr lang="en-GB" dirty="0" smtClean="0"/>
              <a:t>according to the determined profile</a:t>
            </a:r>
          </a:p>
          <a:p>
            <a:pPr eaLnBrk="1" hangingPunct="1"/>
            <a:r>
              <a:rPr lang="en-GB" dirty="0" smtClean="0"/>
              <a:t>Approval of credit review and rating by senior personnel within credit risk management</a:t>
            </a:r>
          </a:p>
        </p:txBody>
      </p:sp>
    </p:spTree>
    <p:extLst>
      <p:ext uri="{BB962C8B-B14F-4D97-AF65-F5344CB8AC3E}">
        <p14:creationId xmlns:p14="http://schemas.microsoft.com/office/powerpoint/2010/main" val="21027000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hangingPunct="1">
              <a:spcAft>
                <a:spcPts val="0"/>
              </a:spcAft>
              <a:defRPr/>
            </a:pPr>
            <a:r>
              <a:rPr lang="it-IT" dirty="0" smtClean="0"/>
              <a:t>Credit risk – Measurement of exposure</a:t>
            </a:r>
            <a:endParaRPr lang="en-GB" dirty="0" smtClean="0"/>
          </a:p>
        </p:txBody>
      </p:sp>
      <p:sp>
        <p:nvSpPr>
          <p:cNvPr id="3" name="Content Placeholder 2"/>
          <p:cNvSpPr>
            <a:spLocks noGrp="1"/>
          </p:cNvSpPr>
          <p:nvPr>
            <p:ph idx="1"/>
          </p:nvPr>
        </p:nvSpPr>
        <p:spPr>
          <a:xfrm>
            <a:off x="508000" y="3101280"/>
            <a:ext cx="11988800" cy="6096000"/>
          </a:xfrm>
        </p:spPr>
        <p:txBody>
          <a:bodyPr rtlCol="0">
            <a:normAutofit/>
          </a:bodyPr>
          <a:lstStyle/>
          <a:p>
            <a:pPr fontAlgn="auto" hangingPunct="1">
              <a:spcAft>
                <a:spcPts val="0"/>
              </a:spcAft>
              <a:defRPr/>
            </a:pPr>
            <a:r>
              <a:rPr lang="it-IT" b="1" i="1" dirty="0" smtClean="0"/>
              <a:t>Risk measure and limits</a:t>
            </a:r>
          </a:p>
          <a:p>
            <a:pPr marL="568951" lvl="1" indent="0" fontAlgn="auto" hangingPunct="1">
              <a:spcAft>
                <a:spcPts val="0"/>
              </a:spcAft>
              <a:buNone/>
              <a:defRPr/>
            </a:pPr>
            <a:r>
              <a:rPr lang="it-IT" dirty="0" smtClean="0"/>
              <a:t>Measure of </a:t>
            </a:r>
            <a:r>
              <a:rPr lang="en-GB" dirty="0" smtClean="0"/>
              <a:t>credit risk based on the potential loss in an event of non-payment by a counterparty and limits are fixed to control the size of exposure</a:t>
            </a:r>
          </a:p>
          <a:p>
            <a:pPr marL="568951" lvl="1" indent="0" fontAlgn="auto" hangingPunct="1">
              <a:spcAft>
                <a:spcPts val="0"/>
              </a:spcAft>
              <a:buNone/>
              <a:defRPr/>
            </a:pPr>
            <a:endParaRPr lang="it-IT" dirty="0" smtClean="0"/>
          </a:p>
          <a:p>
            <a:pPr fontAlgn="auto" hangingPunct="1">
              <a:spcAft>
                <a:spcPts val="0"/>
              </a:spcAft>
              <a:defRPr/>
            </a:pPr>
            <a:r>
              <a:rPr lang="it-IT" b="1" i="1" dirty="0" smtClean="0"/>
              <a:t>Stress tests/scenario analysis</a:t>
            </a:r>
            <a:r>
              <a:rPr lang="it-IT" dirty="0" smtClean="0"/>
              <a:t>, </a:t>
            </a:r>
            <a:r>
              <a:rPr lang="it-IT" sz="3982" dirty="0"/>
              <a:t>applying shock to counterparties credit rating or credit risk factors</a:t>
            </a:r>
          </a:p>
          <a:p>
            <a:pPr fontAlgn="auto" hangingPunct="1">
              <a:spcAft>
                <a:spcPts val="0"/>
              </a:spcAft>
              <a:defRPr/>
            </a:pPr>
            <a:endParaRPr lang="it-IT" dirty="0" smtClean="0"/>
          </a:p>
          <a:p>
            <a:pPr fontAlgn="auto" hangingPunct="1">
              <a:spcAft>
                <a:spcPts val="0"/>
              </a:spcAft>
              <a:defRPr/>
            </a:pPr>
            <a:endParaRPr lang="it-IT" dirty="0" smtClean="0"/>
          </a:p>
          <a:p>
            <a:pPr fontAlgn="auto" hangingPunct="1">
              <a:spcAft>
                <a:spcPts val="0"/>
              </a:spcAft>
              <a:defRPr/>
            </a:pPr>
            <a:endParaRPr lang="en-GB" dirty="0" smtClean="0"/>
          </a:p>
        </p:txBody>
      </p:sp>
    </p:spTree>
    <p:extLst>
      <p:ext uri="{BB962C8B-B14F-4D97-AF65-F5344CB8AC3E}">
        <p14:creationId xmlns:p14="http://schemas.microsoft.com/office/powerpoint/2010/main" val="42357922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it-IT" smtClean="0"/>
              <a:t>Credit risk – Reduction of exposure</a:t>
            </a:r>
            <a:endParaRPr lang="en-GB" smtClean="0"/>
          </a:p>
        </p:txBody>
      </p:sp>
      <p:sp>
        <p:nvSpPr>
          <p:cNvPr id="25603" name="Content Placeholder 2"/>
          <p:cNvSpPr>
            <a:spLocks noGrp="1"/>
          </p:cNvSpPr>
          <p:nvPr>
            <p:ph idx="1"/>
          </p:nvPr>
        </p:nvSpPr>
        <p:spPr>
          <a:xfrm>
            <a:off x="634436" y="2275841"/>
            <a:ext cx="11704320" cy="6436925"/>
          </a:xfrm>
        </p:spPr>
        <p:txBody>
          <a:bodyPr/>
          <a:lstStyle/>
          <a:p>
            <a:pPr eaLnBrk="1" hangingPunct="1"/>
            <a:r>
              <a:rPr lang="it-IT" sz="3982"/>
              <a:t>According to the credit quality of the counterparty </a:t>
            </a:r>
            <a:r>
              <a:rPr lang="it-IT" sz="3982" b="1"/>
              <a:t>risk mitigants</a:t>
            </a:r>
            <a:r>
              <a:rPr lang="it-IT" sz="3982"/>
              <a:t> are employed like </a:t>
            </a:r>
            <a:r>
              <a:rPr lang="en-GB" sz="3982"/>
              <a:t>collateral provisions, guarantees, covenants, structural seniority of the bank loan claims and provisions in the legal documentation that allow the firm to adjust loan as market conditions change</a:t>
            </a:r>
          </a:p>
          <a:p>
            <a:pPr eaLnBrk="1" hangingPunct="1"/>
            <a:r>
              <a:rPr lang="it-IT" sz="3982"/>
              <a:t>Third parties garantees</a:t>
            </a:r>
          </a:p>
          <a:p>
            <a:pPr eaLnBrk="1" hangingPunct="1"/>
            <a:r>
              <a:rPr lang="it-IT" sz="3982"/>
              <a:t>Credit derivatives or participation agreements</a:t>
            </a:r>
            <a:endParaRPr lang="en-GB" sz="3982"/>
          </a:p>
        </p:txBody>
      </p:sp>
    </p:spTree>
    <p:extLst>
      <p:ext uri="{BB962C8B-B14F-4D97-AF65-F5344CB8AC3E}">
        <p14:creationId xmlns:p14="http://schemas.microsoft.com/office/powerpoint/2010/main" val="4472563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it-IT" smtClean="0"/>
              <a:t>Credit risk – Credit exposure</a:t>
            </a:r>
            <a:endParaRPr lang="en-GB" smtClean="0"/>
          </a:p>
        </p:txBody>
      </p:sp>
      <p:sp>
        <p:nvSpPr>
          <p:cNvPr id="26627" name="Content Placeholder 2"/>
          <p:cNvSpPr>
            <a:spLocks noGrp="1"/>
          </p:cNvSpPr>
          <p:nvPr>
            <p:ph idx="1"/>
          </p:nvPr>
        </p:nvSpPr>
        <p:spPr/>
        <p:txBody>
          <a:bodyPr/>
          <a:lstStyle/>
          <a:p>
            <a:pPr eaLnBrk="1" hangingPunct="1"/>
            <a:endParaRPr lang="en-GB" smtClean="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0" y="2538040"/>
            <a:ext cx="12749672"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8545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53001" y="700336"/>
            <a:ext cx="10197871" cy="1368152"/>
          </a:xfrm>
        </p:spPr>
        <p:txBody>
          <a:bodyPr/>
          <a:lstStyle/>
          <a:p>
            <a:pPr eaLnBrk="1" hangingPunct="1"/>
            <a:r>
              <a:rPr lang="it-IT" smtClean="0"/>
              <a:t>Credit risk – Exposure by credit rating</a:t>
            </a:r>
            <a:endParaRPr lang="en-GB" smtClean="0"/>
          </a:p>
        </p:txBody>
      </p:sp>
      <p:graphicFrame>
        <p:nvGraphicFramePr>
          <p:cNvPr id="27651" name="Content Placeholder 3"/>
          <p:cNvGraphicFramePr>
            <a:graphicFrameLocks noGrp="1"/>
          </p:cNvGraphicFramePr>
          <p:nvPr>
            <p:ph idx="1"/>
          </p:nvPr>
        </p:nvGraphicFramePr>
        <p:xfrm>
          <a:off x="577991" y="2203592"/>
          <a:ext cx="11848818" cy="6581423"/>
        </p:xfrm>
        <a:graphic>
          <a:graphicData uri="http://schemas.openxmlformats.org/presentationml/2006/ole">
            <mc:AlternateContent xmlns:mc="http://schemas.openxmlformats.org/markup-compatibility/2006">
              <mc:Choice xmlns:v="urn:schemas-microsoft-com:vml" Requires="v">
                <p:oleObj spid="_x0000_s1046"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91" y="2203592"/>
                        <a:ext cx="11848818" cy="65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1703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01072" y="700336"/>
            <a:ext cx="10221808" cy="1368152"/>
          </a:xfrm>
          <a:ln/>
        </p:spPr>
        <p:txBody>
          <a:bodyPr vert="horz" wrap="square" lIns="0" tIns="3982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err="1" smtClean="0"/>
              <a:t>Ics</a:t>
            </a:r>
            <a:r>
              <a:rPr lang="en-GB" dirty="0" smtClean="0"/>
              <a:t>: fixed income, currency and commodities client execution</a:t>
            </a:r>
            <a:endParaRPr lang="en-GB" dirty="0"/>
          </a:p>
        </p:txBody>
      </p:sp>
      <p:sp>
        <p:nvSpPr>
          <p:cNvPr id="13314" name="Rectangle 2"/>
          <p:cNvSpPr>
            <a:spLocks noGrp="1" noChangeArrowheads="1"/>
          </p:cNvSpPr>
          <p:nvPr>
            <p:ph type="body" idx="1"/>
          </p:nvPr>
        </p:nvSpPr>
        <p:spPr>
          <a:xfrm>
            <a:off x="649218" y="2281985"/>
            <a:ext cx="11702272" cy="7110656"/>
          </a:xfrm>
          <a:ln/>
        </p:spPr>
        <p:txBody>
          <a:bodyPr vert="horz" wrap="square" lIns="0" tIns="31858" rIns="0" bIns="0" numCol="1" anchor="ctr" anchorCtr="0" compatLnSpc="1">
            <a:prstTxWarp prst="textNoShape">
              <a:avLst/>
            </a:prstTxWarp>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Interest rate products: </a:t>
            </a:r>
            <a:r>
              <a:rPr lang="en-GB" sz="3612" dirty="0" smtClean="0"/>
              <a:t>government bonds, money market instruments, </a:t>
            </a:r>
            <a:r>
              <a:rPr lang="en-GB" sz="3612" dirty="0" smtClean="0"/>
              <a:t>IRS, </a:t>
            </a:r>
            <a:r>
              <a:rPr lang="en-GB" sz="3612" dirty="0" smtClean="0"/>
              <a:t>options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Credit products: </a:t>
            </a:r>
            <a:r>
              <a:rPr lang="en-GB" sz="3612" dirty="0" smtClean="0"/>
              <a:t>investment-grade corporate securities, credit derivatives, bank and bridge loans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Mortgages: </a:t>
            </a:r>
            <a:r>
              <a:rPr lang="en-GB" sz="3612" dirty="0" smtClean="0"/>
              <a:t>commercial mortgage-related securities, loans and derivatives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Currencies: </a:t>
            </a:r>
            <a:r>
              <a:rPr lang="en-GB" sz="3612" dirty="0" smtClean="0"/>
              <a:t>including growth-market currencies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b="1" dirty="0" smtClean="0"/>
              <a:t>Commodities:</a:t>
            </a:r>
            <a:r>
              <a:rPr lang="en-GB" sz="3612" dirty="0" smtClean="0"/>
              <a:t> oil and natural gas, base, precious and other metals</a:t>
            </a:r>
            <a:endParaRPr lang="en-GB" sz="3612" dirty="0"/>
          </a:p>
        </p:txBody>
      </p:sp>
    </p:spTree>
    <p:extLst>
      <p:ext uri="{BB962C8B-B14F-4D97-AF65-F5344CB8AC3E}">
        <p14:creationId xmlns:p14="http://schemas.microsoft.com/office/powerpoint/2010/main" val="813910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3410" y="700336"/>
            <a:ext cx="10177462" cy="1368152"/>
          </a:xfrm>
        </p:spPr>
        <p:txBody>
          <a:bodyPr/>
          <a:lstStyle/>
          <a:p>
            <a:pPr eaLnBrk="1" hangingPunct="1"/>
            <a:r>
              <a:rPr lang="it-IT" smtClean="0"/>
              <a:t>Credit risk – Exposure by industry (1)</a:t>
            </a:r>
            <a:endParaRPr lang="en-GB" smtClean="0"/>
          </a:p>
        </p:txBody>
      </p:sp>
      <p:graphicFrame>
        <p:nvGraphicFramePr>
          <p:cNvPr id="28675" name="Content Placeholder 2"/>
          <p:cNvGraphicFramePr>
            <a:graphicFrameLocks noGrp="1"/>
          </p:cNvGraphicFramePr>
          <p:nvPr>
            <p:ph idx="1"/>
          </p:nvPr>
        </p:nvGraphicFramePr>
        <p:xfrm>
          <a:off x="577991" y="2203591"/>
          <a:ext cx="10911841" cy="6330809"/>
        </p:xfrm>
        <a:graphic>
          <a:graphicData uri="http://schemas.openxmlformats.org/presentationml/2006/ole">
            <mc:AlternateContent xmlns:mc="http://schemas.openxmlformats.org/markup-compatibility/2006">
              <mc:Choice xmlns:v="urn:schemas-microsoft-com:vml" Requires="v">
                <p:oleObj spid="_x0000_s2070" r:id="rId4" imgW="7669433" imgH="4450466" progId="Excel.Chart.8">
                  <p:embed/>
                </p:oleObj>
              </mc:Choice>
              <mc:Fallback>
                <p:oleObj r:id="rId4" imgW="7669433" imgH="445046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91" y="2203591"/>
                        <a:ext cx="10911841" cy="633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27580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Content Placeholder 3"/>
          <p:cNvGraphicFramePr>
            <a:graphicFrameLocks noGrp="1"/>
          </p:cNvGraphicFramePr>
          <p:nvPr>
            <p:ph idx="1"/>
          </p:nvPr>
        </p:nvGraphicFramePr>
        <p:xfrm>
          <a:off x="593796" y="2038774"/>
          <a:ext cx="11848818" cy="6581422"/>
        </p:xfrm>
        <a:graphic>
          <a:graphicData uri="http://schemas.openxmlformats.org/presentationml/2006/ole">
            <mc:AlternateContent xmlns:mc="http://schemas.openxmlformats.org/markup-compatibility/2006">
              <mc:Choice xmlns:v="urn:schemas-microsoft-com:vml" Requires="v">
                <p:oleObj spid="_x0000_s3094" r:id="rId3" imgW="8333954" imgH="4627265" progId="Excel.Chart.8">
                  <p:embed/>
                </p:oleObj>
              </mc:Choice>
              <mc:Fallback>
                <p:oleObj r:id="rId3" imgW="8333954"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96" y="2038774"/>
                        <a:ext cx="11848818" cy="65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Title 1"/>
          <p:cNvSpPr>
            <a:spLocks noGrp="1"/>
          </p:cNvSpPr>
          <p:nvPr>
            <p:ph type="title"/>
          </p:nvPr>
        </p:nvSpPr>
        <p:spPr>
          <a:xfrm>
            <a:off x="501402" y="700336"/>
            <a:ext cx="10321478" cy="1368152"/>
          </a:xfrm>
        </p:spPr>
        <p:txBody>
          <a:bodyPr/>
          <a:lstStyle/>
          <a:p>
            <a:pPr eaLnBrk="1" hangingPunct="1"/>
            <a:r>
              <a:rPr lang="it-IT" smtClean="0"/>
              <a:t>Credit risk – Exposure by industry (2)</a:t>
            </a:r>
            <a:endParaRPr lang="en-GB" smtClean="0"/>
          </a:p>
        </p:txBody>
      </p:sp>
    </p:spTree>
    <p:extLst>
      <p:ext uri="{BB962C8B-B14F-4D97-AF65-F5344CB8AC3E}">
        <p14:creationId xmlns:p14="http://schemas.microsoft.com/office/powerpoint/2010/main" val="16849453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Content Placeholder 9"/>
          <p:cNvGraphicFramePr>
            <a:graphicFrameLocks noGrp="1"/>
          </p:cNvGraphicFramePr>
          <p:nvPr>
            <p:ph idx="1"/>
          </p:nvPr>
        </p:nvGraphicFramePr>
        <p:xfrm>
          <a:off x="577991" y="2203592"/>
          <a:ext cx="11848818" cy="6581423"/>
        </p:xfrm>
        <a:graphic>
          <a:graphicData uri="http://schemas.openxmlformats.org/presentationml/2006/ole">
            <mc:AlternateContent xmlns:mc="http://schemas.openxmlformats.org/markup-compatibility/2006">
              <mc:Choice xmlns:v="urn:schemas-microsoft-com:vml" Requires="v">
                <p:oleObj spid="_x0000_s4118"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91" y="2203592"/>
                        <a:ext cx="11848818" cy="65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Title 1"/>
          <p:cNvSpPr>
            <a:spLocks noGrp="1"/>
          </p:cNvSpPr>
          <p:nvPr>
            <p:ph type="title"/>
          </p:nvPr>
        </p:nvSpPr>
        <p:spPr>
          <a:xfrm>
            <a:off x="551649" y="730920"/>
            <a:ext cx="10271231" cy="1337568"/>
          </a:xfrm>
        </p:spPr>
        <p:txBody>
          <a:bodyPr/>
          <a:lstStyle/>
          <a:p>
            <a:pPr eaLnBrk="1" hangingPunct="1"/>
            <a:r>
              <a:rPr lang="it-IT" smtClean="0"/>
              <a:t>Credit risk – Exposure by industry (3)</a:t>
            </a:r>
            <a:endParaRPr lang="en-GB" smtClean="0"/>
          </a:p>
        </p:txBody>
      </p:sp>
    </p:spTree>
    <p:extLst>
      <p:ext uri="{BB962C8B-B14F-4D97-AF65-F5344CB8AC3E}">
        <p14:creationId xmlns:p14="http://schemas.microsoft.com/office/powerpoint/2010/main" val="25589804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smtClean="0"/>
              <a:t>Credit risk – European countries</a:t>
            </a:r>
            <a:endParaRPr lang="en-GB" smtClean="0"/>
          </a:p>
        </p:txBody>
      </p:sp>
      <p:graphicFrame>
        <p:nvGraphicFramePr>
          <p:cNvPr id="31747" name="Content Placeholder 3"/>
          <p:cNvGraphicFramePr>
            <a:graphicFrameLocks noGrp="1"/>
          </p:cNvGraphicFramePr>
          <p:nvPr>
            <p:ph idx="1"/>
          </p:nvPr>
        </p:nvGraphicFramePr>
        <p:xfrm>
          <a:off x="593796" y="3393441"/>
          <a:ext cx="11848818" cy="5926666"/>
        </p:xfrm>
        <a:graphic>
          <a:graphicData uri="http://schemas.openxmlformats.org/presentationml/2006/ole">
            <mc:AlternateContent xmlns:mc="http://schemas.openxmlformats.org/markup-compatibility/2006">
              <mc:Choice xmlns:v="urn:schemas-microsoft-com:vml" Requires="v">
                <p:oleObj spid="_x0000_s5142" r:id="rId3" imgW="8333954" imgH="4170025" progId="Excel.Chart.8">
                  <p:embed/>
                </p:oleObj>
              </mc:Choice>
              <mc:Fallback>
                <p:oleObj r:id="rId3" imgW="8333954" imgH="417002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96" y="3393441"/>
                        <a:ext cx="11848818" cy="592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TextBox 4"/>
          <p:cNvSpPr txBox="1">
            <a:spLocks noChangeArrowheads="1"/>
          </p:cNvSpPr>
          <p:nvPr/>
        </p:nvSpPr>
        <p:spPr bwMode="auto">
          <a:xfrm>
            <a:off x="869245" y="2352945"/>
            <a:ext cx="10855396"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sz="2987" dirty="0">
                <a:solidFill>
                  <a:schemeClr val="accent3">
                    <a:lumMod val="10000"/>
                  </a:schemeClr>
                </a:solidFill>
                <a:latin typeface="Garamond" panose="02020404030301010803" pitchFamily="18" charset="0"/>
              </a:rPr>
              <a:t>During 2011 and through 2012 many European banking system and member states have been experiencing significant credit deterioration</a:t>
            </a:r>
          </a:p>
        </p:txBody>
      </p:sp>
    </p:spTree>
    <p:extLst>
      <p:ext uri="{BB962C8B-B14F-4D97-AF65-F5344CB8AC3E}">
        <p14:creationId xmlns:p14="http://schemas.microsoft.com/office/powerpoint/2010/main" val="42902763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it-IT" smtClean="0"/>
              <a:t>Operational risk</a:t>
            </a:r>
            <a:endParaRPr lang="en-GB" smtClean="0"/>
          </a:p>
        </p:txBody>
      </p:sp>
      <p:sp>
        <p:nvSpPr>
          <p:cNvPr id="32771" name="Content Placeholder 2"/>
          <p:cNvSpPr>
            <a:spLocks noGrp="1"/>
          </p:cNvSpPr>
          <p:nvPr>
            <p:ph idx="1"/>
          </p:nvPr>
        </p:nvSpPr>
        <p:spPr/>
        <p:txBody>
          <a:bodyPr/>
          <a:lstStyle/>
          <a:p>
            <a:r>
              <a:rPr lang="en-GB" dirty="0" smtClean="0"/>
              <a:t>Risk of loss resulting from inadequate or failed internal processes, people and systems or from external events. It includes operational risk arises from routine processing errors as well as extraordinary incidents.</a:t>
            </a:r>
          </a:p>
        </p:txBody>
      </p:sp>
    </p:spTree>
    <p:extLst>
      <p:ext uri="{BB962C8B-B14F-4D97-AF65-F5344CB8AC3E}">
        <p14:creationId xmlns:p14="http://schemas.microsoft.com/office/powerpoint/2010/main" val="240813918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54384" y="700336"/>
            <a:ext cx="10268496" cy="1352012"/>
          </a:xfrm>
        </p:spPr>
        <p:txBody>
          <a:bodyPr>
            <a:normAutofit/>
          </a:bodyPr>
          <a:lstStyle/>
          <a:p>
            <a:r>
              <a:rPr lang="it-IT" sz="4400" dirty="0" err="1"/>
              <a:t>Operational</a:t>
            </a:r>
            <a:r>
              <a:rPr lang="it-IT" sz="4400" dirty="0"/>
              <a:t> </a:t>
            </a:r>
            <a:r>
              <a:rPr lang="it-IT" sz="4400" dirty="0" err="1"/>
              <a:t>risk</a:t>
            </a:r>
            <a:r>
              <a:rPr lang="it-IT" sz="4400" dirty="0"/>
              <a:t> – Management </a:t>
            </a:r>
            <a:r>
              <a:rPr lang="it-IT" sz="4400" dirty="0" err="1"/>
              <a:t>process</a:t>
            </a:r>
            <a:endParaRPr lang="en-GB" sz="4400"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149" y="2203654"/>
            <a:ext cx="6831913" cy="68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Box 3"/>
          <p:cNvSpPr txBox="1">
            <a:spLocks noChangeArrowheads="1"/>
          </p:cNvSpPr>
          <p:nvPr/>
        </p:nvSpPr>
        <p:spPr bwMode="auto">
          <a:xfrm>
            <a:off x="4954257" y="2418081"/>
            <a:ext cx="2686833"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sz="3413" dirty="0">
                <a:solidFill>
                  <a:schemeClr val="accent3">
                    <a:lumMod val="10000"/>
                  </a:schemeClr>
                </a:solidFill>
                <a:latin typeface="Garamond" panose="02020404030301010803" pitchFamily="18" charset="0"/>
              </a:rPr>
              <a:t>TRAINING</a:t>
            </a:r>
            <a:endParaRPr lang="en-GB" sz="3413" dirty="0">
              <a:solidFill>
                <a:schemeClr val="accent3">
                  <a:lumMod val="10000"/>
                </a:schemeClr>
              </a:solidFill>
              <a:latin typeface="Garamond" panose="02020404030301010803" pitchFamily="18" charset="0"/>
            </a:endParaRPr>
          </a:p>
        </p:txBody>
      </p:sp>
      <p:sp>
        <p:nvSpPr>
          <p:cNvPr id="33797" name="TextBox 4"/>
          <p:cNvSpPr txBox="1">
            <a:spLocks noChangeArrowheads="1"/>
          </p:cNvSpPr>
          <p:nvPr/>
        </p:nvSpPr>
        <p:spPr bwMode="auto">
          <a:xfrm>
            <a:off x="4493670" y="8152837"/>
            <a:ext cx="3958561"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sz="3413">
                <a:solidFill>
                  <a:schemeClr val="accent3">
                    <a:lumMod val="10000"/>
                  </a:schemeClr>
                </a:solidFill>
                <a:latin typeface="Garamond" panose="02020404030301010803" pitchFamily="18" charset="0"/>
              </a:rPr>
              <a:t>ACTIVE PARTICIPATION</a:t>
            </a:r>
            <a:endParaRPr lang="en-GB" sz="3413">
              <a:solidFill>
                <a:schemeClr val="accent3">
                  <a:lumMod val="10000"/>
                </a:schemeClr>
              </a:solidFill>
              <a:latin typeface="Garamond" panose="02020404030301010803" pitchFamily="18" charset="0"/>
            </a:endParaRPr>
          </a:p>
        </p:txBody>
      </p:sp>
      <p:sp>
        <p:nvSpPr>
          <p:cNvPr id="33798" name="TextBox 5"/>
          <p:cNvSpPr txBox="1">
            <a:spLocks noChangeArrowheads="1"/>
          </p:cNvSpPr>
          <p:nvPr/>
        </p:nvSpPr>
        <p:spPr bwMode="auto">
          <a:xfrm rot="5400000">
            <a:off x="7583114" y="5207167"/>
            <a:ext cx="2773201" cy="5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sz="2702">
                <a:solidFill>
                  <a:schemeClr val="accent3">
                    <a:lumMod val="10000"/>
                  </a:schemeClr>
                </a:solidFill>
                <a:latin typeface="Garamond" panose="02020404030301010803" pitchFamily="18" charset="0"/>
              </a:rPr>
              <a:t>SUPERVISION</a:t>
            </a:r>
            <a:endParaRPr lang="en-GB" sz="2702">
              <a:solidFill>
                <a:schemeClr val="accent3">
                  <a:lumMod val="10000"/>
                </a:schemeClr>
              </a:solidFill>
              <a:latin typeface="Garamond" panose="02020404030301010803" pitchFamily="18" charset="0"/>
            </a:endParaRPr>
          </a:p>
        </p:txBody>
      </p:sp>
      <p:sp>
        <p:nvSpPr>
          <p:cNvPr id="33799" name="TextBox 6"/>
          <p:cNvSpPr txBox="1">
            <a:spLocks noChangeArrowheads="1"/>
          </p:cNvSpPr>
          <p:nvPr/>
        </p:nvSpPr>
        <p:spPr bwMode="auto">
          <a:xfrm rot="-5400000">
            <a:off x="1289482" y="5079688"/>
            <a:ext cx="4047654"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sz="3413" dirty="0">
                <a:solidFill>
                  <a:schemeClr val="accent3">
                    <a:lumMod val="10000"/>
                  </a:schemeClr>
                </a:solidFill>
                <a:latin typeface="Garamond" panose="02020404030301010803" pitchFamily="18" charset="0"/>
              </a:rPr>
              <a:t>COMMUNICATION</a:t>
            </a:r>
            <a:endParaRPr lang="en-GB" sz="3413" dirty="0">
              <a:solidFill>
                <a:schemeClr val="accent3">
                  <a:lumMod val="10000"/>
                </a:schemeClr>
              </a:solidFill>
              <a:latin typeface="Garamond" panose="02020404030301010803" pitchFamily="18" charset="0"/>
            </a:endParaRPr>
          </a:p>
        </p:txBody>
      </p:sp>
      <p:sp>
        <p:nvSpPr>
          <p:cNvPr id="33800" name="TextBox 7"/>
          <p:cNvSpPr txBox="1">
            <a:spLocks noChangeArrowheads="1"/>
          </p:cNvSpPr>
          <p:nvPr/>
        </p:nvSpPr>
        <p:spPr bwMode="auto">
          <a:xfrm>
            <a:off x="4751057" y="5082259"/>
            <a:ext cx="3603225"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sz="3413">
                <a:solidFill>
                  <a:schemeClr val="accent3">
                    <a:lumMod val="10000"/>
                  </a:schemeClr>
                </a:solidFill>
                <a:latin typeface="Garamond" panose="02020404030301010803" pitchFamily="18" charset="0"/>
              </a:rPr>
              <a:t>MANAGEMENT PROCESS</a:t>
            </a:r>
            <a:endParaRPr lang="en-GB" sz="3413">
              <a:solidFill>
                <a:schemeClr val="accent3">
                  <a:lumMod val="10000"/>
                </a:schemeClr>
              </a:solidFill>
              <a:latin typeface="Garamond" panose="02020404030301010803" pitchFamily="18" charset="0"/>
            </a:endParaRPr>
          </a:p>
        </p:txBody>
      </p:sp>
    </p:spTree>
    <p:extLst>
      <p:ext uri="{BB962C8B-B14F-4D97-AF65-F5344CB8AC3E}">
        <p14:creationId xmlns:p14="http://schemas.microsoft.com/office/powerpoint/2010/main" val="18401691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69774" y="700336"/>
            <a:ext cx="10181098" cy="1370696"/>
          </a:xfrm>
        </p:spPr>
        <p:txBody>
          <a:bodyPr>
            <a:normAutofit/>
          </a:bodyPr>
          <a:lstStyle/>
          <a:p>
            <a:r>
              <a:rPr lang="it-IT" sz="4400"/>
              <a:t>Operational risk – Management process</a:t>
            </a:r>
            <a:endParaRPr lang="en-GB" sz="4400"/>
          </a:p>
        </p:txBody>
      </p:sp>
      <p:sp>
        <p:nvSpPr>
          <p:cNvPr id="34819" name="Content Placeholder 2"/>
          <p:cNvSpPr>
            <a:spLocks noGrp="1"/>
          </p:cNvSpPr>
          <p:nvPr>
            <p:ph idx="1"/>
          </p:nvPr>
        </p:nvSpPr>
        <p:spPr>
          <a:xfrm>
            <a:off x="650240" y="-235768"/>
            <a:ext cx="11704320" cy="6436925"/>
          </a:xfrm>
        </p:spPr>
        <p:txBody>
          <a:bodyPr/>
          <a:lstStyle/>
          <a:p>
            <a:pPr algn="just"/>
            <a:r>
              <a:rPr lang="en-GB" sz="3413" dirty="0"/>
              <a:t>It was designed to comply with the operational risk measurement rules under Basel 2 and has evolved based on the changing needs of our businesses and regulatory guidance.</a:t>
            </a:r>
          </a:p>
        </p:txBody>
      </p:sp>
      <p:sp>
        <p:nvSpPr>
          <p:cNvPr id="4" name="Rectangle 3"/>
          <p:cNvSpPr/>
          <p:nvPr/>
        </p:nvSpPr>
        <p:spPr>
          <a:xfrm>
            <a:off x="2099734" y="4592320"/>
            <a:ext cx="3481493" cy="13095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413" dirty="0" err="1" smtClean="0">
                <a:solidFill>
                  <a:schemeClr val="accent3">
                    <a:lumMod val="10000"/>
                  </a:schemeClr>
                </a:solidFill>
                <a:latin typeface="Garamond" panose="02020404030301010803" pitchFamily="18" charset="0"/>
              </a:rPr>
              <a:t>Risk</a:t>
            </a:r>
            <a:r>
              <a:rPr lang="it-IT" sz="3413" dirty="0" smtClean="0">
                <a:solidFill>
                  <a:schemeClr val="accent3">
                    <a:lumMod val="10000"/>
                  </a:schemeClr>
                </a:solidFill>
                <a:latin typeface="Garamond" panose="02020404030301010803" pitchFamily="18" charset="0"/>
              </a:rPr>
              <a:t> </a:t>
            </a:r>
            <a:r>
              <a:rPr lang="it-IT" sz="3413" dirty="0" err="1" smtClean="0">
                <a:solidFill>
                  <a:schemeClr val="accent3">
                    <a:lumMod val="10000"/>
                  </a:schemeClr>
                </a:solidFill>
                <a:latin typeface="Garamond" panose="02020404030301010803" pitchFamily="18" charset="0"/>
              </a:rPr>
              <a:t>identification</a:t>
            </a:r>
            <a:r>
              <a:rPr lang="it-IT" sz="3413" dirty="0" smtClean="0">
                <a:solidFill>
                  <a:schemeClr val="accent3">
                    <a:lumMod val="10000"/>
                  </a:schemeClr>
                </a:solidFill>
                <a:latin typeface="Garamond" panose="02020404030301010803" pitchFamily="18" charset="0"/>
              </a:rPr>
              <a:t> and reporting</a:t>
            </a:r>
            <a:endParaRPr lang="en-GB" sz="3413" dirty="0">
              <a:solidFill>
                <a:schemeClr val="accent3">
                  <a:lumMod val="10000"/>
                </a:schemeClr>
              </a:solidFill>
              <a:latin typeface="Garamond" panose="02020404030301010803" pitchFamily="18" charset="0"/>
            </a:endParaRPr>
          </a:p>
        </p:txBody>
      </p:sp>
      <p:sp>
        <p:nvSpPr>
          <p:cNvPr id="5" name="Rectangle 4"/>
          <p:cNvSpPr/>
          <p:nvPr/>
        </p:nvSpPr>
        <p:spPr>
          <a:xfrm>
            <a:off x="4863254" y="6003432"/>
            <a:ext cx="3481493" cy="128467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413" dirty="0" err="1" smtClean="0">
                <a:solidFill>
                  <a:schemeClr val="accent3">
                    <a:lumMod val="10000"/>
                  </a:schemeClr>
                </a:solidFill>
                <a:latin typeface="Garamond" panose="02020404030301010803" pitchFamily="18" charset="0"/>
              </a:rPr>
              <a:t>Risk</a:t>
            </a:r>
            <a:endParaRPr lang="it-IT" sz="3413" dirty="0" smtClean="0">
              <a:solidFill>
                <a:schemeClr val="accent3">
                  <a:lumMod val="10000"/>
                </a:schemeClr>
              </a:solidFill>
              <a:latin typeface="Garamond" panose="02020404030301010803" pitchFamily="18" charset="0"/>
            </a:endParaRPr>
          </a:p>
          <a:p>
            <a:pPr algn="ctr">
              <a:defRPr/>
            </a:pPr>
            <a:r>
              <a:rPr lang="it-IT" sz="3413" dirty="0" err="1" smtClean="0">
                <a:solidFill>
                  <a:schemeClr val="accent3">
                    <a:lumMod val="10000"/>
                  </a:schemeClr>
                </a:solidFill>
                <a:latin typeface="Garamond" panose="02020404030301010803" pitchFamily="18" charset="0"/>
              </a:rPr>
              <a:t>Measurement</a:t>
            </a:r>
            <a:endParaRPr lang="en-GB" sz="3413" dirty="0">
              <a:solidFill>
                <a:schemeClr val="accent3">
                  <a:lumMod val="10000"/>
                </a:schemeClr>
              </a:solidFill>
              <a:latin typeface="Garamond" panose="02020404030301010803" pitchFamily="18" charset="0"/>
            </a:endParaRPr>
          </a:p>
        </p:txBody>
      </p:sp>
      <p:sp>
        <p:nvSpPr>
          <p:cNvPr id="6" name="Rectangle 5"/>
          <p:cNvSpPr/>
          <p:nvPr/>
        </p:nvSpPr>
        <p:spPr>
          <a:xfrm>
            <a:off x="7502597" y="7437120"/>
            <a:ext cx="3481493" cy="12643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413" dirty="0" err="1" smtClean="0">
                <a:solidFill>
                  <a:schemeClr val="accent3">
                    <a:lumMod val="10000"/>
                  </a:schemeClr>
                </a:solidFill>
                <a:latin typeface="Garamond" panose="02020404030301010803" pitchFamily="18" charset="0"/>
              </a:rPr>
              <a:t>Risk</a:t>
            </a:r>
            <a:endParaRPr lang="it-IT" sz="3413" dirty="0" smtClean="0">
              <a:solidFill>
                <a:schemeClr val="accent3">
                  <a:lumMod val="10000"/>
                </a:schemeClr>
              </a:solidFill>
              <a:latin typeface="Garamond" panose="02020404030301010803" pitchFamily="18" charset="0"/>
            </a:endParaRPr>
          </a:p>
          <a:p>
            <a:pPr algn="ctr">
              <a:defRPr/>
            </a:pPr>
            <a:r>
              <a:rPr lang="it-IT" sz="3413" dirty="0" err="1" smtClean="0">
                <a:solidFill>
                  <a:schemeClr val="accent3">
                    <a:lumMod val="10000"/>
                  </a:schemeClr>
                </a:solidFill>
                <a:latin typeface="Garamond" panose="02020404030301010803" pitchFamily="18" charset="0"/>
              </a:rPr>
              <a:t>Monitoring</a:t>
            </a:r>
            <a:endParaRPr lang="en-GB" sz="3413" dirty="0">
              <a:solidFill>
                <a:schemeClr val="accent3">
                  <a:lumMod val="10000"/>
                </a:schemeClr>
              </a:solidFill>
              <a:latin typeface="Garamond" panose="02020404030301010803" pitchFamily="18" charset="0"/>
            </a:endParaRPr>
          </a:p>
        </p:txBody>
      </p:sp>
    </p:spTree>
    <p:extLst>
      <p:ext uri="{BB962C8B-B14F-4D97-AF65-F5344CB8AC3E}">
        <p14:creationId xmlns:p14="http://schemas.microsoft.com/office/powerpoint/2010/main" val="288536127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Notes to Consolidated Financial Statements</a:t>
            </a:r>
            <a:br>
              <a:rPr lang="en-US" dirty="0"/>
            </a:br>
            <a:r>
              <a:rPr lang="en-US" dirty="0"/>
              <a:t>Note 3.Significant Accounting Policies</a:t>
            </a:r>
            <a:endParaRPr lang="it-IT" dirty="0"/>
          </a:p>
        </p:txBody>
      </p:sp>
      <p:sp>
        <p:nvSpPr>
          <p:cNvPr id="3" name="Segnaposto contenuto 2"/>
          <p:cNvSpPr>
            <a:spLocks noGrp="1"/>
          </p:cNvSpPr>
          <p:nvPr>
            <p:ph idx="1"/>
          </p:nvPr>
        </p:nvSpPr>
        <p:spPr>
          <a:xfrm>
            <a:off x="562272" y="1204392"/>
            <a:ext cx="11988800" cy="6096000"/>
          </a:xfrm>
        </p:spPr>
        <p:txBody>
          <a:bodyPr>
            <a:normAutofit/>
          </a:bodyPr>
          <a:lstStyle/>
          <a:p>
            <a:pPr>
              <a:buFont typeface="Wingdings" pitchFamily="2" charset="2"/>
              <a:buChar char="Ø"/>
            </a:pPr>
            <a:r>
              <a:rPr lang="en-US" sz="2800" dirty="0" smtClean="0"/>
              <a:t> Significant </a:t>
            </a:r>
            <a:r>
              <a:rPr lang="en-US" sz="2800" dirty="0"/>
              <a:t>accounting policies of a firm?</a:t>
            </a:r>
          </a:p>
          <a:p>
            <a:pPr marL="457200" indent="-457200">
              <a:buFont typeface="Arial" pitchFamily="34" charset="0"/>
              <a:buChar char="•"/>
            </a:pPr>
            <a:r>
              <a:rPr lang="en-US" sz="2800" dirty="0"/>
              <a:t>when and how to measure the fair value of assets and liabilities</a:t>
            </a:r>
          </a:p>
          <a:p>
            <a:pPr marL="457200" indent="-457200">
              <a:buFont typeface="Arial" pitchFamily="34" charset="0"/>
              <a:buChar char="•"/>
            </a:pPr>
            <a:r>
              <a:rPr lang="en-US" sz="2800" dirty="0"/>
              <a:t>when to consolidate an entity</a:t>
            </a:r>
            <a:endParaRPr lang="it-IT" sz="2800" dirty="0"/>
          </a:p>
          <a:p>
            <a:pPr>
              <a:buNone/>
            </a:pPr>
            <a:endParaRPr lang="en-US" dirty="0" smtClean="0"/>
          </a:p>
          <a:p>
            <a:pPr>
              <a:buFont typeface="Wingdings" pitchFamily="2" charset="2"/>
              <a:buChar char="Ø"/>
            </a:pPr>
            <a:endParaRPr lang="en-US" sz="2800" dirty="0"/>
          </a:p>
        </p:txBody>
      </p:sp>
      <p:graphicFrame>
        <p:nvGraphicFramePr>
          <p:cNvPr id="7" name="Segnaposto contenuto 3"/>
          <p:cNvGraphicFramePr>
            <a:graphicFrameLocks/>
          </p:cNvGraphicFramePr>
          <p:nvPr>
            <p:extLst/>
          </p:nvPr>
        </p:nvGraphicFramePr>
        <p:xfrm>
          <a:off x="866986" y="4588768"/>
          <a:ext cx="1060396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6659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a:t>Investment</a:t>
            </a:r>
            <a:r>
              <a:rPr lang="it-IT" dirty="0"/>
              <a:t> </a:t>
            </a:r>
            <a:r>
              <a:rPr lang="it-IT" dirty="0" err="1"/>
              <a:t>funds</a:t>
            </a:r>
            <a:r>
              <a:rPr lang="it-IT" dirty="0"/>
              <a:t> </a:t>
            </a:r>
          </a:p>
        </p:txBody>
      </p:sp>
      <p:sp>
        <p:nvSpPr>
          <p:cNvPr id="3" name="Segnaposto contenuto 2"/>
          <p:cNvSpPr>
            <a:spLocks noGrp="1"/>
          </p:cNvSpPr>
          <p:nvPr>
            <p:ph idx="1"/>
          </p:nvPr>
        </p:nvSpPr>
        <p:spPr>
          <a:xfrm>
            <a:off x="508000" y="2140496"/>
            <a:ext cx="11988800" cy="6096000"/>
          </a:xfrm>
        </p:spPr>
        <p:txBody>
          <a:bodyPr>
            <a:normAutofit/>
          </a:bodyPr>
          <a:lstStyle/>
          <a:p>
            <a:pPr>
              <a:buNone/>
            </a:pPr>
            <a:r>
              <a:rPr lang="en-US" sz="2800" dirty="0"/>
              <a:t>Numerous investment funds with third-party investors </a:t>
            </a:r>
            <a:r>
              <a:rPr lang="en-US" sz="2800" b="1" dirty="0"/>
              <a:t>BUT</a:t>
            </a:r>
            <a:r>
              <a:rPr lang="en-US" sz="2800" dirty="0"/>
              <a:t> not hold a majority of the economic interests</a:t>
            </a:r>
          </a:p>
          <a:p>
            <a:pPr>
              <a:buFont typeface="Wingdings" pitchFamily="2" charset="2"/>
              <a:buChar char="Ø"/>
            </a:pPr>
            <a:endParaRPr lang="en-US" sz="2800" dirty="0"/>
          </a:p>
          <a:p>
            <a:pPr algn="ctr"/>
            <a:r>
              <a:rPr lang="en-US" sz="2800" dirty="0"/>
              <a:t>Estimation</a:t>
            </a:r>
          </a:p>
          <a:p>
            <a:pPr>
              <a:buNone/>
            </a:pPr>
            <a:r>
              <a:rPr lang="en-US" sz="2800" dirty="0"/>
              <a:t> Management make certain estimates to the fair value accounting for intangible assets, provision for losses. These estimation are based on the best available information but actual results could be materially </a:t>
            </a:r>
            <a:r>
              <a:rPr lang="en-US" sz="2800" dirty="0" smtClean="0"/>
              <a:t>different.</a:t>
            </a:r>
            <a:endParaRPr lang="it-IT" sz="2800" dirty="0"/>
          </a:p>
        </p:txBody>
      </p:sp>
    </p:spTree>
    <p:extLst>
      <p:ext uri="{BB962C8B-B14F-4D97-AF65-F5344CB8AC3E}">
        <p14:creationId xmlns:p14="http://schemas.microsoft.com/office/powerpoint/2010/main" val="371945237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What is a fair value of a financial instrument?</a:t>
            </a:r>
            <a:br>
              <a:rPr lang="en-US" dirty="0"/>
            </a:br>
            <a:endParaRPr lang="it-IT" dirty="0"/>
          </a:p>
        </p:txBody>
      </p:sp>
      <p:sp>
        <p:nvSpPr>
          <p:cNvPr id="3" name="Segnaposto contenuto 2"/>
          <p:cNvSpPr>
            <a:spLocks noGrp="1"/>
          </p:cNvSpPr>
          <p:nvPr>
            <p:ph idx="1"/>
          </p:nvPr>
        </p:nvSpPr>
        <p:spPr/>
        <p:txBody>
          <a:bodyPr/>
          <a:lstStyle/>
          <a:p>
            <a:pPr algn="ctr">
              <a:buNone/>
            </a:pPr>
            <a:r>
              <a:rPr lang="en-US" dirty="0" smtClean="0"/>
              <a:t>the amount that would be received to sell an asset or paid to transfer a liability in an orderly transaction between market participants at the measurement date. Financial assets are marked to bid prices and financial liabilities are marked to offer prices.</a:t>
            </a:r>
            <a:endParaRPr lang="it-IT" dirty="0" smtClean="0"/>
          </a:p>
          <a:p>
            <a:endParaRPr lang="it-IT" dirty="0"/>
          </a:p>
        </p:txBody>
      </p:sp>
    </p:spTree>
    <p:extLst>
      <p:ext uri="{BB962C8B-B14F-4D97-AF65-F5344CB8AC3E}">
        <p14:creationId xmlns:p14="http://schemas.microsoft.com/office/powerpoint/2010/main" val="3314378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25736" y="724408"/>
            <a:ext cx="10297144" cy="1344080"/>
          </a:xfrm>
          <a:ln/>
        </p:spPr>
        <p:txBody>
          <a:bodyPr vert="horz" wrap="square" lIns="0" tIns="45514"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00" dirty="0" smtClean="0"/>
              <a:t>Fixed income, currency and commodities client execution</a:t>
            </a:r>
            <a:endParaRPr lang="en-GB" sz="3600" dirty="0"/>
          </a:p>
        </p:txBody>
      </p:sp>
      <p:sp>
        <p:nvSpPr>
          <p:cNvPr id="14338" name="Rectangle 2"/>
          <p:cNvSpPr>
            <a:spLocks noGrp="1" noChangeArrowheads="1"/>
          </p:cNvSpPr>
          <p:nvPr>
            <p:ph type="body" idx="1"/>
          </p:nvPr>
        </p:nvSpPr>
        <p:spPr>
          <a:xfrm>
            <a:off x="649218" y="2281985"/>
            <a:ext cx="11702272" cy="6436865"/>
          </a:xfrm>
          <a:ln/>
        </p:spPr>
        <p:txBody>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Equities:</a:t>
            </a:r>
            <a:r>
              <a:rPr lang="en-GB" dirty="0" smtClean="0"/>
              <a:t> equity client execution, commissions and fees, securities services</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smtClean="0"/>
          </a:p>
          <a:p>
            <a:pPr marL="1671196" lvl="2" indent="-370695">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p>
        </p:txBody>
      </p:sp>
    </p:spTree>
    <p:extLst>
      <p:ext uri="{BB962C8B-B14F-4D97-AF65-F5344CB8AC3E}">
        <p14:creationId xmlns:p14="http://schemas.microsoft.com/office/powerpoint/2010/main" val="51644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Investment Banking</a:t>
            </a: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414336063"/>
              </p:ext>
            </p:extLst>
          </p:nvPr>
        </p:nvGraphicFramePr>
        <p:xfrm>
          <a:off x="866264" y="2644552"/>
          <a:ext cx="11108744" cy="606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27258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Investment Management</a:t>
            </a:r>
            <a:endParaRPr lang="it-IT" dirty="0"/>
          </a:p>
        </p:txBody>
      </p:sp>
      <p:sp>
        <p:nvSpPr>
          <p:cNvPr id="3" name="Segnaposto contenuto 2"/>
          <p:cNvSpPr>
            <a:spLocks noGrp="1"/>
          </p:cNvSpPr>
          <p:nvPr>
            <p:ph idx="1"/>
          </p:nvPr>
        </p:nvSpPr>
        <p:spPr>
          <a:xfrm>
            <a:off x="525736" y="2284512"/>
            <a:ext cx="11809312" cy="6440388"/>
          </a:xfrm>
        </p:spPr>
        <p:txBody>
          <a:bodyPr>
            <a:normAutofit fontScale="70000" lnSpcReduction="20000"/>
          </a:bodyPr>
          <a:lstStyle/>
          <a:p>
            <a:pPr>
              <a:buNone/>
            </a:pPr>
            <a:r>
              <a:rPr lang="en-US" dirty="0" smtClean="0"/>
              <a:t>The firm earns management and incentive fees for investment management services</a:t>
            </a:r>
          </a:p>
          <a:p>
            <a:pPr>
              <a:buFont typeface="Wingdings" pitchFamily="2" charset="2"/>
              <a:buChar char="Ø"/>
            </a:pPr>
            <a:r>
              <a:rPr lang="en-US" dirty="0" smtClean="0"/>
              <a:t>Management fees: as %  of net asset value,</a:t>
            </a:r>
          </a:p>
          <a:p>
            <a:pPr>
              <a:buNone/>
            </a:pPr>
            <a:r>
              <a:rPr lang="en-US" dirty="0" smtClean="0"/>
              <a:t>                                                  invested capital </a:t>
            </a:r>
          </a:p>
          <a:p>
            <a:pPr>
              <a:buNone/>
            </a:pPr>
            <a:r>
              <a:rPr lang="en-US" dirty="0" smtClean="0"/>
              <a:t>                                                  or commitments</a:t>
            </a:r>
          </a:p>
          <a:p>
            <a:pPr>
              <a:buNone/>
            </a:pPr>
            <a:r>
              <a:rPr lang="en-US" dirty="0" smtClean="0"/>
              <a:t> recognized over the period that the related service is provided.</a:t>
            </a:r>
          </a:p>
          <a:p>
            <a:pPr>
              <a:buNone/>
            </a:pPr>
            <a:endParaRPr lang="en-US" dirty="0" smtClean="0"/>
          </a:p>
          <a:p>
            <a:pPr>
              <a:buFont typeface="Wingdings" pitchFamily="2" charset="2"/>
              <a:buChar char="Ø"/>
            </a:pPr>
            <a:r>
              <a:rPr lang="en-US" dirty="0" smtClean="0"/>
              <a:t>Incentive fees: as a % of a fund’s or</a:t>
            </a:r>
          </a:p>
          <a:p>
            <a:pPr>
              <a:buNone/>
            </a:pPr>
            <a:r>
              <a:rPr lang="en-US" dirty="0" smtClean="0"/>
              <a:t>                                            separately managed account’s return,</a:t>
            </a:r>
          </a:p>
          <a:p>
            <a:pPr>
              <a:buNone/>
            </a:pPr>
            <a:r>
              <a:rPr lang="en-US" dirty="0" smtClean="0"/>
              <a:t>                                            or excess return above a specified benchmark </a:t>
            </a:r>
          </a:p>
          <a:p>
            <a:pPr>
              <a:buNone/>
            </a:pPr>
            <a:r>
              <a:rPr lang="en-US" dirty="0" smtClean="0"/>
              <a:t>incentive fees are generally based on investment performance over a 12-month period</a:t>
            </a:r>
          </a:p>
          <a:p>
            <a:pPr>
              <a:buNone/>
            </a:pPr>
            <a:r>
              <a:rPr lang="en-US" dirty="0" smtClean="0"/>
              <a:t>Management and incentive fee revenues are included in “Investment management” revenues</a:t>
            </a:r>
            <a:endParaRPr lang="it-IT" dirty="0"/>
          </a:p>
        </p:txBody>
      </p:sp>
    </p:spTree>
    <p:extLst>
      <p:ext uri="{BB962C8B-B14F-4D97-AF65-F5344CB8AC3E}">
        <p14:creationId xmlns:p14="http://schemas.microsoft.com/office/powerpoint/2010/main" val="33794166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Transfers of Assets</a:t>
            </a:r>
            <a:endParaRPr lang="it-IT" dirty="0"/>
          </a:p>
        </p:txBody>
      </p:sp>
      <p:sp>
        <p:nvSpPr>
          <p:cNvPr id="3" name="Segnaposto contenuto 2"/>
          <p:cNvSpPr>
            <a:spLocks noGrp="1"/>
          </p:cNvSpPr>
          <p:nvPr>
            <p:ph idx="1"/>
          </p:nvPr>
        </p:nvSpPr>
        <p:spPr/>
        <p:txBody>
          <a:bodyPr>
            <a:normAutofit/>
          </a:bodyPr>
          <a:lstStyle/>
          <a:p>
            <a:pPr>
              <a:buNone/>
            </a:pPr>
            <a:r>
              <a:rPr lang="en-US" dirty="0" smtClean="0"/>
              <a:t>Transfers of assets are accounted for as sales when the firm has relinquished control over the assets transferred.</a:t>
            </a:r>
          </a:p>
          <a:p>
            <a:pPr>
              <a:buFont typeface="Wingdings" pitchFamily="2" charset="2"/>
              <a:buChar char="§"/>
            </a:pPr>
            <a:r>
              <a:rPr lang="en-US" dirty="0" smtClean="0"/>
              <a:t> Firm’s continuing involvement with transferred assets: measured at fair value. </a:t>
            </a:r>
          </a:p>
          <a:p>
            <a:pPr>
              <a:buFont typeface="Wingdings" pitchFamily="2" charset="2"/>
              <a:buChar char="§"/>
            </a:pPr>
            <a:r>
              <a:rPr lang="en-US" dirty="0" smtClean="0"/>
              <a:t>the assets remain in “Financial instruments owned, at fair value” for transfers of assets not accounted for as sales</a:t>
            </a:r>
          </a:p>
          <a:p>
            <a:pPr>
              <a:buNone/>
            </a:pPr>
            <a:endParaRPr lang="en-US" dirty="0" smtClean="0"/>
          </a:p>
        </p:txBody>
      </p:sp>
    </p:spTree>
    <p:extLst>
      <p:ext uri="{BB962C8B-B14F-4D97-AF65-F5344CB8AC3E}">
        <p14:creationId xmlns:p14="http://schemas.microsoft.com/office/powerpoint/2010/main" val="18126684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Cash and Cash Equivalents</a:t>
            </a:r>
            <a:endParaRPr lang="it-IT" dirty="0"/>
          </a:p>
        </p:txBody>
      </p:sp>
      <p:sp>
        <p:nvSpPr>
          <p:cNvPr id="3" name="Segnaposto contenuto 2"/>
          <p:cNvSpPr>
            <a:spLocks noGrp="1"/>
          </p:cNvSpPr>
          <p:nvPr>
            <p:ph idx="1"/>
          </p:nvPr>
        </p:nvSpPr>
        <p:spPr>
          <a:xfrm>
            <a:off x="508000" y="2284512"/>
            <a:ext cx="11988800" cy="2376264"/>
          </a:xfrm>
        </p:spPr>
        <p:txBody>
          <a:bodyPr>
            <a:normAutofit/>
          </a:bodyPr>
          <a:lstStyle/>
          <a:p>
            <a:r>
              <a:rPr lang="en-US" sz="2600" dirty="0" smtClean="0">
                <a:solidFill>
                  <a:srgbClr val="000000"/>
                </a:solidFill>
              </a:rPr>
              <a:t>The </a:t>
            </a:r>
            <a:r>
              <a:rPr lang="en-US" sz="2600" dirty="0">
                <a:solidFill>
                  <a:srgbClr val="000000"/>
                </a:solidFill>
              </a:rPr>
              <a:t>firm defines cash equivalents as highly liquid overnight deposits held in the ordinary course of business</a:t>
            </a:r>
          </a:p>
          <a:p>
            <a:pPr>
              <a:buNone/>
            </a:pPr>
            <a:r>
              <a:rPr lang="en-US" dirty="0" smtClean="0">
                <a:solidFill>
                  <a:srgbClr val="000000"/>
                </a:solidFill>
              </a:rPr>
              <a:t> </a:t>
            </a:r>
            <a:endParaRPr lang="it-IT" dirty="0">
              <a:solidFill>
                <a:srgbClr val="000000"/>
              </a:solidFill>
            </a:endParaRPr>
          </a:p>
        </p:txBody>
      </p:sp>
      <p:graphicFrame>
        <p:nvGraphicFramePr>
          <p:cNvPr id="4" name="Segnaposto contenuto 3"/>
          <p:cNvGraphicFramePr>
            <a:graphicFrameLocks/>
          </p:cNvGraphicFramePr>
          <p:nvPr>
            <p:extLst>
              <p:ext uri="{D42A27DB-BD31-4B8C-83A1-F6EECF244321}">
                <p14:modId xmlns:p14="http://schemas.microsoft.com/office/powerpoint/2010/main" val="3978427593"/>
              </p:ext>
            </p:extLst>
          </p:nvPr>
        </p:nvGraphicFramePr>
        <p:xfrm>
          <a:off x="580009" y="3940696"/>
          <a:ext cx="1211508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5972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100" dirty="0"/>
              <a:t>Note 4.</a:t>
            </a:r>
            <a:r>
              <a:rPr lang="en-US" dirty="0" smtClean="0"/>
              <a:t/>
            </a:r>
            <a:br>
              <a:rPr lang="en-US" dirty="0" smtClean="0"/>
            </a:br>
            <a:r>
              <a:rPr lang="en-US" sz="3100" dirty="0"/>
              <a:t>Financial Instruments Owned/Sold, But Not</a:t>
            </a:r>
            <a:br>
              <a:rPr lang="en-US" sz="3100" dirty="0"/>
            </a:br>
            <a:r>
              <a:rPr lang="en-US" sz="3100" dirty="0"/>
              <a:t>yet Purchased, at Fair Value</a:t>
            </a:r>
            <a:endParaRPr lang="it-IT" sz="31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71094" y="2726161"/>
            <a:ext cx="12022333" cy="5939860"/>
          </a:xfrm>
          <a:prstGeom prst="rect">
            <a:avLst/>
          </a:prstGeom>
          <a:noFill/>
          <a:ln w="9525">
            <a:noFill/>
            <a:miter lim="800000"/>
            <a:headEnd/>
            <a:tailEnd/>
          </a:ln>
        </p:spPr>
      </p:pic>
    </p:spTree>
    <p:extLst>
      <p:ext uri="{BB962C8B-B14F-4D97-AF65-F5344CB8AC3E}">
        <p14:creationId xmlns:p14="http://schemas.microsoft.com/office/powerpoint/2010/main" val="314956189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Fair </a:t>
            </a:r>
            <a:r>
              <a:rPr lang="it-IT" dirty="0" err="1"/>
              <a:t>Value</a:t>
            </a:r>
            <a:r>
              <a:rPr lang="it-IT" dirty="0"/>
              <a:t> </a:t>
            </a:r>
            <a:r>
              <a:rPr lang="it-IT" dirty="0" err="1"/>
              <a:t>Measurements</a:t>
            </a:r>
            <a:endParaRPr lang="it-IT" dirty="0"/>
          </a:p>
        </p:txBody>
      </p:sp>
      <p:sp>
        <p:nvSpPr>
          <p:cNvPr id="3" name="Segnaposto contenuto 2"/>
          <p:cNvSpPr>
            <a:spLocks noGrp="1"/>
          </p:cNvSpPr>
          <p:nvPr>
            <p:ph idx="1"/>
          </p:nvPr>
        </p:nvSpPr>
        <p:spPr>
          <a:xfrm>
            <a:off x="508000" y="1964804"/>
            <a:ext cx="11988800" cy="3488060"/>
          </a:xfrm>
        </p:spPr>
        <p:txBody>
          <a:bodyPr>
            <a:normAutofit/>
          </a:bodyPr>
          <a:lstStyle/>
          <a:p>
            <a:pPr>
              <a:buNone/>
            </a:pPr>
            <a:r>
              <a:rPr lang="en-US" sz="2600" dirty="0" smtClean="0"/>
              <a:t>The </a:t>
            </a:r>
            <a:r>
              <a:rPr lang="en-US" sz="2600" dirty="0"/>
              <a:t>amount that would be received to sell an asset (paid to transfer a liability) in a transaction between market participants at the measurement date.</a:t>
            </a:r>
          </a:p>
          <a:p>
            <a:pPr marL="457200" indent="-457200">
              <a:buFont typeface="Arial" pitchFamily="34" charset="0"/>
              <a:buChar char="•"/>
            </a:pPr>
            <a:r>
              <a:rPr lang="en-US" sz="2600" dirty="0"/>
              <a:t>Financial assets: marked to bid prices</a:t>
            </a:r>
          </a:p>
          <a:p>
            <a:pPr marL="457200" indent="-457200">
              <a:buFont typeface="Arial" pitchFamily="34" charset="0"/>
              <a:buChar char="•"/>
            </a:pPr>
            <a:r>
              <a:rPr lang="en-US" sz="2600" dirty="0"/>
              <a:t>financial liabilities: marked to offer prices.</a:t>
            </a:r>
            <a:endParaRPr lang="it-IT" sz="2600" dirty="0"/>
          </a:p>
        </p:txBody>
      </p:sp>
      <p:graphicFrame>
        <p:nvGraphicFramePr>
          <p:cNvPr id="5" name="Diagramma 4"/>
          <p:cNvGraphicFramePr/>
          <p:nvPr>
            <p:extLst/>
          </p:nvPr>
        </p:nvGraphicFramePr>
        <p:xfrm>
          <a:off x="2781935" y="5308848"/>
          <a:ext cx="7104841" cy="3766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1264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Evidence</a:t>
            </a:r>
            <a:r>
              <a:rPr lang="it-IT" dirty="0" smtClean="0"/>
              <a:t> </a:t>
            </a:r>
            <a:endParaRPr lang="it-IT" dirty="0"/>
          </a:p>
        </p:txBody>
      </p:sp>
      <p:sp>
        <p:nvSpPr>
          <p:cNvPr id="3" name="Segnaposto contenuto 2"/>
          <p:cNvSpPr>
            <a:spLocks noGrp="1"/>
          </p:cNvSpPr>
          <p:nvPr>
            <p:ph idx="1"/>
          </p:nvPr>
        </p:nvSpPr>
        <p:spPr>
          <a:xfrm>
            <a:off x="525736" y="2212504"/>
            <a:ext cx="11988800" cy="2686077"/>
          </a:xfrm>
        </p:spPr>
        <p:txBody>
          <a:bodyPr/>
          <a:lstStyle/>
          <a:p>
            <a:pPr algn="ctr">
              <a:buNone/>
            </a:pPr>
            <a:r>
              <a:rPr lang="en-GB" dirty="0" smtClean="0"/>
              <a:t>Best choice</a:t>
            </a:r>
          </a:p>
          <a:p>
            <a:pPr algn="ctr">
              <a:buNone/>
            </a:pPr>
            <a:r>
              <a:rPr lang="en-GB" dirty="0" smtClean="0"/>
              <a:t>quoted price in an active market</a:t>
            </a:r>
            <a:endParaRPr lang="en-GB" dirty="0"/>
          </a:p>
        </p:txBody>
      </p:sp>
      <p:sp>
        <p:nvSpPr>
          <p:cNvPr id="7" name="Freccia angolare bidirezionale 6"/>
          <p:cNvSpPr/>
          <p:nvPr/>
        </p:nvSpPr>
        <p:spPr>
          <a:xfrm rot="13688099">
            <a:off x="5631629" y="4427847"/>
            <a:ext cx="2029589" cy="214342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a:p>
        </p:txBody>
      </p:sp>
      <p:sp>
        <p:nvSpPr>
          <p:cNvPr id="8" name="CasellaDiTesto 7"/>
          <p:cNvSpPr txBox="1"/>
          <p:nvPr/>
        </p:nvSpPr>
        <p:spPr>
          <a:xfrm>
            <a:off x="3118024" y="5978701"/>
            <a:ext cx="1509000" cy="500648"/>
          </a:xfrm>
          <a:prstGeom prst="rect">
            <a:avLst/>
          </a:prstGeom>
          <a:noFill/>
        </p:spPr>
        <p:txBody>
          <a:bodyPr wrap="none" lIns="130046" tIns="65023" rIns="130046" bIns="65023" rtlCol="0">
            <a:spAutoFit/>
          </a:bodyPr>
          <a:lstStyle/>
          <a:p>
            <a:r>
              <a:rPr lang="en-GB" dirty="0" smtClean="0"/>
              <a:t>Available</a:t>
            </a:r>
            <a:endParaRPr lang="en-GB" dirty="0"/>
          </a:p>
        </p:txBody>
      </p:sp>
      <p:sp>
        <p:nvSpPr>
          <p:cNvPr id="9" name="CasellaDiTesto 8"/>
          <p:cNvSpPr txBox="1"/>
          <p:nvPr/>
        </p:nvSpPr>
        <p:spPr>
          <a:xfrm>
            <a:off x="8121798" y="6023108"/>
            <a:ext cx="2130131" cy="500648"/>
          </a:xfrm>
          <a:prstGeom prst="rect">
            <a:avLst/>
          </a:prstGeom>
          <a:noFill/>
        </p:spPr>
        <p:txBody>
          <a:bodyPr wrap="none" lIns="130046" tIns="65023" rIns="130046" bIns="65023" rtlCol="0">
            <a:spAutoFit/>
          </a:bodyPr>
          <a:lstStyle/>
          <a:p>
            <a:r>
              <a:rPr lang="en-GB" dirty="0" smtClean="0"/>
              <a:t>Not available </a:t>
            </a:r>
            <a:endParaRPr lang="en-GB" dirty="0"/>
          </a:p>
        </p:txBody>
      </p:sp>
      <p:sp>
        <p:nvSpPr>
          <p:cNvPr id="10" name="Freccia in giù 9"/>
          <p:cNvSpPr/>
          <p:nvPr/>
        </p:nvSpPr>
        <p:spPr>
          <a:xfrm>
            <a:off x="8981128" y="6533550"/>
            <a:ext cx="689254" cy="1024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it-IT"/>
          </a:p>
        </p:txBody>
      </p:sp>
      <p:sp>
        <p:nvSpPr>
          <p:cNvPr id="11" name="CasellaDiTesto 10"/>
          <p:cNvSpPr txBox="1"/>
          <p:nvPr/>
        </p:nvSpPr>
        <p:spPr>
          <a:xfrm>
            <a:off x="7584761" y="7606697"/>
            <a:ext cx="3481987" cy="1239312"/>
          </a:xfrm>
          <a:prstGeom prst="rect">
            <a:avLst/>
          </a:prstGeom>
          <a:noFill/>
        </p:spPr>
        <p:txBody>
          <a:bodyPr wrap="square" lIns="130046" tIns="65023" rIns="130046" bIns="65023" rtlCol="0">
            <a:spAutoFit/>
          </a:bodyPr>
          <a:lstStyle/>
          <a:p>
            <a:r>
              <a:rPr lang="en-US" dirty="0" smtClean="0"/>
              <a:t>fair value is determined by reference to prices for similar instruments</a:t>
            </a:r>
            <a:endParaRPr lang="it-IT" dirty="0"/>
          </a:p>
        </p:txBody>
      </p:sp>
    </p:spTree>
    <p:extLst>
      <p:ext uri="{BB962C8B-B14F-4D97-AF65-F5344CB8AC3E}">
        <p14:creationId xmlns:p14="http://schemas.microsoft.com/office/powerpoint/2010/main" val="180289994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The fair value hierarchy</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88047437"/>
              </p:ext>
            </p:extLst>
          </p:nvPr>
        </p:nvGraphicFramePr>
        <p:xfrm>
          <a:off x="650240" y="2275841"/>
          <a:ext cx="11704320" cy="643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9289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3 </a:t>
            </a:r>
            <a:r>
              <a:rPr lang="it-IT" dirty="0" err="1" smtClean="0"/>
              <a:t>Levels</a:t>
            </a:r>
            <a:r>
              <a:rPr lang="it-IT" dirty="0" smtClean="0"/>
              <a:t> </a:t>
            </a:r>
            <a:r>
              <a:rPr lang="it-IT" dirty="0" err="1" smtClean="0"/>
              <a:t>of</a:t>
            </a:r>
            <a:r>
              <a:rPr lang="it-IT" dirty="0" smtClean="0"/>
              <a:t> </a:t>
            </a:r>
            <a:r>
              <a:rPr lang="it-IT" dirty="0" err="1" smtClean="0"/>
              <a:t>Cash</a:t>
            </a:r>
            <a:r>
              <a:rPr lang="it-IT" dirty="0" smtClean="0"/>
              <a:t> </a:t>
            </a:r>
            <a:r>
              <a:rPr lang="it-IT" dirty="0" err="1" smtClean="0"/>
              <a:t>Instruments</a:t>
            </a:r>
            <a:endParaRPr lang="it-IT" dirty="0"/>
          </a:p>
        </p:txBody>
      </p:sp>
      <p:sp>
        <p:nvSpPr>
          <p:cNvPr id="3" name="Segnaposto contenuto 2"/>
          <p:cNvSpPr>
            <a:spLocks noGrp="1"/>
          </p:cNvSpPr>
          <p:nvPr>
            <p:ph idx="1"/>
          </p:nvPr>
        </p:nvSpPr>
        <p:spPr/>
        <p:txBody>
          <a:bodyPr/>
          <a:lstStyle/>
          <a:p>
            <a:pPr algn="ctr">
              <a:buNone/>
            </a:pPr>
            <a:endParaRPr lang="it-IT" dirty="0" smtClean="0"/>
          </a:p>
          <a:p>
            <a:pPr algn="ctr">
              <a:buNone/>
            </a:pPr>
            <a:endParaRPr lang="it-IT" dirty="0"/>
          </a:p>
        </p:txBody>
      </p:sp>
      <p:graphicFrame>
        <p:nvGraphicFramePr>
          <p:cNvPr id="4" name="Diagramma 3"/>
          <p:cNvGraphicFramePr/>
          <p:nvPr>
            <p:extLst>
              <p:ext uri="{D42A27DB-BD31-4B8C-83A1-F6EECF244321}">
                <p14:modId xmlns:p14="http://schemas.microsoft.com/office/powerpoint/2010/main" val="3053315513"/>
              </p:ext>
            </p:extLst>
          </p:nvPr>
        </p:nvGraphicFramePr>
        <p:xfrm>
          <a:off x="869774" y="2498901"/>
          <a:ext cx="11265252" cy="6986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o 4"/>
          <p:cNvGrpSpPr/>
          <p:nvPr/>
        </p:nvGrpSpPr>
        <p:grpSpPr>
          <a:xfrm>
            <a:off x="8224282" y="2418927"/>
            <a:ext cx="1964928" cy="1964928"/>
            <a:chOff x="2425339" y="826180"/>
            <a:chExt cx="1381590" cy="1381590"/>
          </a:xfrm>
          <a:scene3d>
            <a:camera prst="orthographicFront">
              <a:rot lat="0" lon="0" rev="0"/>
            </a:camera>
            <a:lightRig rig="contrasting" dir="t">
              <a:rot lat="0" lon="0" rev="1200000"/>
            </a:lightRig>
          </a:scene3d>
        </p:grpSpPr>
        <p:sp>
          <p:nvSpPr>
            <p:cNvPr id="6" name="Ovale 5"/>
            <p:cNvSpPr/>
            <p:nvPr/>
          </p:nvSpPr>
          <p:spPr>
            <a:xfrm>
              <a:off x="2425339" y="826180"/>
              <a:ext cx="1381590" cy="138159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Ovale 4"/>
            <p:cNvSpPr/>
            <p:nvPr/>
          </p:nvSpPr>
          <p:spPr>
            <a:xfrm>
              <a:off x="2627668" y="1028509"/>
              <a:ext cx="976932" cy="976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defTabSz="632168">
                <a:lnSpc>
                  <a:spcPct val="90000"/>
                </a:lnSpc>
                <a:spcAft>
                  <a:spcPct val="35000"/>
                </a:spcAft>
              </a:pPr>
              <a:endParaRPr lang="it-IT" sz="1400" dirty="0"/>
            </a:p>
          </p:txBody>
        </p:sp>
      </p:grpSp>
      <p:grpSp>
        <p:nvGrpSpPr>
          <p:cNvPr id="8" name="Gruppo 7"/>
          <p:cNvGrpSpPr/>
          <p:nvPr/>
        </p:nvGrpSpPr>
        <p:grpSpPr>
          <a:xfrm>
            <a:off x="4966229" y="2263800"/>
            <a:ext cx="1964928" cy="1964928"/>
            <a:chOff x="2425339" y="826180"/>
            <a:chExt cx="1381590" cy="1381590"/>
          </a:xfrm>
          <a:scene3d>
            <a:camera prst="orthographicFront">
              <a:rot lat="0" lon="0" rev="0"/>
            </a:camera>
            <a:lightRig rig="contrasting" dir="t">
              <a:rot lat="0" lon="0" rev="1200000"/>
            </a:lightRig>
          </a:scene3d>
        </p:grpSpPr>
        <p:sp>
          <p:nvSpPr>
            <p:cNvPr id="9" name="Ovale 8"/>
            <p:cNvSpPr/>
            <p:nvPr/>
          </p:nvSpPr>
          <p:spPr>
            <a:xfrm>
              <a:off x="2425339" y="826180"/>
              <a:ext cx="1381590" cy="138159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e 4"/>
            <p:cNvSpPr/>
            <p:nvPr/>
          </p:nvSpPr>
          <p:spPr>
            <a:xfrm>
              <a:off x="2627668" y="1028509"/>
              <a:ext cx="976932" cy="976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defTabSz="632168">
                <a:lnSpc>
                  <a:spcPct val="90000"/>
                </a:lnSpc>
                <a:spcAft>
                  <a:spcPct val="35000"/>
                </a:spcAft>
              </a:pPr>
              <a:endParaRPr lang="it-IT" sz="1400" dirty="0"/>
            </a:p>
          </p:txBody>
        </p:sp>
      </p:grpSp>
      <p:grpSp>
        <p:nvGrpSpPr>
          <p:cNvPr id="11" name="Gruppo 10"/>
          <p:cNvGrpSpPr/>
          <p:nvPr/>
        </p:nvGrpSpPr>
        <p:grpSpPr>
          <a:xfrm>
            <a:off x="2610768" y="2521338"/>
            <a:ext cx="1964928" cy="1964928"/>
            <a:chOff x="2425339" y="826180"/>
            <a:chExt cx="1381590" cy="1381590"/>
          </a:xfrm>
          <a:scene3d>
            <a:camera prst="orthographicFront">
              <a:rot lat="0" lon="0" rev="0"/>
            </a:camera>
            <a:lightRig rig="contrasting" dir="t">
              <a:rot lat="0" lon="0" rev="1200000"/>
            </a:lightRig>
          </a:scene3d>
        </p:grpSpPr>
        <p:sp>
          <p:nvSpPr>
            <p:cNvPr id="12" name="Ovale 11"/>
            <p:cNvSpPr/>
            <p:nvPr/>
          </p:nvSpPr>
          <p:spPr>
            <a:xfrm>
              <a:off x="2425339" y="826180"/>
              <a:ext cx="1381590" cy="138159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e 4"/>
            <p:cNvSpPr/>
            <p:nvPr/>
          </p:nvSpPr>
          <p:spPr>
            <a:xfrm>
              <a:off x="2627668" y="1028509"/>
              <a:ext cx="976932" cy="976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defTabSz="632168">
                <a:lnSpc>
                  <a:spcPct val="90000"/>
                </a:lnSpc>
                <a:spcAft>
                  <a:spcPct val="35000"/>
                </a:spcAft>
              </a:pPr>
              <a:endParaRPr lang="it-IT" sz="1400" dirty="0"/>
            </a:p>
          </p:txBody>
        </p:sp>
      </p:grpSp>
      <p:sp>
        <p:nvSpPr>
          <p:cNvPr id="14" name="Rettangolo 13"/>
          <p:cNvSpPr/>
          <p:nvPr/>
        </p:nvSpPr>
        <p:spPr>
          <a:xfrm>
            <a:off x="2815590" y="2623751"/>
            <a:ext cx="1638582" cy="1239312"/>
          </a:xfrm>
          <a:prstGeom prst="rect">
            <a:avLst/>
          </a:prstGeom>
        </p:spPr>
        <p:txBody>
          <a:bodyPr wrap="square" lIns="130046" tIns="65023" rIns="130046" bIns="65023">
            <a:spAutoFit/>
          </a:bodyPr>
          <a:lstStyle/>
          <a:p>
            <a:r>
              <a:rPr lang="en-US" dirty="0" smtClean="0"/>
              <a:t>corporate debt</a:t>
            </a:r>
          </a:p>
          <a:p>
            <a:r>
              <a:rPr lang="en-US" dirty="0" smtClean="0"/>
              <a:t>securities</a:t>
            </a:r>
            <a:endParaRPr lang="it-IT" dirty="0"/>
          </a:p>
        </p:txBody>
      </p:sp>
      <p:sp>
        <p:nvSpPr>
          <p:cNvPr id="15" name="Rettangolo 14"/>
          <p:cNvSpPr/>
          <p:nvPr/>
        </p:nvSpPr>
        <p:spPr>
          <a:xfrm>
            <a:off x="4966231" y="2506266"/>
            <a:ext cx="1740993" cy="1362422"/>
          </a:xfrm>
          <a:prstGeom prst="rect">
            <a:avLst/>
          </a:prstGeom>
        </p:spPr>
        <p:txBody>
          <a:bodyPr wrap="square" lIns="130046" tIns="65023" rIns="130046" bIns="65023">
            <a:spAutoFit/>
          </a:bodyPr>
          <a:lstStyle/>
          <a:p>
            <a:r>
              <a:rPr lang="en-US" sz="2000" dirty="0"/>
              <a:t>   equities and      convertible debentures</a:t>
            </a:r>
            <a:endParaRPr lang="it-IT" sz="2000" dirty="0"/>
          </a:p>
        </p:txBody>
      </p:sp>
      <p:sp>
        <p:nvSpPr>
          <p:cNvPr id="16" name="Rettangolo 15"/>
          <p:cNvSpPr/>
          <p:nvPr/>
        </p:nvSpPr>
        <p:spPr>
          <a:xfrm>
            <a:off x="8140982" y="2726161"/>
            <a:ext cx="2048228" cy="1116201"/>
          </a:xfrm>
          <a:prstGeom prst="rect">
            <a:avLst/>
          </a:prstGeom>
        </p:spPr>
        <p:txBody>
          <a:bodyPr wrap="square" lIns="130046" tIns="65023" rIns="130046" bIns="65023">
            <a:spAutoFit/>
          </a:bodyPr>
          <a:lstStyle/>
          <a:p>
            <a:r>
              <a:rPr lang="en-US" sz="1600" dirty="0"/>
              <a:t>other</a:t>
            </a:r>
          </a:p>
          <a:p>
            <a:r>
              <a:rPr lang="en-US" sz="1600" dirty="0"/>
              <a:t>Non-derivative financial instruments </a:t>
            </a:r>
            <a:endParaRPr lang="it-IT" sz="1600" dirty="0"/>
          </a:p>
        </p:txBody>
      </p:sp>
    </p:spTree>
    <p:extLst>
      <p:ext uri="{BB962C8B-B14F-4D97-AF65-F5344CB8AC3E}">
        <p14:creationId xmlns:p14="http://schemas.microsoft.com/office/powerpoint/2010/main" val="326894967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Level</a:t>
            </a:r>
            <a:r>
              <a:rPr lang="it-IT" dirty="0" smtClean="0"/>
              <a:t> 1</a:t>
            </a:r>
            <a:endParaRPr lang="it-IT" dirty="0"/>
          </a:p>
        </p:txBody>
      </p:sp>
      <p:sp>
        <p:nvSpPr>
          <p:cNvPr id="3" name="Segnaposto contenuto 2"/>
          <p:cNvSpPr>
            <a:spLocks noGrp="1"/>
          </p:cNvSpPr>
          <p:nvPr>
            <p:ph idx="1"/>
          </p:nvPr>
        </p:nvSpPr>
        <p:spPr/>
        <p:txBody>
          <a:bodyPr>
            <a:noAutofit/>
          </a:bodyPr>
          <a:lstStyle/>
          <a:p>
            <a:pPr>
              <a:buNone/>
            </a:pPr>
            <a:r>
              <a:rPr lang="en-US" sz="2200" dirty="0" smtClean="0"/>
              <a:t> Include:</a:t>
            </a:r>
          </a:p>
          <a:p>
            <a:pPr marL="571500" indent="-571500">
              <a:buFont typeface="Arial" pitchFamily="34" charset="0"/>
              <a:buChar char="•"/>
            </a:pPr>
            <a:r>
              <a:rPr lang="en-US" sz="2200" dirty="0" smtClean="0"/>
              <a:t>U.S. government obligations </a:t>
            </a:r>
          </a:p>
          <a:p>
            <a:pPr marL="571500" indent="-571500">
              <a:buFont typeface="Arial" pitchFamily="34" charset="0"/>
              <a:buChar char="•"/>
            </a:pPr>
            <a:r>
              <a:rPr lang="en-US" sz="2200" dirty="0" smtClean="0"/>
              <a:t> most non-U.S. government obligations</a:t>
            </a:r>
          </a:p>
          <a:p>
            <a:pPr marL="571500" indent="-571500">
              <a:buFont typeface="Arial" pitchFamily="34" charset="0"/>
              <a:buChar char="•"/>
            </a:pPr>
            <a:r>
              <a:rPr lang="en-US" sz="2200" dirty="0" smtClean="0"/>
              <a:t> traded listed equities</a:t>
            </a:r>
          </a:p>
          <a:p>
            <a:pPr marL="571500" indent="-571500">
              <a:buFont typeface="Arial" pitchFamily="34" charset="0"/>
              <a:buChar char="•"/>
            </a:pPr>
            <a:r>
              <a:rPr lang="en-US" sz="2200" dirty="0" smtClean="0"/>
              <a:t>certain government agency</a:t>
            </a:r>
          </a:p>
          <a:p>
            <a:pPr marL="571500" indent="-571500">
              <a:buFont typeface="Arial" pitchFamily="34" charset="0"/>
              <a:buChar char="•"/>
            </a:pPr>
            <a:r>
              <a:rPr lang="en-US" sz="2200" dirty="0" smtClean="0"/>
              <a:t>obligations and money market instruments. </a:t>
            </a:r>
          </a:p>
          <a:p>
            <a:pPr>
              <a:buNone/>
            </a:pPr>
            <a:r>
              <a:rPr lang="en-US" sz="2200" dirty="0" smtClean="0"/>
              <a:t>These instruments are valued using quoted prices for identical unrestricted instruments in active markets.</a:t>
            </a:r>
          </a:p>
          <a:p>
            <a:pPr>
              <a:buNone/>
            </a:pPr>
            <a:r>
              <a:rPr lang="en-US" sz="2200" dirty="0" smtClean="0"/>
              <a:t>The firm defines active markets:</a:t>
            </a:r>
          </a:p>
          <a:p>
            <a:pPr marL="571500" indent="-571500">
              <a:buFont typeface="Arial" pitchFamily="34" charset="0"/>
              <a:buChar char="•"/>
            </a:pPr>
            <a:r>
              <a:rPr lang="en-US" sz="2200" dirty="0" smtClean="0"/>
              <a:t>for equity instruments based on the average daily trading volume both in absolute terms and relative to the market capitalization for the instrument.</a:t>
            </a:r>
          </a:p>
          <a:p>
            <a:pPr marL="571500" indent="-571500">
              <a:buFont typeface="Arial" pitchFamily="34" charset="0"/>
              <a:buChar char="•"/>
            </a:pPr>
            <a:r>
              <a:rPr lang="en-US" sz="2200" dirty="0" smtClean="0"/>
              <a:t>for debt instruments based on both the average daily trading volume and the number of days with trading activity.</a:t>
            </a:r>
            <a:endParaRPr lang="it-IT" sz="2200" dirty="0"/>
          </a:p>
        </p:txBody>
      </p:sp>
    </p:spTree>
    <p:extLst>
      <p:ext uri="{BB962C8B-B14F-4D97-AF65-F5344CB8AC3E}">
        <p14:creationId xmlns:p14="http://schemas.microsoft.com/office/powerpoint/2010/main" val="427167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25736" y="700336"/>
            <a:ext cx="10081120" cy="1391993"/>
          </a:xfrm>
          <a:ln/>
        </p:spPr>
        <p:txBody>
          <a:bodyPr vert="horz" wrap="square" lIns="0" tIns="45514"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Fixed income, currency and commodities client execution</a:t>
            </a:r>
            <a:endParaRPr lang="en-GB" dirty="0"/>
          </a:p>
        </p:txBody>
      </p:sp>
      <p:sp>
        <p:nvSpPr>
          <p:cNvPr id="15362" name="Rectangle 2"/>
          <p:cNvSpPr>
            <a:spLocks noGrp="1" noChangeArrowheads="1"/>
          </p:cNvSpPr>
          <p:nvPr>
            <p:ph type="body" idx="1"/>
          </p:nvPr>
        </p:nvSpPr>
        <p:spPr>
          <a:xfrm>
            <a:off x="669752" y="2356520"/>
            <a:ext cx="11702272" cy="6774784"/>
          </a:xfrm>
          <a:ln/>
        </p:spPr>
        <p:txBody>
          <a:bodyPr>
            <a:normAutofit lnSpcReduction="10000"/>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b="1" dirty="0" smtClean="0"/>
              <a:t>Equities client execution</a:t>
            </a:r>
            <a:r>
              <a:rPr lang="en-GB" sz="3200" dirty="0" smtClean="0"/>
              <a:t>: </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Facilitates client transactions by providing liquidity with large blocks of stocks or options</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Engagement in insurance activities</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Structure and execute derivatives on indices, industry groups, financial measures and individual company stocks</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Developing of strategies and portfolio hedging and restructuring</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Asset allocation transactions </a:t>
            </a:r>
          </a:p>
          <a:p>
            <a:pPr marL="1757701" lvl="2" indent="-457200">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200" dirty="0" smtClean="0"/>
              <a:t>Creation of tailored instruments to establish or undertake hedging strategies</a:t>
            </a:r>
            <a:endParaRPr lang="en-GB" sz="3200" dirty="0"/>
          </a:p>
        </p:txBody>
      </p:sp>
    </p:spTree>
    <p:extLst>
      <p:ext uri="{BB962C8B-B14F-4D97-AF65-F5344CB8AC3E}">
        <p14:creationId xmlns:p14="http://schemas.microsoft.com/office/powerpoint/2010/main" val="3836569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Level</a:t>
            </a:r>
            <a:r>
              <a:rPr lang="it-IT" dirty="0" smtClean="0"/>
              <a:t> 2</a:t>
            </a:r>
            <a:endParaRPr lang="it-IT" dirty="0"/>
          </a:p>
        </p:txBody>
      </p:sp>
      <p:sp>
        <p:nvSpPr>
          <p:cNvPr id="3" name="Segnaposto contenuto 2"/>
          <p:cNvSpPr>
            <a:spLocks noGrp="1"/>
          </p:cNvSpPr>
          <p:nvPr>
            <p:ph idx="1"/>
          </p:nvPr>
        </p:nvSpPr>
        <p:spPr>
          <a:xfrm>
            <a:off x="508000" y="3148608"/>
            <a:ext cx="11988800" cy="5576292"/>
          </a:xfrm>
        </p:spPr>
        <p:txBody>
          <a:bodyPr numCol="2">
            <a:normAutofit fontScale="85000" lnSpcReduction="20000"/>
          </a:bodyPr>
          <a:lstStyle/>
          <a:p>
            <a:pPr marL="571500" indent="-571500">
              <a:buFont typeface="Arial" pitchFamily="34" charset="0"/>
              <a:buChar char="•"/>
            </a:pPr>
            <a:r>
              <a:rPr lang="en-US" dirty="0" smtClean="0"/>
              <a:t>commercial paper,</a:t>
            </a:r>
          </a:p>
          <a:p>
            <a:pPr marL="571500" indent="-571500">
              <a:buFont typeface="Arial" pitchFamily="34" charset="0"/>
              <a:buChar char="•"/>
            </a:pPr>
            <a:r>
              <a:rPr lang="en-US" dirty="0" smtClean="0"/>
              <a:t>certificates of deposit</a:t>
            </a:r>
          </a:p>
          <a:p>
            <a:pPr marL="571500" indent="-571500">
              <a:buFont typeface="Arial" pitchFamily="34" charset="0"/>
              <a:buChar char="•"/>
            </a:pPr>
            <a:r>
              <a:rPr lang="en-US" dirty="0" smtClean="0"/>
              <a:t>time deposits,</a:t>
            </a:r>
          </a:p>
          <a:p>
            <a:pPr marL="571500" indent="-571500">
              <a:buFont typeface="Arial" pitchFamily="34" charset="0"/>
              <a:buChar char="•"/>
            </a:pPr>
            <a:r>
              <a:rPr lang="en-US" dirty="0" smtClean="0"/>
              <a:t>most government agency obligations</a:t>
            </a:r>
          </a:p>
          <a:p>
            <a:pPr marL="571500" indent="-571500">
              <a:buFont typeface="Arial" pitchFamily="34" charset="0"/>
              <a:buChar char="•"/>
            </a:pPr>
            <a:r>
              <a:rPr lang="en-US" dirty="0" smtClean="0"/>
              <a:t>certain non-U.S. government obligations</a:t>
            </a:r>
          </a:p>
          <a:p>
            <a:pPr marL="571500" indent="-571500">
              <a:buFont typeface="Arial" pitchFamily="34" charset="0"/>
              <a:buChar char="•"/>
            </a:pPr>
            <a:r>
              <a:rPr lang="en-US" dirty="0" smtClean="0"/>
              <a:t>most corporate debt securities</a:t>
            </a:r>
          </a:p>
          <a:p>
            <a:pPr marL="571500" indent="-571500">
              <a:buFont typeface="Arial" pitchFamily="34" charset="0"/>
              <a:buChar char="•"/>
            </a:pPr>
            <a:r>
              <a:rPr lang="en-US" dirty="0" smtClean="0"/>
              <a:t>commodities</a:t>
            </a:r>
          </a:p>
          <a:p>
            <a:pPr marL="571500" indent="-571500">
              <a:buFont typeface="Arial" pitchFamily="34" charset="0"/>
              <a:buChar char="•"/>
            </a:pPr>
            <a:r>
              <a:rPr lang="en-US" dirty="0" smtClean="0"/>
              <a:t>certain mortgage-backed loans and securities</a:t>
            </a:r>
          </a:p>
          <a:p>
            <a:pPr marL="571500" indent="-571500">
              <a:buFont typeface="Arial" pitchFamily="34" charset="0"/>
              <a:buChar char="•"/>
            </a:pPr>
            <a:r>
              <a:rPr lang="en-US" dirty="0" smtClean="0"/>
              <a:t>certain bank</a:t>
            </a:r>
          </a:p>
          <a:p>
            <a:pPr marL="571500" indent="-571500">
              <a:buFont typeface="Arial" pitchFamily="34" charset="0"/>
              <a:buChar char="•"/>
            </a:pPr>
            <a:r>
              <a:rPr lang="en-US" dirty="0" smtClean="0"/>
              <a:t>loans and bridge loans, </a:t>
            </a:r>
          </a:p>
          <a:p>
            <a:pPr marL="571500" indent="-571500">
              <a:buFont typeface="Arial" pitchFamily="34" charset="0"/>
              <a:buChar char="•"/>
            </a:pPr>
            <a:r>
              <a:rPr lang="en-US" dirty="0" smtClean="0"/>
              <a:t>restricted or less liquid listed equities</a:t>
            </a:r>
          </a:p>
          <a:p>
            <a:pPr marL="571500" indent="-571500">
              <a:buFont typeface="Arial" pitchFamily="34" charset="0"/>
              <a:buChar char="•"/>
            </a:pPr>
            <a:r>
              <a:rPr lang="en-US" dirty="0" smtClean="0"/>
              <a:t>most state and municipal obligations and certain lending commitments.</a:t>
            </a:r>
            <a:endParaRPr lang="it-IT" dirty="0"/>
          </a:p>
        </p:txBody>
      </p:sp>
      <p:sp>
        <p:nvSpPr>
          <p:cNvPr id="5" name="TextBox 4"/>
          <p:cNvSpPr txBox="1"/>
          <p:nvPr/>
        </p:nvSpPr>
        <p:spPr>
          <a:xfrm>
            <a:off x="503463" y="2572543"/>
            <a:ext cx="11953328" cy="569387"/>
          </a:xfrm>
          <a:prstGeom prst="rect">
            <a:avLst/>
          </a:prstGeom>
          <a:noFill/>
        </p:spPr>
        <p:txBody>
          <a:bodyPr wrap="square" rtlCol="0">
            <a:spAutoFit/>
          </a:bodyPr>
          <a:lstStyle/>
          <a:p>
            <a:pPr algn="l"/>
            <a:r>
              <a:rPr lang="en-US" sz="3100" dirty="0">
                <a:latin typeface="Garamond" panose="02020404030301010803" pitchFamily="18" charset="0"/>
                <a:ea typeface="+mn-ea"/>
                <a:cs typeface="+mn-cs"/>
              </a:rPr>
              <a:t>In this level cash instruments include</a:t>
            </a:r>
            <a:r>
              <a:rPr lang="en-US" dirty="0" smtClean="0"/>
              <a:t>:</a:t>
            </a:r>
            <a:endParaRPr lang="en-US" dirty="0"/>
          </a:p>
        </p:txBody>
      </p:sp>
    </p:spTree>
    <p:extLst>
      <p:ext uri="{BB962C8B-B14F-4D97-AF65-F5344CB8AC3E}">
        <p14:creationId xmlns:p14="http://schemas.microsoft.com/office/powerpoint/2010/main" val="72225839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Level</a:t>
            </a:r>
            <a:r>
              <a:rPr lang="it-IT" dirty="0" smtClean="0"/>
              <a:t> 3</a:t>
            </a:r>
            <a:endParaRPr lang="it-IT" dirty="0"/>
          </a:p>
        </p:txBody>
      </p:sp>
      <p:sp>
        <p:nvSpPr>
          <p:cNvPr id="3" name="Segnaposto contenuto 2"/>
          <p:cNvSpPr>
            <a:spLocks noGrp="1"/>
          </p:cNvSpPr>
          <p:nvPr>
            <p:ph idx="1"/>
          </p:nvPr>
        </p:nvSpPr>
        <p:spPr>
          <a:xfrm>
            <a:off x="508000" y="2140496"/>
            <a:ext cx="11988800" cy="4640188"/>
          </a:xfrm>
        </p:spPr>
        <p:txBody>
          <a:bodyPr/>
          <a:lstStyle/>
          <a:p>
            <a:pPr>
              <a:buNone/>
            </a:pPr>
            <a:r>
              <a:rPr lang="en-US" dirty="0" smtClean="0"/>
              <a:t>Level 3 cash instruments are initially valued at transaction price, which is considered to be the best initial estimate of fair value. </a:t>
            </a:r>
          </a:p>
          <a:p>
            <a:pPr>
              <a:buNone/>
            </a:pPr>
            <a:r>
              <a:rPr lang="en-US" dirty="0" smtClean="0"/>
              <a:t>Valuation inputs and assumptions are changed when corroborated by substantive observable evidence, including values realized on sales of financial assets.</a:t>
            </a:r>
            <a:endParaRPr lang="it-IT" dirty="0"/>
          </a:p>
        </p:txBody>
      </p:sp>
    </p:spTree>
    <p:extLst>
      <p:ext uri="{BB962C8B-B14F-4D97-AF65-F5344CB8AC3E}">
        <p14:creationId xmlns:p14="http://schemas.microsoft.com/office/powerpoint/2010/main" val="262995880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dirty="0"/>
              <a:t>Investments in Funds That Calculate Net </a:t>
            </a:r>
            <a:r>
              <a:rPr lang="en-US" sz="2800" dirty="0" smtClean="0"/>
              <a:t>Asset value </a:t>
            </a:r>
            <a:r>
              <a:rPr lang="en-US" sz="2800" dirty="0"/>
              <a:t>Per Share</a:t>
            </a:r>
            <a:endParaRPr lang="it-IT" sz="2800" dirty="0"/>
          </a:p>
        </p:txBody>
      </p:sp>
      <p:sp>
        <p:nvSpPr>
          <p:cNvPr id="3" name="Segnaposto contenuto 2"/>
          <p:cNvSpPr>
            <a:spLocks noGrp="1"/>
          </p:cNvSpPr>
          <p:nvPr>
            <p:ph idx="1"/>
          </p:nvPr>
        </p:nvSpPr>
        <p:spPr>
          <a:xfrm>
            <a:off x="508000" y="2324844"/>
            <a:ext cx="11988800" cy="5072236"/>
          </a:xfrm>
        </p:spPr>
        <p:txBody>
          <a:bodyPr>
            <a:normAutofit/>
          </a:bodyPr>
          <a:lstStyle/>
          <a:p>
            <a:r>
              <a:rPr lang="en-US" sz="3400" dirty="0"/>
              <a:t>The firm uses NAV as its measure of fair value for fund investments when the fund investment does not have a readily determinable fair value</a:t>
            </a:r>
          </a:p>
          <a:p>
            <a:pPr>
              <a:buNone/>
            </a:pPr>
            <a:endParaRPr lang="en-US" sz="3400" dirty="0"/>
          </a:p>
          <a:p>
            <a:pPr>
              <a:buNone/>
            </a:pPr>
            <a:r>
              <a:rPr lang="en-US" sz="3400" dirty="0"/>
              <a:t> NAV of the investment fund is calculated in a manner consistent with the measurement principles of investment company accounting, including measurement of the underlying investments at fair value.</a:t>
            </a:r>
            <a:endParaRPr lang="it-IT" sz="3400" dirty="0"/>
          </a:p>
        </p:txBody>
      </p:sp>
    </p:spTree>
    <p:extLst>
      <p:ext uri="{BB962C8B-B14F-4D97-AF65-F5344CB8AC3E}">
        <p14:creationId xmlns:p14="http://schemas.microsoft.com/office/powerpoint/2010/main" val="321626460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Investments in Funds That Calculate Net Asset</a:t>
            </a:r>
            <a:br>
              <a:rPr lang="en-US" dirty="0"/>
            </a:br>
            <a:r>
              <a:rPr lang="en-US" dirty="0"/>
              <a:t>Value Per Share</a:t>
            </a:r>
            <a:endParaRPr lang="it-IT" dirty="0"/>
          </a:p>
        </p:txBody>
      </p:sp>
      <p:sp>
        <p:nvSpPr>
          <p:cNvPr id="3" name="Segnaposto contenuto 2"/>
          <p:cNvSpPr>
            <a:spLocks noGrp="1"/>
          </p:cNvSpPr>
          <p:nvPr>
            <p:ph idx="1"/>
          </p:nvPr>
        </p:nvSpPr>
        <p:spPr/>
        <p:txBody>
          <a:bodyPr>
            <a:normAutofit/>
          </a:bodyPr>
          <a:lstStyle/>
          <a:p>
            <a:r>
              <a:rPr lang="en-US" dirty="0"/>
              <a:t>The firm’s investments in funds that calculate NAV primarily consist of investments in firm-sponsored </a:t>
            </a:r>
            <a:r>
              <a:rPr lang="en-US" dirty="0" smtClean="0"/>
              <a:t>funds where </a:t>
            </a:r>
            <a:r>
              <a:rPr lang="en-US" dirty="0"/>
              <a:t>the firm co-invests with third-party investors</a:t>
            </a:r>
          </a:p>
          <a:p>
            <a:pPr>
              <a:buNone/>
            </a:pPr>
            <a:endParaRPr lang="en-US" dirty="0"/>
          </a:p>
          <a:p>
            <a:r>
              <a:rPr lang="en-US" dirty="0"/>
              <a:t>The firm’s investments in hedge funds are generally redeemable on a quarterly basis with 91 days’ notice, subject to a maximum redemption level of 25% of the firm’s initial investments at any quarter-end</a:t>
            </a:r>
            <a:endParaRPr lang="it-IT" dirty="0"/>
          </a:p>
        </p:txBody>
      </p:sp>
    </p:spTree>
    <p:extLst>
      <p:ext uri="{BB962C8B-B14F-4D97-AF65-F5344CB8AC3E}">
        <p14:creationId xmlns:p14="http://schemas.microsoft.com/office/powerpoint/2010/main" val="7626240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Fair </a:t>
            </a:r>
            <a:r>
              <a:rPr lang="it-IT" dirty="0" err="1" smtClean="0"/>
              <a:t>value</a:t>
            </a:r>
            <a:r>
              <a:rPr lang="it-IT" dirty="0" smtClean="0"/>
              <a:t> </a:t>
            </a:r>
            <a:r>
              <a:rPr lang="it-IT" dirty="0" err="1" smtClean="0"/>
              <a:t>option</a:t>
            </a:r>
            <a:endParaRPr lang="it-IT" dirty="0"/>
          </a:p>
        </p:txBody>
      </p:sp>
      <p:sp>
        <p:nvSpPr>
          <p:cNvPr id="3" name="Segnaposto contenuto 2"/>
          <p:cNvSpPr>
            <a:spLocks noGrp="1"/>
          </p:cNvSpPr>
          <p:nvPr>
            <p:ph idx="1"/>
          </p:nvPr>
        </p:nvSpPr>
        <p:spPr/>
        <p:txBody>
          <a:bodyPr>
            <a:normAutofit/>
          </a:bodyPr>
          <a:lstStyle/>
          <a:p>
            <a:r>
              <a:rPr lang="en-US" dirty="0" smtClean="0"/>
              <a:t> The firm has elected to account for certain of its other financial assets and financial liabilities at fair value under the fair value option</a:t>
            </a:r>
          </a:p>
          <a:p>
            <a:r>
              <a:rPr lang="en-US" dirty="0"/>
              <a:t>P</a:t>
            </a:r>
            <a:r>
              <a:rPr lang="en-US" dirty="0" smtClean="0"/>
              <a:t>rimary reasons for electing the fair value option:</a:t>
            </a:r>
          </a:p>
          <a:p>
            <a:pPr>
              <a:buFont typeface="Wingdings" pitchFamily="2" charset="2"/>
              <a:buChar char="ü"/>
            </a:pPr>
            <a:r>
              <a:rPr lang="en-US" dirty="0" smtClean="0"/>
              <a:t>reflect economic events in earnings on a timely basis;</a:t>
            </a:r>
            <a:endParaRPr lang="it-IT" dirty="0" smtClean="0"/>
          </a:p>
          <a:p>
            <a:pPr>
              <a:buFont typeface="Wingdings" pitchFamily="2" charset="2"/>
              <a:buChar char="ü"/>
            </a:pPr>
            <a:r>
              <a:rPr lang="en-US" dirty="0" smtClean="0"/>
              <a:t>mitigate volatility in earnings from using different measurement attributes </a:t>
            </a:r>
            <a:endParaRPr lang="it-IT" dirty="0" smtClean="0"/>
          </a:p>
          <a:p>
            <a:pPr>
              <a:buFont typeface="Wingdings" pitchFamily="2" charset="2"/>
              <a:buChar char="ü"/>
            </a:pPr>
            <a:r>
              <a:rPr lang="en-US" dirty="0" smtClean="0"/>
              <a:t>address simplification and cost-benefit considerations</a:t>
            </a:r>
            <a:endParaRPr lang="it-IT" dirty="0" smtClean="0"/>
          </a:p>
          <a:p>
            <a:endParaRPr lang="it-IT" dirty="0"/>
          </a:p>
        </p:txBody>
      </p:sp>
    </p:spTree>
    <p:extLst>
      <p:ext uri="{BB962C8B-B14F-4D97-AF65-F5344CB8AC3E}">
        <p14:creationId xmlns:p14="http://schemas.microsoft.com/office/powerpoint/2010/main" val="77825484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Hybrid</a:t>
            </a:r>
            <a:r>
              <a:rPr lang="it-IT" dirty="0" smtClean="0"/>
              <a:t> </a:t>
            </a:r>
            <a:r>
              <a:rPr lang="it-IT" dirty="0" err="1" smtClean="0"/>
              <a:t>financial</a:t>
            </a:r>
            <a:r>
              <a:rPr lang="it-IT" dirty="0" smtClean="0"/>
              <a:t> </a:t>
            </a:r>
            <a:r>
              <a:rPr lang="it-IT" dirty="0" err="1" smtClean="0"/>
              <a:t>instruments</a:t>
            </a:r>
            <a:endParaRPr lang="it-IT" dirty="0"/>
          </a:p>
        </p:txBody>
      </p:sp>
      <p:sp>
        <p:nvSpPr>
          <p:cNvPr id="3" name="Segnaposto contenuto 2"/>
          <p:cNvSpPr>
            <a:spLocks noGrp="1"/>
          </p:cNvSpPr>
          <p:nvPr>
            <p:ph idx="1"/>
          </p:nvPr>
        </p:nvSpPr>
        <p:spPr/>
        <p:txBody>
          <a:bodyPr>
            <a:normAutofit fontScale="92500" lnSpcReduction="20000"/>
          </a:bodyPr>
          <a:lstStyle/>
          <a:p>
            <a:r>
              <a:rPr lang="en-US" dirty="0"/>
              <a:t>I</a:t>
            </a:r>
            <a:r>
              <a:rPr lang="en-US" dirty="0" smtClean="0"/>
              <a:t>nstruments which contain </a:t>
            </a:r>
            <a:r>
              <a:rPr lang="en-US" dirty="0" err="1" smtClean="0"/>
              <a:t>bifurcatable</a:t>
            </a:r>
            <a:r>
              <a:rPr lang="en-US" dirty="0" smtClean="0"/>
              <a:t> embedded derivatives and do not require settlement by physical delivery of non-financial assets </a:t>
            </a:r>
            <a:endParaRPr lang="it-IT" dirty="0" smtClean="0"/>
          </a:p>
          <a:p>
            <a:r>
              <a:rPr lang="en-US" dirty="0" smtClean="0"/>
              <a:t>If the firm elects to bifurcate the embedded derivative from the associated debt:</a:t>
            </a:r>
          </a:p>
          <a:p>
            <a:pPr>
              <a:buFont typeface="Wingdings" pitchFamily="2" charset="2"/>
              <a:buChar char="Ø"/>
            </a:pPr>
            <a:r>
              <a:rPr lang="en-US" dirty="0" smtClean="0"/>
              <a:t>the derivative is accounted for at fair value</a:t>
            </a:r>
          </a:p>
          <a:p>
            <a:pPr>
              <a:buFont typeface="Wingdings" pitchFamily="2" charset="2"/>
              <a:buChar char="Ø"/>
            </a:pPr>
            <a:r>
              <a:rPr lang="en-US" dirty="0" smtClean="0"/>
              <a:t>the host contract is accounted for at amortized cost</a:t>
            </a:r>
          </a:p>
          <a:p>
            <a:pPr>
              <a:buFont typeface="Wingdings" pitchFamily="2" charset="2"/>
              <a:buChar char="Ø"/>
            </a:pPr>
            <a:r>
              <a:rPr lang="en-US" dirty="0" smtClean="0"/>
              <a:t> adjusted for the effective portion of any fair value hedges. </a:t>
            </a:r>
          </a:p>
          <a:p>
            <a:r>
              <a:rPr lang="en-US" dirty="0" smtClean="0"/>
              <a:t>If the firm does not elect to bifurcate:</a:t>
            </a:r>
          </a:p>
          <a:p>
            <a:pPr>
              <a:buFont typeface="Wingdings" pitchFamily="2" charset="2"/>
              <a:buChar char="Ø"/>
            </a:pPr>
            <a:r>
              <a:rPr lang="en-US" dirty="0" smtClean="0"/>
              <a:t>the entire hybrid financial instrument is accounted for at fair value under the fair value option.</a:t>
            </a:r>
            <a:endParaRPr lang="it-IT" dirty="0" smtClean="0"/>
          </a:p>
          <a:p>
            <a:endParaRPr lang="it-IT" dirty="0"/>
          </a:p>
        </p:txBody>
      </p:sp>
    </p:spTree>
    <p:extLst>
      <p:ext uri="{BB962C8B-B14F-4D97-AF65-F5344CB8AC3E}">
        <p14:creationId xmlns:p14="http://schemas.microsoft.com/office/powerpoint/2010/main" val="428252540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Resale and Repurchase Agreements and </a:t>
            </a:r>
            <a:r>
              <a:rPr lang="en-US" dirty="0" smtClean="0"/>
              <a:t/>
            </a:r>
            <a:br>
              <a:rPr lang="en-US" dirty="0" smtClean="0"/>
            </a:br>
            <a:r>
              <a:rPr lang="en-US" dirty="0" smtClean="0"/>
              <a:t>Securities Borrowed </a:t>
            </a:r>
            <a:r>
              <a:rPr lang="en-US" dirty="0"/>
              <a:t>and Loaned</a:t>
            </a:r>
            <a:r>
              <a:rPr lang="en-US" dirty="0" smtClean="0"/>
              <a:t>.</a:t>
            </a:r>
            <a:endParaRPr lang="it-IT" dirty="0"/>
          </a:p>
        </p:txBody>
      </p:sp>
      <p:sp>
        <p:nvSpPr>
          <p:cNvPr id="3" name="Segnaposto contenuto 2"/>
          <p:cNvSpPr>
            <a:spLocks noGrp="1"/>
          </p:cNvSpPr>
          <p:nvPr>
            <p:ph idx="1"/>
          </p:nvPr>
        </p:nvSpPr>
        <p:spPr/>
        <p:txBody>
          <a:bodyPr>
            <a:normAutofit/>
          </a:bodyPr>
          <a:lstStyle/>
          <a:p>
            <a:pPr marL="731509" indent="-731509">
              <a:buFont typeface="+mj-lt"/>
              <a:buAutoNum type="arabicParenR"/>
            </a:pPr>
            <a:r>
              <a:rPr lang="en-US" dirty="0" smtClean="0"/>
              <a:t>collateral funding spreads</a:t>
            </a:r>
          </a:p>
          <a:p>
            <a:pPr marL="731509" indent="-731509">
              <a:buFont typeface="+mj-lt"/>
              <a:buAutoNum type="arabicParenR"/>
            </a:pPr>
            <a:r>
              <a:rPr lang="en-US" dirty="0" smtClean="0"/>
              <a:t> the amount and timing of expected future cash flows an</a:t>
            </a:r>
          </a:p>
          <a:p>
            <a:pPr marL="731509" indent="-731509">
              <a:buFont typeface="+mj-lt"/>
              <a:buAutoNum type="arabicParenR"/>
            </a:pPr>
            <a:r>
              <a:rPr lang="en-US" dirty="0" smtClean="0"/>
              <a:t>interest rates</a:t>
            </a:r>
          </a:p>
          <a:p>
            <a:pPr>
              <a:buNone/>
            </a:pPr>
            <a:r>
              <a:rPr lang="en-US" dirty="0" smtClean="0"/>
              <a:t>Are the significant inputs to the valuation of resale repurchase agreements and securities borrowed/loaned</a:t>
            </a:r>
          </a:p>
          <a:p>
            <a:pPr>
              <a:buNone/>
            </a:pPr>
            <a:endParaRPr lang="it-IT" dirty="0"/>
          </a:p>
        </p:txBody>
      </p:sp>
    </p:spTree>
    <p:extLst>
      <p:ext uri="{BB962C8B-B14F-4D97-AF65-F5344CB8AC3E}">
        <p14:creationId xmlns:p14="http://schemas.microsoft.com/office/powerpoint/2010/main" val="21649797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Fair Value of Other Financial Assets </a:t>
            </a:r>
            <a:r>
              <a:rPr lang="en-US" dirty="0" smtClean="0"/>
              <a:t>and</a:t>
            </a:r>
            <a:br>
              <a:rPr lang="en-US" dirty="0" smtClean="0"/>
            </a:br>
            <a:r>
              <a:rPr lang="en-US" dirty="0" smtClean="0"/>
              <a:t>Financial Liabilities </a:t>
            </a:r>
            <a:r>
              <a:rPr lang="en-US" dirty="0"/>
              <a:t>by Level</a:t>
            </a:r>
            <a:endParaRPr lang="it-IT" dirty="0"/>
          </a:p>
        </p:txBody>
      </p:sp>
      <p:sp>
        <p:nvSpPr>
          <p:cNvPr id="3" name="Segnaposto contenuto 2"/>
          <p:cNvSpPr>
            <a:spLocks noGrp="1"/>
          </p:cNvSpPr>
          <p:nvPr>
            <p:ph idx="1"/>
          </p:nvPr>
        </p:nvSpPr>
        <p:spPr/>
        <p:txBody>
          <a:bodyPr>
            <a:normAutofit/>
          </a:bodyPr>
          <a:lstStyle/>
          <a:p>
            <a:r>
              <a:rPr lang="en-US" sz="2600" dirty="0"/>
              <a:t>This 2 tables shows other financial assets and financial liabilities within the fair value hierarchy, accounted for at fair value primarily under the fair value option.</a:t>
            </a:r>
            <a:endParaRPr lang="it-IT" sz="2600" dirty="0"/>
          </a:p>
        </p:txBody>
      </p:sp>
      <p:pic>
        <p:nvPicPr>
          <p:cNvPr id="2051" name="Picture 3"/>
          <p:cNvPicPr>
            <a:picLocks noChangeAspect="1" noChangeArrowheads="1"/>
          </p:cNvPicPr>
          <p:nvPr/>
        </p:nvPicPr>
        <p:blipFill>
          <a:blip r:embed="rId3" cstate="print"/>
          <a:srcRect/>
          <a:stretch>
            <a:fillRect/>
          </a:stretch>
        </p:blipFill>
        <p:spPr bwMode="auto">
          <a:xfrm>
            <a:off x="370407" y="2559743"/>
            <a:ext cx="12276676" cy="6349505"/>
          </a:xfrm>
          <a:prstGeom prst="rect">
            <a:avLst/>
          </a:prstGeom>
          <a:noFill/>
          <a:ln w="9525">
            <a:noFill/>
            <a:miter lim="800000"/>
            <a:headEnd/>
            <a:tailEnd/>
          </a:ln>
        </p:spPr>
      </p:pic>
    </p:spTree>
    <p:extLst>
      <p:ext uri="{BB962C8B-B14F-4D97-AF65-F5344CB8AC3E}">
        <p14:creationId xmlns:p14="http://schemas.microsoft.com/office/powerpoint/2010/main" val="40036419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Transfers Between Levels of the Fair </a:t>
            </a:r>
            <a:r>
              <a:rPr lang="en-US" dirty="0" smtClean="0"/>
              <a:t>Value</a:t>
            </a:r>
            <a:br>
              <a:rPr lang="en-US" dirty="0" smtClean="0"/>
            </a:br>
            <a:r>
              <a:rPr lang="en-US" dirty="0" smtClean="0"/>
              <a:t>Hierarchy</a:t>
            </a:r>
            <a:endParaRPr lang="it-IT" dirty="0"/>
          </a:p>
        </p:txBody>
      </p:sp>
      <p:sp>
        <p:nvSpPr>
          <p:cNvPr id="3" name="Segnaposto contenuto 2"/>
          <p:cNvSpPr>
            <a:spLocks noGrp="1"/>
          </p:cNvSpPr>
          <p:nvPr>
            <p:ph idx="1"/>
          </p:nvPr>
        </p:nvSpPr>
        <p:spPr/>
        <p:txBody>
          <a:bodyPr>
            <a:normAutofit/>
          </a:bodyPr>
          <a:lstStyle/>
          <a:p>
            <a:r>
              <a:rPr lang="en-US" dirty="0" smtClean="0"/>
              <a:t>Transfers between levels of the fair value hierarchy are reported at the beginning of the reporting period in which they occur. </a:t>
            </a:r>
          </a:p>
          <a:p>
            <a:pPr>
              <a:buNone/>
            </a:pPr>
            <a:r>
              <a:rPr lang="en-US" sz="9200" dirty="0">
                <a:solidFill>
                  <a:srgbClr val="FF0000"/>
                </a:solidFill>
              </a:rPr>
              <a:t>!</a:t>
            </a:r>
            <a:r>
              <a:rPr lang="en-US" dirty="0" smtClean="0"/>
              <a:t> No transfers of other financial assets and financial liabilities between level 1 and level 2 during the year ended December 2012. </a:t>
            </a:r>
          </a:p>
          <a:p>
            <a:pPr>
              <a:buNone/>
            </a:pPr>
            <a:r>
              <a:rPr lang="en-US" sz="9400" dirty="0">
                <a:solidFill>
                  <a:srgbClr val="FF0000"/>
                </a:solidFill>
              </a:rPr>
              <a:t>!</a:t>
            </a:r>
            <a:r>
              <a:rPr lang="en-US" dirty="0" smtClean="0"/>
              <a:t>Yes transfer between level 2 and level 3.</a:t>
            </a:r>
            <a:endParaRPr lang="it-IT" dirty="0"/>
          </a:p>
        </p:txBody>
      </p:sp>
    </p:spTree>
    <p:extLst>
      <p:ext uri="{BB962C8B-B14F-4D97-AF65-F5344CB8AC3E}">
        <p14:creationId xmlns:p14="http://schemas.microsoft.com/office/powerpoint/2010/main" val="1091477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Level</a:t>
            </a:r>
            <a:r>
              <a:rPr lang="it-IT" dirty="0" smtClean="0"/>
              <a:t> 3 </a:t>
            </a:r>
            <a:r>
              <a:rPr lang="it-IT" dirty="0" err="1" smtClean="0"/>
              <a:t>Rollforward</a:t>
            </a:r>
            <a:endParaRPr lang="it-IT" dirty="0"/>
          </a:p>
        </p:txBody>
      </p:sp>
      <p:sp>
        <p:nvSpPr>
          <p:cNvPr id="3" name="Segnaposto contenuto 2"/>
          <p:cNvSpPr>
            <a:spLocks noGrp="1"/>
          </p:cNvSpPr>
          <p:nvPr>
            <p:ph idx="1"/>
          </p:nvPr>
        </p:nvSpPr>
        <p:spPr/>
        <p:txBody>
          <a:bodyPr>
            <a:normAutofit/>
          </a:bodyPr>
          <a:lstStyle/>
          <a:p>
            <a:r>
              <a:rPr lang="en-US" sz="2600" dirty="0"/>
              <a:t>If a financial asset or financial liability was transferred to level 3 during a reporting year, its entire gain or loss for the year is included in level 3</a:t>
            </a:r>
            <a:endParaRPr lang="it-IT" sz="4000" dirty="0"/>
          </a:p>
        </p:txBody>
      </p:sp>
      <p:pic>
        <p:nvPicPr>
          <p:cNvPr id="5" name="Picture 2"/>
          <p:cNvPicPr>
            <a:picLocks noChangeAspect="1" noChangeArrowheads="1"/>
          </p:cNvPicPr>
          <p:nvPr/>
        </p:nvPicPr>
        <p:blipFill>
          <a:blip r:embed="rId3" cstate="print"/>
          <a:srcRect/>
          <a:stretch>
            <a:fillRect/>
          </a:stretch>
        </p:blipFill>
        <p:spPr bwMode="auto">
          <a:xfrm>
            <a:off x="309712" y="2567743"/>
            <a:ext cx="12289365" cy="5837449"/>
          </a:xfrm>
          <a:prstGeom prst="rect">
            <a:avLst/>
          </a:prstGeom>
          <a:noFill/>
          <a:ln w="9525">
            <a:noFill/>
            <a:miter lim="800000"/>
            <a:headEnd/>
            <a:tailEnd/>
          </a:ln>
        </p:spPr>
      </p:pic>
    </p:spTree>
    <p:extLst>
      <p:ext uri="{BB962C8B-B14F-4D97-AF65-F5344CB8AC3E}">
        <p14:creationId xmlns:p14="http://schemas.microsoft.com/office/powerpoint/2010/main" val="12877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97744" y="700336"/>
            <a:ext cx="10173662" cy="1368152"/>
          </a:xfrm>
          <a:ln/>
        </p:spPr>
        <p:txBody>
          <a:bodyPr vert="horz" wrap="square" lIns="0" tIns="45514"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Fixed income, currency and commodities client execution</a:t>
            </a:r>
            <a:endParaRPr lang="en-GB" dirty="0"/>
          </a:p>
        </p:txBody>
      </p:sp>
      <p:sp>
        <p:nvSpPr>
          <p:cNvPr id="16386" name="Rectangle 2"/>
          <p:cNvSpPr>
            <a:spLocks noGrp="1" noChangeArrowheads="1"/>
          </p:cNvSpPr>
          <p:nvPr>
            <p:ph type="body" idx="1"/>
          </p:nvPr>
        </p:nvSpPr>
        <p:spPr>
          <a:xfrm>
            <a:off x="649218" y="2281985"/>
            <a:ext cx="11702272" cy="6436865"/>
          </a:xfrm>
          <a:ln/>
        </p:spPr>
        <p:txBody>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Commissions and fees</a:t>
            </a:r>
            <a:r>
              <a:rPr lang="en-GB" dirty="0" smtClean="0"/>
              <a:t>:</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Generated from executing and clearing institutional client transactions on major stock, options and futures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Access to electronic “low touch” equity trading platforms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Most of the revenues continued to be derived from the “high-touch” handling</a:t>
            </a:r>
            <a:endParaRPr lang="en-GB" dirty="0"/>
          </a:p>
        </p:txBody>
      </p:sp>
    </p:spTree>
    <p:extLst>
      <p:ext uri="{BB962C8B-B14F-4D97-AF65-F5344CB8AC3E}">
        <p14:creationId xmlns:p14="http://schemas.microsoft.com/office/powerpoint/2010/main" val="396060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69752" y="3292624"/>
            <a:ext cx="11953328" cy="4248472"/>
          </a:xfrm>
        </p:spPr>
        <p:txBody>
          <a:bodyPr>
            <a:normAutofit/>
          </a:bodyPr>
          <a:lstStyle/>
          <a:p>
            <a:pPr algn="ctr" eaLnBrk="1"/>
            <a:r>
              <a:rPr lang="en-GB" sz="6000" dirty="0" smtClean="0"/>
              <a:t>THANK YOU FOR LISTENING!</a:t>
            </a:r>
            <a:br>
              <a:rPr lang="en-GB" sz="6000" dirty="0" smtClean="0"/>
            </a:br>
            <a:r>
              <a:rPr lang="en-GB" sz="6000" dirty="0"/>
              <a:t/>
            </a:r>
            <a:br>
              <a:rPr lang="en-GB" sz="6000" dirty="0"/>
            </a:br>
            <a:r>
              <a:rPr lang="en-GB" sz="6000" dirty="0" smtClean="0"/>
              <a:t>ANY QUESTIONS???</a:t>
            </a:r>
            <a:endParaRPr lang="en-GB" sz="6000" dirty="0" smtClean="0"/>
          </a:p>
        </p:txBody>
      </p:sp>
      <p:sp>
        <p:nvSpPr>
          <p:cNvPr id="3" name="Rectangle 2"/>
          <p:cNvSpPr/>
          <p:nvPr/>
        </p:nvSpPr>
        <p:spPr bwMode="auto">
          <a:xfrm>
            <a:off x="453728" y="2068488"/>
            <a:ext cx="12169352" cy="1080120"/>
          </a:xfrm>
          <a:prstGeom prst="rect">
            <a:avLst/>
          </a:prstGeom>
          <a:solidFill>
            <a:srgbClr val="FAF7EE"/>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3257014486"/>
      </p:ext>
    </p:extLst>
  </p:cSld>
  <p:clrMapOvr>
    <a:masterClrMapping/>
  </p:clrMapOvr>
  <p:transition spd="med"/>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309563" y="772344"/>
            <a:ext cx="10513317" cy="1368152"/>
          </a:xfrm>
        </p:spPr>
        <p:txBody>
          <a:bodyPr/>
          <a:lstStyle/>
          <a:p>
            <a:pPr eaLnBrk="1"/>
            <a:r>
              <a:rPr lang="it-IT" sz="6400" smtClean="0"/>
              <a:t>References</a:t>
            </a:r>
            <a:endParaRPr lang="it-IT" smtClean="0"/>
          </a:p>
        </p:txBody>
      </p:sp>
      <p:sp>
        <p:nvSpPr>
          <p:cNvPr id="35843" name="AutoShape 2"/>
          <p:cNvSpPr>
            <a:spLocks/>
          </p:cNvSpPr>
          <p:nvPr/>
        </p:nvSpPr>
        <p:spPr bwMode="auto">
          <a:xfrm>
            <a:off x="309563" y="2417763"/>
            <a:ext cx="12384087" cy="6362700"/>
          </a:xfrm>
          <a:custGeom>
            <a:avLst/>
            <a:gdLst>
              <a:gd name="T0" fmla="*/ 6192044 w 21600"/>
              <a:gd name="T1" fmla="*/ 3181350 h 21600"/>
              <a:gd name="T2" fmla="*/ 6192044 w 21600"/>
              <a:gd name="T3" fmla="*/ 3181350 h 21600"/>
              <a:gd name="T4" fmla="*/ 6192044 w 21600"/>
              <a:gd name="T5" fmla="*/ 3181350 h 21600"/>
              <a:gd name="T6" fmla="*/ 6192044 w 21600"/>
              <a:gd name="T7" fmla="*/ 318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it-IT" sz="2400" dirty="0">
                <a:latin typeface="Garamond" panose="02020404030301010803" pitchFamily="18" charset="0"/>
              </a:rPr>
              <a:t>Ferguson </a:t>
            </a:r>
            <a:r>
              <a:rPr lang="it-IT" sz="2400" dirty="0" err="1">
                <a:latin typeface="Garamond" panose="02020404030301010803" pitchFamily="18" charset="0"/>
              </a:rPr>
              <a:t>R.W.Jr</a:t>
            </a:r>
            <a:r>
              <a:rPr lang="it-IT" sz="2400" dirty="0">
                <a:latin typeface="Garamond" panose="02020404030301010803" pitchFamily="18" charset="0"/>
              </a:rPr>
              <a:t>. (2003), “Capital </a:t>
            </a:r>
            <a:r>
              <a:rPr lang="it-IT" sz="2400" dirty="0" err="1">
                <a:latin typeface="Garamond" panose="02020404030301010803" pitchFamily="18" charset="0"/>
              </a:rPr>
              <a:t>Standards</a:t>
            </a:r>
            <a:r>
              <a:rPr lang="it-IT" sz="2400" dirty="0">
                <a:latin typeface="Garamond" panose="02020404030301010803" pitchFamily="18" charset="0"/>
              </a:rPr>
              <a:t> for </a:t>
            </a:r>
            <a:r>
              <a:rPr lang="it-IT" sz="2400" dirty="0" err="1">
                <a:latin typeface="Garamond" panose="02020404030301010803" pitchFamily="18" charset="0"/>
              </a:rPr>
              <a:t>Banks</a:t>
            </a:r>
            <a:r>
              <a:rPr lang="it-IT" sz="2400" dirty="0">
                <a:latin typeface="Garamond" panose="02020404030301010803" pitchFamily="18" charset="0"/>
              </a:rPr>
              <a:t>: The </a:t>
            </a:r>
            <a:r>
              <a:rPr lang="it-IT" sz="2400" dirty="0" err="1">
                <a:latin typeface="Garamond" panose="02020404030301010803" pitchFamily="18" charset="0"/>
              </a:rPr>
              <a:t>Evolving</a:t>
            </a:r>
            <a:r>
              <a:rPr lang="it-IT" sz="2400" dirty="0">
                <a:latin typeface="Garamond" panose="02020404030301010803" pitchFamily="18" charset="0"/>
              </a:rPr>
              <a:t> Basel Accord”, Federal </a:t>
            </a:r>
            <a:r>
              <a:rPr lang="it-IT" sz="2400" dirty="0" err="1">
                <a:latin typeface="Garamond" panose="02020404030301010803" pitchFamily="18" charset="0"/>
              </a:rPr>
              <a:t>Reserve</a:t>
            </a:r>
            <a:r>
              <a:rPr lang="it-IT" sz="2400" dirty="0">
                <a:latin typeface="Garamond" panose="02020404030301010803" pitchFamily="18" charset="0"/>
              </a:rPr>
              <a:t> </a:t>
            </a:r>
            <a:r>
              <a:rPr lang="it-IT" sz="2400" dirty="0" err="1">
                <a:latin typeface="Garamond" panose="02020404030301010803" pitchFamily="18" charset="0"/>
              </a:rPr>
              <a:t>Working</a:t>
            </a:r>
            <a:r>
              <a:rPr lang="it-IT" sz="2400" dirty="0">
                <a:latin typeface="Garamond" panose="02020404030301010803" pitchFamily="18" charset="0"/>
              </a:rPr>
              <a:t> </a:t>
            </a:r>
            <a:r>
              <a:rPr lang="it-IT" sz="2400" dirty="0" err="1">
                <a:latin typeface="Garamond" panose="02020404030301010803" pitchFamily="18" charset="0"/>
              </a:rPr>
              <a:t>Paper</a:t>
            </a:r>
            <a:r>
              <a:rPr lang="it-IT" sz="2400" dirty="0">
                <a:latin typeface="Garamond" panose="02020404030301010803" pitchFamily="18" charset="0"/>
              </a:rPr>
              <a:t>.</a:t>
            </a:r>
          </a:p>
          <a:p>
            <a:pPr algn="l" eaLnBrk="1"/>
            <a:endParaRPr lang="it-IT" sz="2400" dirty="0">
              <a:latin typeface="Garamond" panose="02020404030301010803" pitchFamily="18" charset="0"/>
            </a:endParaRPr>
          </a:p>
          <a:p>
            <a:pPr algn="l" eaLnBrk="1"/>
            <a:r>
              <a:rPr lang="it-IT" sz="2400" dirty="0" err="1">
                <a:latin typeface="Garamond" panose="02020404030301010803" pitchFamily="18" charset="0"/>
              </a:rPr>
              <a:t>Giacometti</a:t>
            </a:r>
            <a:r>
              <a:rPr lang="it-IT" sz="2400" dirty="0">
                <a:latin typeface="Garamond" panose="02020404030301010803" pitchFamily="18" charset="0"/>
              </a:rPr>
              <a:t> R; </a:t>
            </a:r>
            <a:r>
              <a:rPr lang="it-IT" sz="2400" dirty="0" err="1">
                <a:latin typeface="Garamond" panose="02020404030301010803" pitchFamily="18" charset="0"/>
              </a:rPr>
              <a:t>Paterlini</a:t>
            </a:r>
            <a:r>
              <a:rPr lang="it-IT" sz="2400" dirty="0">
                <a:latin typeface="Garamond" panose="02020404030301010803" pitchFamily="18" charset="0"/>
              </a:rPr>
              <a:t> S. (2013), Presentation on </a:t>
            </a:r>
            <a:r>
              <a:rPr lang="it-IT" sz="2400" dirty="0" err="1">
                <a:latin typeface="Garamond" panose="02020404030301010803" pitchFamily="18" charset="0"/>
              </a:rPr>
              <a:t>Operational</a:t>
            </a:r>
            <a:r>
              <a:rPr lang="it-IT" sz="2400" dirty="0">
                <a:latin typeface="Garamond" panose="02020404030301010803" pitchFamily="18" charset="0"/>
              </a:rPr>
              <a:t> </a:t>
            </a:r>
            <a:r>
              <a:rPr lang="it-IT" sz="2400" dirty="0" err="1">
                <a:latin typeface="Garamond" panose="02020404030301010803" pitchFamily="18" charset="0"/>
              </a:rPr>
              <a:t>Risk</a:t>
            </a:r>
            <a:r>
              <a:rPr lang="it-IT" sz="2400" dirty="0">
                <a:latin typeface="Garamond" panose="02020404030301010803" pitchFamily="18" charset="0"/>
              </a:rPr>
              <a:t>, Università degli Studi di Bergamo, </a:t>
            </a:r>
            <a:r>
              <a:rPr lang="it-IT" sz="2400" dirty="0" err="1">
                <a:latin typeface="Garamond" panose="02020404030301010803" pitchFamily="18" charset="0"/>
              </a:rPr>
              <a:t>December</a:t>
            </a:r>
            <a:r>
              <a:rPr lang="it-IT" sz="2400" dirty="0">
                <a:latin typeface="Garamond" panose="02020404030301010803" pitchFamily="18" charset="0"/>
              </a:rPr>
              <a:t> 2013.</a:t>
            </a:r>
          </a:p>
          <a:p>
            <a:pPr algn="l" eaLnBrk="1"/>
            <a:endParaRPr lang="it-IT" sz="2400" dirty="0">
              <a:latin typeface="Garamond" panose="02020404030301010803" pitchFamily="18" charset="0"/>
            </a:endParaRPr>
          </a:p>
          <a:p>
            <a:pPr algn="l" eaLnBrk="1"/>
            <a:r>
              <a:rPr lang="it-IT" sz="2400" dirty="0">
                <a:latin typeface="Garamond" panose="02020404030301010803" pitchFamily="18" charset="0"/>
              </a:rPr>
              <a:t>Goldman Sachs (2013), 10-K 2012</a:t>
            </a:r>
          </a:p>
          <a:p>
            <a:pPr algn="l" eaLnBrk="1"/>
            <a:endParaRPr lang="it-IT" sz="2400" dirty="0">
              <a:latin typeface="Garamond" panose="02020404030301010803" pitchFamily="18" charset="0"/>
            </a:endParaRPr>
          </a:p>
          <a:p>
            <a:pPr algn="l" eaLnBrk="1"/>
            <a:r>
              <a:rPr lang="it-IT" sz="2400" dirty="0">
                <a:latin typeface="Garamond" panose="02020404030301010803" pitchFamily="18" charset="0"/>
              </a:rPr>
              <a:t>The Basel </a:t>
            </a:r>
            <a:r>
              <a:rPr lang="it-IT" sz="2400" dirty="0" err="1">
                <a:latin typeface="Garamond" panose="02020404030301010803" pitchFamily="18" charset="0"/>
              </a:rPr>
              <a:t>Committee</a:t>
            </a:r>
            <a:r>
              <a:rPr lang="it-IT" sz="2400" dirty="0">
                <a:latin typeface="Garamond" panose="02020404030301010803" pitchFamily="18" charset="0"/>
              </a:rPr>
              <a:t> on Banking </a:t>
            </a:r>
            <a:r>
              <a:rPr lang="it-IT" sz="2400" dirty="0" err="1">
                <a:latin typeface="Garamond" panose="02020404030301010803" pitchFamily="18" charset="0"/>
              </a:rPr>
              <a:t>Supervision</a:t>
            </a:r>
            <a:r>
              <a:rPr lang="it-IT" sz="2400" dirty="0">
                <a:latin typeface="Garamond" panose="02020404030301010803" pitchFamily="18" charset="0"/>
              </a:rPr>
              <a:t> (2011), “Basel III: A global </a:t>
            </a:r>
            <a:r>
              <a:rPr lang="it-IT" sz="2400" dirty="0" err="1">
                <a:latin typeface="Garamond" panose="02020404030301010803" pitchFamily="18" charset="0"/>
              </a:rPr>
              <a:t>regulatory</a:t>
            </a:r>
            <a:r>
              <a:rPr lang="it-IT" sz="2400" dirty="0">
                <a:latin typeface="Garamond" panose="02020404030301010803" pitchFamily="18" charset="0"/>
              </a:rPr>
              <a:t> </a:t>
            </a:r>
            <a:r>
              <a:rPr lang="it-IT" sz="2400" dirty="0" err="1">
                <a:latin typeface="Garamond" panose="02020404030301010803" pitchFamily="18" charset="0"/>
              </a:rPr>
              <a:t>framework</a:t>
            </a:r>
            <a:r>
              <a:rPr lang="it-IT" sz="2400" dirty="0">
                <a:latin typeface="Garamond" panose="02020404030301010803" pitchFamily="18" charset="0"/>
              </a:rPr>
              <a:t> for more </a:t>
            </a:r>
            <a:r>
              <a:rPr lang="it-IT" sz="2400" dirty="0" err="1">
                <a:latin typeface="Garamond" panose="02020404030301010803" pitchFamily="18" charset="0"/>
              </a:rPr>
              <a:t>resilient</a:t>
            </a:r>
            <a:r>
              <a:rPr lang="it-IT" sz="2400" dirty="0">
                <a:latin typeface="Garamond" panose="02020404030301010803" pitchFamily="18" charset="0"/>
              </a:rPr>
              <a:t> </a:t>
            </a:r>
            <a:r>
              <a:rPr lang="it-IT" sz="2400" dirty="0" err="1">
                <a:latin typeface="Garamond" panose="02020404030301010803" pitchFamily="18" charset="0"/>
              </a:rPr>
              <a:t>banks</a:t>
            </a:r>
            <a:r>
              <a:rPr lang="it-IT" sz="2400" dirty="0">
                <a:latin typeface="Garamond" panose="02020404030301010803" pitchFamily="18" charset="0"/>
              </a:rPr>
              <a:t> and banking </a:t>
            </a:r>
            <a:r>
              <a:rPr lang="it-IT" sz="2400" dirty="0" err="1">
                <a:latin typeface="Garamond" panose="02020404030301010803" pitchFamily="18" charset="0"/>
              </a:rPr>
              <a:t>systems</a:t>
            </a:r>
            <a:r>
              <a:rPr lang="it-IT" sz="2400" dirty="0">
                <a:latin typeface="Garamond" panose="02020404030301010803" pitchFamily="18" charset="0"/>
              </a:rPr>
              <a:t>”, </a:t>
            </a:r>
            <a:r>
              <a:rPr lang="it-IT" sz="2400" dirty="0" err="1">
                <a:latin typeface="Garamond" panose="02020404030301010803" pitchFamily="18" charset="0"/>
              </a:rPr>
              <a:t>Bank</a:t>
            </a:r>
            <a:r>
              <a:rPr lang="it-IT" sz="2400" dirty="0">
                <a:latin typeface="Garamond" panose="02020404030301010803" pitchFamily="18" charset="0"/>
              </a:rPr>
              <a:t> for International </a:t>
            </a:r>
            <a:r>
              <a:rPr lang="it-IT" sz="2400" dirty="0" err="1">
                <a:latin typeface="Garamond" panose="02020404030301010803" pitchFamily="18" charset="0"/>
              </a:rPr>
              <a:t>Settlements</a:t>
            </a:r>
            <a:r>
              <a:rPr lang="it-IT" sz="2400" dirty="0">
                <a:latin typeface="Garamond" panose="02020404030301010803" pitchFamily="18" charset="0"/>
              </a:rPr>
              <a:t> Publications.</a:t>
            </a:r>
          </a:p>
          <a:p>
            <a:pPr algn="l" eaLnBrk="1"/>
            <a:endParaRPr lang="it-IT" sz="2400" dirty="0">
              <a:latin typeface="Garamond" panose="02020404030301010803" pitchFamily="18" charset="0"/>
            </a:endParaRPr>
          </a:p>
          <a:p>
            <a:pPr algn="l" eaLnBrk="1"/>
            <a:r>
              <a:rPr lang="it-IT" sz="2400" dirty="0">
                <a:latin typeface="Garamond" panose="02020404030301010803" pitchFamily="18" charset="0"/>
              </a:rPr>
              <a:t>The Basel </a:t>
            </a:r>
            <a:r>
              <a:rPr lang="it-IT" sz="2400" dirty="0" err="1">
                <a:latin typeface="Garamond" panose="02020404030301010803" pitchFamily="18" charset="0"/>
              </a:rPr>
              <a:t>Committee</a:t>
            </a:r>
            <a:r>
              <a:rPr lang="it-IT" sz="2400" dirty="0">
                <a:latin typeface="Garamond" panose="02020404030301010803" pitchFamily="18" charset="0"/>
              </a:rPr>
              <a:t> on Banking </a:t>
            </a:r>
            <a:r>
              <a:rPr lang="it-IT" sz="2400" dirty="0" err="1">
                <a:latin typeface="Garamond" panose="02020404030301010803" pitchFamily="18" charset="0"/>
              </a:rPr>
              <a:t>Supervision</a:t>
            </a:r>
            <a:r>
              <a:rPr lang="it-IT" sz="2400" dirty="0">
                <a:latin typeface="Garamond" panose="02020404030301010803" pitchFamily="18" charset="0"/>
              </a:rPr>
              <a:t> (2013), “Basel III: The </a:t>
            </a:r>
            <a:r>
              <a:rPr lang="it-IT" sz="2400" dirty="0" err="1">
                <a:latin typeface="Garamond" panose="02020404030301010803" pitchFamily="18" charset="0"/>
              </a:rPr>
              <a:t>Liquidity</a:t>
            </a:r>
            <a:r>
              <a:rPr lang="it-IT" sz="2400" dirty="0">
                <a:latin typeface="Garamond" panose="02020404030301010803" pitchFamily="18" charset="0"/>
              </a:rPr>
              <a:t> </a:t>
            </a:r>
            <a:r>
              <a:rPr lang="it-IT" sz="2400" dirty="0" err="1">
                <a:latin typeface="Garamond" panose="02020404030301010803" pitchFamily="18" charset="0"/>
              </a:rPr>
              <a:t>Coverage</a:t>
            </a:r>
            <a:r>
              <a:rPr lang="it-IT" sz="2400" dirty="0">
                <a:latin typeface="Garamond" panose="02020404030301010803" pitchFamily="18" charset="0"/>
              </a:rPr>
              <a:t> Ratio and </a:t>
            </a:r>
            <a:r>
              <a:rPr lang="it-IT" sz="2400" dirty="0" err="1">
                <a:latin typeface="Garamond" panose="02020404030301010803" pitchFamily="18" charset="0"/>
              </a:rPr>
              <a:t>liquidity</a:t>
            </a:r>
            <a:r>
              <a:rPr lang="it-IT" sz="2400" dirty="0">
                <a:latin typeface="Garamond" panose="02020404030301010803" pitchFamily="18" charset="0"/>
              </a:rPr>
              <a:t> </a:t>
            </a:r>
            <a:r>
              <a:rPr lang="it-IT" sz="2400" dirty="0" err="1">
                <a:latin typeface="Garamond" panose="02020404030301010803" pitchFamily="18" charset="0"/>
              </a:rPr>
              <a:t>risk</a:t>
            </a:r>
            <a:r>
              <a:rPr lang="it-IT" sz="2400" dirty="0">
                <a:latin typeface="Garamond" panose="02020404030301010803" pitchFamily="18" charset="0"/>
              </a:rPr>
              <a:t> </a:t>
            </a:r>
            <a:r>
              <a:rPr lang="it-IT" sz="2400" dirty="0" err="1">
                <a:latin typeface="Garamond" panose="02020404030301010803" pitchFamily="18" charset="0"/>
              </a:rPr>
              <a:t>monitoring</a:t>
            </a:r>
            <a:r>
              <a:rPr lang="it-IT" sz="2400" dirty="0">
                <a:latin typeface="Garamond" panose="02020404030301010803" pitchFamily="18" charset="0"/>
              </a:rPr>
              <a:t> </a:t>
            </a:r>
            <a:r>
              <a:rPr lang="it-IT" sz="2400" dirty="0" err="1">
                <a:latin typeface="Garamond" panose="02020404030301010803" pitchFamily="18" charset="0"/>
              </a:rPr>
              <a:t>tools</a:t>
            </a:r>
            <a:r>
              <a:rPr lang="it-IT" sz="2400" dirty="0">
                <a:latin typeface="Garamond" panose="02020404030301010803" pitchFamily="18" charset="0"/>
              </a:rPr>
              <a:t>”, </a:t>
            </a:r>
            <a:r>
              <a:rPr lang="it-IT" sz="2400" dirty="0" err="1">
                <a:latin typeface="Garamond" panose="02020404030301010803" pitchFamily="18" charset="0"/>
              </a:rPr>
              <a:t>Bank</a:t>
            </a:r>
            <a:r>
              <a:rPr lang="it-IT" sz="2400" dirty="0">
                <a:latin typeface="Garamond" panose="02020404030301010803" pitchFamily="18" charset="0"/>
              </a:rPr>
              <a:t> for International </a:t>
            </a:r>
            <a:r>
              <a:rPr lang="it-IT" sz="2400" dirty="0" err="1">
                <a:latin typeface="Garamond" panose="02020404030301010803" pitchFamily="18" charset="0"/>
              </a:rPr>
              <a:t>Settlements</a:t>
            </a:r>
            <a:r>
              <a:rPr lang="it-IT" sz="2400" dirty="0">
                <a:latin typeface="Garamond" panose="02020404030301010803" pitchFamily="18" charset="0"/>
              </a:rPr>
              <a:t> Publications.</a:t>
            </a:r>
          </a:p>
          <a:p>
            <a:pPr algn="l" eaLnBrk="1"/>
            <a:endParaRPr lang="it-IT" sz="2400" dirty="0">
              <a:latin typeface="Garamond" panose="02020404030301010803" pitchFamily="18" charset="0"/>
            </a:endParaRPr>
          </a:p>
          <a:p>
            <a:pPr algn="l" eaLnBrk="1"/>
            <a:r>
              <a:rPr lang="it-IT" sz="2400" dirty="0">
                <a:latin typeface="Garamond" panose="02020404030301010803" pitchFamily="18" charset="0"/>
              </a:rPr>
              <a:t>The Basel </a:t>
            </a:r>
            <a:r>
              <a:rPr lang="it-IT" sz="2400" dirty="0" err="1">
                <a:latin typeface="Garamond" panose="02020404030301010803" pitchFamily="18" charset="0"/>
              </a:rPr>
              <a:t>Committee</a:t>
            </a:r>
            <a:r>
              <a:rPr lang="it-IT" sz="2400" dirty="0">
                <a:latin typeface="Garamond" panose="02020404030301010803" pitchFamily="18" charset="0"/>
              </a:rPr>
              <a:t> on Banking </a:t>
            </a:r>
            <a:r>
              <a:rPr lang="it-IT" sz="2400" dirty="0" err="1">
                <a:latin typeface="Garamond" panose="02020404030301010803" pitchFamily="18" charset="0"/>
              </a:rPr>
              <a:t>Supervision</a:t>
            </a:r>
            <a:r>
              <a:rPr lang="it-IT" sz="2400" dirty="0">
                <a:latin typeface="Garamond" panose="02020404030301010803" pitchFamily="18" charset="0"/>
              </a:rPr>
              <a:t> (2001), “The New Basel Capital Accord: an </a:t>
            </a:r>
            <a:r>
              <a:rPr lang="it-IT" sz="2400" dirty="0" err="1">
                <a:latin typeface="Garamond" panose="02020404030301010803" pitchFamily="18" charset="0"/>
              </a:rPr>
              <a:t>explanatory</a:t>
            </a:r>
            <a:r>
              <a:rPr lang="it-IT" sz="2400" dirty="0">
                <a:latin typeface="Garamond" panose="02020404030301010803" pitchFamily="18" charset="0"/>
              </a:rPr>
              <a:t> note”, </a:t>
            </a:r>
            <a:r>
              <a:rPr lang="it-IT" sz="2400" dirty="0" err="1">
                <a:latin typeface="Garamond" panose="02020404030301010803" pitchFamily="18" charset="0"/>
              </a:rPr>
              <a:t>Bank</a:t>
            </a:r>
            <a:r>
              <a:rPr lang="it-IT" sz="2400" dirty="0">
                <a:latin typeface="Garamond" panose="02020404030301010803" pitchFamily="18" charset="0"/>
              </a:rPr>
              <a:t> for International </a:t>
            </a:r>
            <a:r>
              <a:rPr lang="it-IT" sz="2400" dirty="0" err="1">
                <a:latin typeface="Garamond" panose="02020404030301010803" pitchFamily="18" charset="0"/>
              </a:rPr>
              <a:t>Settlements</a:t>
            </a:r>
            <a:r>
              <a:rPr lang="it-IT" sz="2400" dirty="0">
                <a:latin typeface="Garamond" panose="02020404030301010803" pitchFamily="18" charset="0"/>
              </a:rPr>
              <a:t> Publications.</a:t>
            </a:r>
            <a:endParaRPr lang="it-IT" dirty="0">
              <a:latin typeface="Garamond" panose="02020404030301010803" pitchFamily="18" charset="0"/>
            </a:endParaRPr>
          </a:p>
        </p:txBody>
      </p:sp>
    </p:spTree>
    <p:extLst>
      <p:ext uri="{BB962C8B-B14F-4D97-AF65-F5344CB8AC3E}">
        <p14:creationId xmlns:p14="http://schemas.microsoft.com/office/powerpoint/2010/main" val="36750356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25736" y="700336"/>
            <a:ext cx="10173662" cy="1368152"/>
          </a:xfrm>
          <a:ln/>
        </p:spPr>
        <p:txBody>
          <a:bodyPr vert="horz" wrap="square" lIns="0" tIns="45514"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Fixed income, currency and commodities client execution</a:t>
            </a:r>
            <a:endParaRPr lang="en-GB" dirty="0"/>
          </a:p>
        </p:txBody>
      </p:sp>
      <p:sp>
        <p:nvSpPr>
          <p:cNvPr id="17410" name="Rectangle 2"/>
          <p:cNvSpPr>
            <a:spLocks noGrp="1" noChangeArrowheads="1"/>
          </p:cNvSpPr>
          <p:nvPr>
            <p:ph type="body" idx="1"/>
          </p:nvPr>
        </p:nvSpPr>
        <p:spPr>
          <a:xfrm>
            <a:off x="597744" y="2284512"/>
            <a:ext cx="11702272" cy="6436865"/>
          </a:xfrm>
          <a:ln/>
        </p:spPr>
        <p:txBody>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Securities services: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Financial services: through margin loans collateralized by securities and cash or collateral</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Securities lending services: borrowing and lending securities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Other prime brokerage services: technology platform is provided, custody services </a:t>
            </a:r>
          </a:p>
          <a:p>
            <a:pPr marL="1671196" lvl="2" indent="-370695">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p>
        </p:txBody>
      </p:sp>
    </p:spTree>
    <p:extLst>
      <p:ext uri="{BB962C8B-B14F-4D97-AF65-F5344CB8AC3E}">
        <p14:creationId xmlns:p14="http://schemas.microsoft.com/office/powerpoint/2010/main" val="3009514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25736"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Investing and lending</a:t>
            </a:r>
            <a:endParaRPr lang="en-GB" dirty="0"/>
          </a:p>
        </p:txBody>
      </p:sp>
      <p:sp>
        <p:nvSpPr>
          <p:cNvPr id="18434" name="Rectangle 2"/>
          <p:cNvSpPr>
            <a:spLocks noGrp="1" noChangeArrowheads="1"/>
          </p:cNvSpPr>
          <p:nvPr>
            <p:ph type="body" idx="1"/>
          </p:nvPr>
        </p:nvSpPr>
        <p:spPr>
          <a:xfrm>
            <a:off x="649218" y="2281985"/>
            <a:ext cx="11702272" cy="758374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Long-term activities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Investing directly in publicly and privately traded securities and loans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Managing diversified global portfolio of investments in equity securities and debt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 in the ordinary shares of </a:t>
            </a:r>
            <a:r>
              <a:rPr lang="en-GB" dirty="0" smtClean="0"/>
              <a:t>ICBC</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Equity-related </a:t>
            </a:r>
            <a:r>
              <a:rPr lang="en-GB" dirty="0" smtClean="0"/>
              <a:t>investments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a:p>
        </p:txBody>
      </p:sp>
    </p:spTree>
    <p:extLst>
      <p:ext uri="{BB962C8B-B14F-4D97-AF65-F5344CB8AC3E}">
        <p14:creationId xmlns:p14="http://schemas.microsoft.com/office/powerpoint/2010/main" val="2702367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381720" y="700336"/>
            <a:ext cx="1036915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Investing and lending (2)</a:t>
            </a:r>
            <a:endParaRPr lang="en-GB" dirty="0"/>
          </a:p>
        </p:txBody>
      </p:sp>
      <p:sp>
        <p:nvSpPr>
          <p:cNvPr id="19458"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Corporate, infrastructure debt investments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Credit to corporate clients through loan facilities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 entities with a defined exit strategy not related to the principal businesses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 in distressed assets</a:t>
            </a:r>
            <a:endParaRPr lang="en-GB" dirty="0"/>
          </a:p>
        </p:txBody>
      </p:sp>
    </p:spTree>
    <p:extLst>
      <p:ext uri="{BB962C8B-B14F-4D97-AF65-F5344CB8AC3E}">
        <p14:creationId xmlns:p14="http://schemas.microsoft.com/office/powerpoint/2010/main" val="2234564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TextBox 2"/>
          <p:cNvSpPr txBox="1"/>
          <p:nvPr/>
        </p:nvSpPr>
        <p:spPr>
          <a:xfrm>
            <a:off x="1893888" y="3148608"/>
            <a:ext cx="9810824" cy="5078313"/>
          </a:xfrm>
          <a:prstGeom prst="rect">
            <a:avLst/>
          </a:prstGeom>
          <a:noFill/>
        </p:spPr>
        <p:txBody>
          <a:bodyPr wrap="square" rtlCol="0">
            <a:spAutoFit/>
          </a:bodyPr>
          <a:lstStyle/>
          <a:p>
            <a:pPr marL="342900" indent="-342900">
              <a:buFont typeface="Wingdings" panose="05000000000000000000" pitchFamily="2" charset="2"/>
              <a:buChar char="v"/>
            </a:pPr>
            <a:r>
              <a:rPr lang="en-GB" sz="5400" dirty="0" smtClean="0">
                <a:latin typeface="Garamond" panose="02020404030301010803" pitchFamily="18" charset="0"/>
              </a:rPr>
              <a:t>Company overview</a:t>
            </a:r>
          </a:p>
          <a:p>
            <a:pPr marL="342900" indent="-342900">
              <a:buFont typeface="Wingdings" panose="05000000000000000000" pitchFamily="2" charset="2"/>
              <a:buChar char="v"/>
            </a:pPr>
            <a:r>
              <a:rPr lang="en-GB" sz="5400" dirty="0" smtClean="0">
                <a:latin typeface="Garamond" panose="02020404030301010803" pitchFamily="18" charset="0"/>
              </a:rPr>
              <a:t>The Basel capital Accord</a:t>
            </a:r>
          </a:p>
          <a:p>
            <a:pPr marL="342900" indent="-342900">
              <a:buFont typeface="Wingdings" panose="05000000000000000000" pitchFamily="2" charset="2"/>
              <a:buChar char="v"/>
            </a:pPr>
            <a:r>
              <a:rPr lang="en-GB" sz="5400" dirty="0" smtClean="0">
                <a:latin typeface="Garamond" panose="02020404030301010803" pitchFamily="18" charset="0"/>
              </a:rPr>
              <a:t>Company analysis </a:t>
            </a:r>
          </a:p>
          <a:p>
            <a:pPr marL="342900" indent="-342900">
              <a:buFont typeface="Wingdings" panose="05000000000000000000" pitchFamily="2" charset="2"/>
              <a:buChar char="v"/>
            </a:pPr>
            <a:r>
              <a:rPr lang="en-GB" sz="5400" dirty="0" smtClean="0">
                <a:latin typeface="Garamond" panose="02020404030301010803" pitchFamily="18" charset="0"/>
              </a:rPr>
              <a:t>Risk factors</a:t>
            </a:r>
          </a:p>
          <a:p>
            <a:pPr marL="342900" indent="-342900">
              <a:buFont typeface="Wingdings" panose="05000000000000000000" pitchFamily="2" charset="2"/>
              <a:buChar char="v"/>
            </a:pPr>
            <a:r>
              <a:rPr lang="en-GB" sz="5400" dirty="0" smtClean="0">
                <a:latin typeface="Garamond" panose="02020404030301010803" pitchFamily="18" charset="0"/>
              </a:rPr>
              <a:t>Financial statement and Notes</a:t>
            </a:r>
          </a:p>
          <a:p>
            <a:pPr marL="342900" indent="-342900">
              <a:buFont typeface="Wingdings" panose="05000000000000000000" pitchFamily="2" charset="2"/>
              <a:buChar char="v"/>
            </a:pPr>
            <a:endParaRPr lang="en-GB" sz="5400" dirty="0">
              <a:latin typeface="Garamond" panose="02020404030301010803" pitchFamily="18" charset="0"/>
            </a:endParaRPr>
          </a:p>
        </p:txBody>
      </p:sp>
    </p:spTree>
    <p:extLst>
      <p:ext uri="{BB962C8B-B14F-4D97-AF65-F5344CB8AC3E}">
        <p14:creationId xmlns:p14="http://schemas.microsoft.com/office/powerpoint/2010/main" val="383258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25736"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 management</a:t>
            </a:r>
            <a:endParaRPr lang="en-GB" dirty="0"/>
          </a:p>
        </p:txBody>
      </p:sp>
      <p:sp>
        <p:nvSpPr>
          <p:cNvPr id="20482" name="Rectangle 2"/>
          <p:cNvSpPr>
            <a:spLocks noGrp="1" noChangeArrowheads="1"/>
          </p:cNvSpPr>
          <p:nvPr>
            <p:ph type="body" idx="1"/>
          </p:nvPr>
        </p:nvSpPr>
        <p:spPr>
          <a:xfrm>
            <a:off x="649218" y="2281985"/>
            <a:ext cx="11702272" cy="7000064"/>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Provides investment and wealth advisory services to help clients preserve and grow their financial assets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Managing client assets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Income and liability management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Trust and estate planning</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Philanthropic giving and tax planning</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Use of global securities to address the clients' needs</a:t>
            </a:r>
            <a:endParaRPr lang="en-GB" dirty="0"/>
          </a:p>
        </p:txBody>
      </p:sp>
    </p:spTree>
    <p:extLst>
      <p:ext uri="{BB962C8B-B14F-4D97-AF65-F5344CB8AC3E}">
        <p14:creationId xmlns:p14="http://schemas.microsoft.com/office/powerpoint/2010/main" val="1544810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7210"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Management and other fees</a:t>
            </a:r>
            <a:endParaRPr lang="en-GB" dirty="0"/>
          </a:p>
        </p:txBody>
      </p:sp>
      <p:sp>
        <p:nvSpPr>
          <p:cNvPr id="21506"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Fees vary by asset class and affected by investment performance, asset inflows and redemptions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Assets under management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Incentive fees (when a return exceeds a specific benchmark)</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b="1" dirty="0"/>
          </a:p>
        </p:txBody>
      </p:sp>
    </p:spTree>
    <p:extLst>
      <p:ext uri="{BB962C8B-B14F-4D97-AF65-F5344CB8AC3E}">
        <p14:creationId xmlns:p14="http://schemas.microsoft.com/office/powerpoint/2010/main" val="4115746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25736"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Business continuity program</a:t>
            </a:r>
            <a:endParaRPr lang="en-GB" dirty="0"/>
          </a:p>
        </p:txBody>
      </p:sp>
      <p:sp>
        <p:nvSpPr>
          <p:cNvPr id="22530" name="Rectangle 2"/>
          <p:cNvSpPr>
            <a:spLocks noGrp="1" noChangeArrowheads="1"/>
          </p:cNvSpPr>
          <p:nvPr>
            <p:ph type="body" idx="1"/>
          </p:nvPr>
        </p:nvSpPr>
        <p:spPr>
          <a:xfrm>
            <a:off x="649218" y="2281985"/>
            <a:ext cx="11702272" cy="6436865"/>
          </a:xfrm>
          <a:ln/>
        </p:spPr>
        <p:txBody>
          <a:bodyPr/>
          <a:lstStyle/>
          <a:p>
            <a:pPr marL="139266">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Business continuity and information security are high priorities</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Key elements of the program:</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Crisis planning and management</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People recovery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Business recovery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System and data recovery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Process improvement</a:t>
            </a:r>
            <a:endParaRPr lang="en-GB" dirty="0"/>
          </a:p>
        </p:txBody>
      </p:sp>
    </p:spTree>
    <p:extLst>
      <p:ext uri="{BB962C8B-B14F-4D97-AF65-F5344CB8AC3E}">
        <p14:creationId xmlns:p14="http://schemas.microsoft.com/office/powerpoint/2010/main" val="1319078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77210"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Employees and competition</a:t>
            </a:r>
            <a:endParaRPr lang="en-GB" dirty="0"/>
          </a:p>
        </p:txBody>
      </p:sp>
      <p:sp>
        <p:nvSpPr>
          <p:cNvPr id="23554" name="Rectangle 2"/>
          <p:cNvSpPr>
            <a:spLocks noGrp="1" noChangeArrowheads="1"/>
          </p:cNvSpPr>
          <p:nvPr>
            <p:ph type="body" idx="1"/>
          </p:nvPr>
        </p:nvSpPr>
        <p:spPr>
          <a:xfrm>
            <a:off x="649218" y="2281985"/>
            <a:ext cx="11702272" cy="7471104"/>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Quality, commitment, professionalism, excellence, diversity, cooperation are the keys of success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Competitors are other entities that provide investment banking, securities and investment management services (brokers, dealers, investment advisors)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Advantages are taken from competing successfully with larger financial institutions (which have more capital and stronger local presence)</a:t>
            </a:r>
            <a:endParaRPr lang="en-GB" dirty="0"/>
          </a:p>
        </p:txBody>
      </p:sp>
    </p:spTree>
    <p:extLst>
      <p:ext uri="{BB962C8B-B14F-4D97-AF65-F5344CB8AC3E}">
        <p14:creationId xmlns:p14="http://schemas.microsoft.com/office/powerpoint/2010/main" val="1990984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97744" y="700335"/>
            <a:ext cx="10173662" cy="1368153"/>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Competition and regulation</a:t>
            </a:r>
            <a:endParaRPr lang="en-GB" dirty="0"/>
          </a:p>
        </p:txBody>
      </p:sp>
      <p:sp>
        <p:nvSpPr>
          <p:cNvPr id="24578"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Price competition</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Competition in attracting and retaining qualified employees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Dodd-frank act: enacted in July 2010 which provides extension on the rules adopted by the fed board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Supervision and examination by the fed board </a:t>
            </a:r>
            <a:endParaRPr lang="en-GB" dirty="0"/>
          </a:p>
        </p:txBody>
      </p:sp>
    </p:spTree>
    <p:extLst>
      <p:ext uri="{BB962C8B-B14F-4D97-AF65-F5344CB8AC3E}">
        <p14:creationId xmlns:p14="http://schemas.microsoft.com/office/powerpoint/2010/main" val="828768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97744"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Regulation</a:t>
            </a:r>
            <a:endParaRPr lang="en-GB" dirty="0"/>
          </a:p>
        </p:txBody>
      </p:sp>
      <p:sp>
        <p:nvSpPr>
          <p:cNvPr id="25602"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BHC </a:t>
            </a:r>
            <a:r>
              <a:rPr lang="en-GB" b="1" dirty="0" smtClean="0"/>
              <a:t>act</a:t>
            </a:r>
            <a:r>
              <a:rPr lang="en-GB" dirty="0" smtClean="0"/>
              <a:t> restricts bank holding companies from engaging in business activities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Fed board has the authority to limit the ability to conduct activities and it is necessary its approval before engaging in financial activities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The </a:t>
            </a:r>
            <a:r>
              <a:rPr lang="en-GB" b="1" dirty="0" smtClean="0"/>
              <a:t>Volker </a:t>
            </a:r>
            <a:r>
              <a:rPr lang="en-GB" b="1" dirty="0" smtClean="0"/>
              <a:t>rule</a:t>
            </a:r>
            <a:r>
              <a:rPr lang="en-GB" dirty="0" smtClean="0"/>
              <a:t> prohibits “proprietary trading” sponsorship and investment in hedge funds</a:t>
            </a:r>
            <a:endParaRPr lang="en-GB" dirty="0"/>
          </a:p>
        </p:txBody>
      </p:sp>
    </p:spTree>
    <p:extLst>
      <p:ext uri="{BB962C8B-B14F-4D97-AF65-F5344CB8AC3E}">
        <p14:creationId xmlns:p14="http://schemas.microsoft.com/office/powerpoint/2010/main" val="1068005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5202" y="772344"/>
            <a:ext cx="10173662" cy="1296144"/>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The Volker rule</a:t>
            </a:r>
            <a:endParaRPr lang="en-GB" dirty="0"/>
          </a:p>
        </p:txBody>
      </p:sp>
      <p:sp>
        <p:nvSpPr>
          <p:cNvPr id="26626" name="Rectangle 2"/>
          <p:cNvSpPr>
            <a:spLocks noGrp="1" noChangeArrowheads="1"/>
          </p:cNvSpPr>
          <p:nvPr>
            <p:ph type="body" idx="1"/>
          </p:nvPr>
        </p:nvSpPr>
        <p:spPr>
          <a:xfrm>
            <a:off x="649218" y="2281985"/>
            <a:ext cx="11702272" cy="6709248"/>
          </a:xfrm>
          <a:ln/>
        </p:spPr>
        <p:txBody>
          <a:bodyPr vert="horz" wrap="square" lIns="0" tIns="34135" rIns="0" bIns="0" numCol="1" anchor="ctr" anchorCtr="0" compatLnSpc="1">
            <a:prstTxWarp prst="textNoShape">
              <a:avLst/>
            </a:prstTxWarp>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Is expected to limit certain kind of transactions with the sponsored funds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Many </a:t>
            </a:r>
            <a:r>
              <a:rPr lang="en-GB" sz="3870" dirty="0" smtClean="0"/>
              <a:t>aspects remain unclear and very complex</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In </a:t>
            </a:r>
            <a:r>
              <a:rPr lang="en-GB" sz="3870" dirty="0" smtClean="0"/>
              <a:t>October 2011 the rules to implement the Volker rule were issued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The Volker rule limitation on investments in hedge funds and private equity funds required to reduce investments to 3% or less</a:t>
            </a:r>
            <a:endParaRPr lang="en-GB" sz="3870" dirty="0"/>
          </a:p>
        </p:txBody>
      </p:sp>
    </p:spTree>
    <p:extLst>
      <p:ext uri="{BB962C8B-B14F-4D97-AF65-F5344CB8AC3E}">
        <p14:creationId xmlns:p14="http://schemas.microsoft.com/office/powerpoint/2010/main" val="2766506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25736"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Capital and liquidity requirements</a:t>
            </a:r>
            <a:endParaRPr lang="en-GB" dirty="0"/>
          </a:p>
        </p:txBody>
      </p:sp>
      <p:sp>
        <p:nvSpPr>
          <p:cNvPr id="27650" name="Rectangle 2"/>
          <p:cNvSpPr>
            <a:spLocks noGrp="1" noChangeArrowheads="1"/>
          </p:cNvSpPr>
          <p:nvPr>
            <p:ph type="body" idx="1"/>
          </p:nvPr>
        </p:nvSpPr>
        <p:spPr>
          <a:xfrm>
            <a:off x="649218" y="2281985"/>
            <a:ext cx="11702272" cy="6436865"/>
          </a:xfrm>
          <a:ln/>
        </p:spPr>
        <p:txBody>
          <a:bodyPr/>
          <a:lstStyle/>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As a bank holding company, Goldman Sachs is subject to consolidated regulatory capital requirements by fed board</a:t>
            </a:r>
            <a:endParaRPr lang="en-GB" dirty="0"/>
          </a:p>
        </p:txBody>
      </p:sp>
    </p:spTree>
    <p:extLst>
      <p:ext uri="{BB962C8B-B14F-4D97-AF65-F5344CB8AC3E}">
        <p14:creationId xmlns:p14="http://schemas.microsoft.com/office/powerpoint/2010/main" val="645778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25736"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Changes in capital requirements</a:t>
            </a:r>
            <a:endParaRPr lang="en-GB" dirty="0"/>
          </a:p>
        </p:txBody>
      </p:sp>
      <p:sp>
        <p:nvSpPr>
          <p:cNvPr id="28674"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Changes to the market risk capital rules became effective on January 1, 2013 and these require the addition of new model based capital requirements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Basel 2 revises the regulatory capital framework for credit risk and equity investments and will be adopted once the regulators will approve GS to do so</a:t>
            </a:r>
            <a:endParaRPr lang="en-GB" dirty="0"/>
          </a:p>
        </p:txBody>
      </p:sp>
    </p:spTree>
    <p:extLst>
      <p:ext uri="{BB962C8B-B14F-4D97-AF65-F5344CB8AC3E}">
        <p14:creationId xmlns:p14="http://schemas.microsoft.com/office/powerpoint/2010/main" val="3509088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97744" y="700336"/>
            <a:ext cx="10153128"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Changes in capital requirements (2)</a:t>
            </a:r>
            <a:endParaRPr lang="en-GB" dirty="0"/>
          </a:p>
        </p:txBody>
      </p:sp>
      <p:sp>
        <p:nvSpPr>
          <p:cNvPr id="29698" name="Rectangle 2"/>
          <p:cNvSpPr>
            <a:spLocks noGrp="1" noChangeArrowheads="1"/>
          </p:cNvSpPr>
          <p:nvPr>
            <p:ph type="body" idx="1"/>
          </p:nvPr>
        </p:nvSpPr>
        <p:spPr>
          <a:xfrm>
            <a:off x="649218" y="2281985"/>
            <a:ext cx="11702272" cy="6436865"/>
          </a:xfrm>
          <a:ln/>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“The Collins amendment” of the Dodd-frank act requires advanced approach banking organization to continue upon adoption of Basel 2 to calculate risk-based capital ratios under both Basel 2 and the fed reserve board's risk-based capital requirements</a:t>
            </a:r>
            <a:endParaRPr lang="en-GB" dirty="0"/>
          </a:p>
        </p:txBody>
      </p:sp>
    </p:spTree>
    <p:extLst>
      <p:ext uri="{BB962C8B-B14F-4D97-AF65-F5344CB8AC3E}">
        <p14:creationId xmlns:p14="http://schemas.microsoft.com/office/powerpoint/2010/main" val="3974586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3728" y="700337"/>
            <a:ext cx="10297144" cy="1440160"/>
          </a:xfrm>
          <a:ln/>
        </p:spPr>
        <p:txBody>
          <a:bodyPr vert="horz" wrap="square" lIns="0" tIns="50065" rIns="0" bIns="0" numCol="1" anchor="ctr" anchorCtr="0" compatLnSpc="1">
            <a:prstTxWarp prst="textNoShape">
              <a:avLst/>
            </a:prstTxWarp>
          </a:bodyPr>
          <a:lstStyle/>
          <a:p>
            <a:pPr algn="l">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6000" b="1" i="1" u="sng" dirty="0" smtClean="0">
                <a:solidFill>
                  <a:srgbClr val="FFFF00"/>
                </a:solidFill>
                <a:latin typeface="Garamond" panose="02020404030301010803" pitchFamily="18" charset="0"/>
              </a:rPr>
              <a:t>Definition</a:t>
            </a:r>
            <a:endParaRPr lang="en-GB" sz="6000" b="1" i="1" u="sng" dirty="0">
              <a:solidFill>
                <a:srgbClr val="FFFF00"/>
              </a:solidFill>
              <a:latin typeface="Garamond" panose="02020404030301010803" pitchFamily="18" charset="0"/>
            </a:endParaRPr>
          </a:p>
        </p:txBody>
      </p:sp>
      <p:sp>
        <p:nvSpPr>
          <p:cNvPr id="3074" name="Rectangle 2"/>
          <p:cNvSpPr>
            <a:spLocks noGrp="1" noChangeArrowheads="1"/>
          </p:cNvSpPr>
          <p:nvPr>
            <p:ph type="subTitle" idx="4294967295"/>
          </p:nvPr>
        </p:nvSpPr>
        <p:spPr bwMode="auto">
          <a:xfrm>
            <a:off x="649218" y="2281985"/>
            <a:ext cx="11702272" cy="6436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411" rIns="0" bIns="0" numCol="1" anchor="ctr" anchorCtr="0" compatLnSpc="1">
            <a:prstTxWarp prst="textNoShape">
              <a:avLst/>
            </a:prstTxWarp>
          </a:bodyPr>
          <a:lstStyle/>
          <a:p>
            <a:pPr marL="571500"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Garamond" panose="02020404030301010803" pitchFamily="18" charset="0"/>
              </a:rPr>
              <a:t>Leading global investment banking securities and investment management firm</a:t>
            </a:r>
          </a:p>
          <a:p>
            <a:pPr marL="571500"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Garamond" panose="02020404030301010803" pitchFamily="18" charset="0"/>
              </a:rPr>
              <a:t>Provides a wide range of financial services</a:t>
            </a:r>
          </a:p>
          <a:p>
            <a:pPr marL="571500"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Garamond" panose="02020404030301010803" pitchFamily="18" charset="0"/>
              </a:rPr>
              <a:t>Offices in over 30 countries</a:t>
            </a:r>
          </a:p>
          <a:p>
            <a:pPr marL="571500"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Garamond" panose="02020404030301010803" pitchFamily="18" charset="0"/>
              </a:rPr>
              <a:t>49 % of the staff based outside America</a:t>
            </a:r>
          </a:p>
          <a:p>
            <a:pPr marL="571500"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latin typeface="Garamond" panose="02020404030301010803" pitchFamily="18" charset="0"/>
              </a:rPr>
              <a:t>41 % of the revenues generated outside America</a:t>
            </a:r>
            <a:endParaRPr lang="en-GB" dirty="0">
              <a:latin typeface="Garamond" panose="02020404030301010803" pitchFamily="18" charset="0"/>
            </a:endParaRPr>
          </a:p>
        </p:txBody>
      </p:sp>
    </p:spTree>
    <p:extLst>
      <p:ext uri="{BB962C8B-B14F-4D97-AF65-F5344CB8AC3E}">
        <p14:creationId xmlns:p14="http://schemas.microsoft.com/office/powerpoint/2010/main" val="1482264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25736"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Changes in capital requirements (4)</a:t>
            </a:r>
            <a:endParaRPr lang="en-GB" dirty="0"/>
          </a:p>
        </p:txBody>
      </p:sp>
      <p:sp>
        <p:nvSpPr>
          <p:cNvPr id="31746" name="Rectangle 2"/>
          <p:cNvSpPr>
            <a:spLocks noGrp="1" noChangeArrowheads="1"/>
          </p:cNvSpPr>
          <p:nvPr>
            <p:ph type="body" idx="1"/>
          </p:nvPr>
        </p:nvSpPr>
        <p:spPr>
          <a:xfrm>
            <a:off x="649218" y="2281985"/>
            <a:ext cx="11702272" cy="7233536"/>
          </a:xfrm>
          <a:ln/>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More stringent capital standards: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New Basel 3 requirements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 </a:t>
            </a:r>
            <a:r>
              <a:rPr lang="en-GB" dirty="0" smtClean="0"/>
              <a:t>December 2011 the fed board proposed rules to implement the enhanced prudential standards contemplate by the Dodd-frank act which may affect if finalized, the ability of GS to transact or hedge </a:t>
            </a:r>
            <a:endParaRPr lang="en-GB" dirty="0"/>
          </a:p>
        </p:txBody>
      </p:sp>
    </p:spTree>
    <p:extLst>
      <p:ext uri="{BB962C8B-B14F-4D97-AF65-F5344CB8AC3E}">
        <p14:creationId xmlns:p14="http://schemas.microsoft.com/office/powerpoint/2010/main" val="3921374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97744"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Payment of dividends and stock repurchases</a:t>
            </a:r>
            <a:endParaRPr lang="en-GB" dirty="0"/>
          </a:p>
        </p:txBody>
      </p:sp>
      <p:sp>
        <p:nvSpPr>
          <p:cNvPr id="33794" name="Rectangle 2"/>
          <p:cNvSpPr>
            <a:spLocks noGrp="1" noChangeArrowheads="1"/>
          </p:cNvSpPr>
          <p:nvPr>
            <p:ph type="body" idx="1"/>
          </p:nvPr>
        </p:nvSpPr>
        <p:spPr>
          <a:xfrm>
            <a:off x="649218" y="2356520"/>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Subject to the oversight of the fed board based on capital plans and stress tests to judge the capital planning processes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GS not object to its capital actions through the first quarter of 2013</a:t>
            </a:r>
            <a:endParaRPr lang="en-GB" dirty="0"/>
          </a:p>
        </p:txBody>
      </p:sp>
    </p:spTree>
    <p:extLst>
      <p:ext uri="{BB962C8B-B14F-4D97-AF65-F5344CB8AC3E}">
        <p14:creationId xmlns:p14="http://schemas.microsoft.com/office/powerpoint/2010/main" val="2221861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25736"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Compensation practices</a:t>
            </a:r>
            <a:endParaRPr lang="en-GB" dirty="0"/>
          </a:p>
        </p:txBody>
      </p:sp>
      <p:sp>
        <p:nvSpPr>
          <p:cNvPr id="34818" name="Rectangle 2"/>
          <p:cNvSpPr>
            <a:spLocks noGrp="1" noChangeArrowheads="1"/>
          </p:cNvSpPr>
          <p:nvPr>
            <p:ph type="body" idx="1"/>
          </p:nvPr>
        </p:nvSpPr>
        <p:spPr>
          <a:xfrm>
            <a:off x="649218" y="2281985"/>
            <a:ext cx="11702272" cy="7174145"/>
          </a:xfrm>
          <a:ln/>
        </p:spPr>
        <p:txBody>
          <a:bodyPr vert="horz" wrap="square" lIns="0" tIns="34135" rIns="0" bIns="0" numCol="1" anchor="ctr" anchorCtr="0" compatLnSpc="1">
            <a:prstTxWarp prst="textNoShape">
              <a:avLst/>
            </a:prstTxWarp>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Oversight by the fed board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Risk must be taken in account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Incentives that balance risk and financial results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Review of the incentive compensation policies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Enforcement actions taken against the risk of the organization's safety caused by related risk management</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870" dirty="0" smtClean="0"/>
              <a:t>If the regulations are adopted the flexibility will be restricted</a:t>
            </a:r>
            <a:endParaRPr lang="en-GB" sz="3870" dirty="0"/>
          </a:p>
        </p:txBody>
      </p:sp>
    </p:spTree>
    <p:extLst>
      <p:ext uri="{BB962C8B-B14F-4D97-AF65-F5344CB8AC3E}">
        <p14:creationId xmlns:p14="http://schemas.microsoft.com/office/powerpoint/2010/main" val="97468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77210"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Regulation of GS bank USA</a:t>
            </a:r>
            <a:endParaRPr lang="en-GB" dirty="0"/>
          </a:p>
        </p:txBody>
      </p:sp>
      <p:sp>
        <p:nvSpPr>
          <p:cNvPr id="35842"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Undertake stress test is required, according to Dodd-frank act and submit them to the fed board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“Derivative push-out” will prevent GS from conducting certain swaps-related activities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Transactions between GS bank USA and its subsidiaries are regulated by the fed board</a:t>
            </a:r>
            <a:endParaRPr lang="en-GB" dirty="0"/>
          </a:p>
        </p:txBody>
      </p:sp>
    </p:spTree>
    <p:extLst>
      <p:ext uri="{BB962C8B-B14F-4D97-AF65-F5344CB8AC3E}">
        <p14:creationId xmlns:p14="http://schemas.microsoft.com/office/powerpoint/2010/main" val="190607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77210"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Prompt corrective actions and capital ratios</a:t>
            </a:r>
            <a:endParaRPr lang="en-GB" dirty="0"/>
          </a:p>
        </p:txBody>
      </p:sp>
      <p:sp>
        <p:nvSpPr>
          <p:cNvPr id="36866" name="Rectangle 2"/>
          <p:cNvSpPr>
            <a:spLocks noGrp="1" noChangeArrowheads="1"/>
          </p:cNvSpPr>
          <p:nvPr>
            <p:ph type="body" idx="1"/>
          </p:nvPr>
        </p:nvSpPr>
        <p:spPr>
          <a:xfrm>
            <a:off x="649218" y="2281985"/>
            <a:ext cx="11702272" cy="6766592"/>
          </a:xfrm>
          <a:ln/>
        </p:spPr>
        <p:txBody>
          <a:bodyPr vert="horz" wrap="square" lIns="0" tIns="31858" rIns="0" bIns="0" numCol="1" anchor="ctr" anchorCtr="0" compatLnSpc="1">
            <a:prstTxWarp prst="textNoShape">
              <a:avLst/>
            </a:prstTxWarp>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The us federal deposit insurance corporation improvement act of 1991 </a:t>
            </a:r>
            <a:r>
              <a:rPr lang="en-GB" sz="3612" dirty="0" smtClean="0"/>
              <a:t>(FDCIA) </a:t>
            </a:r>
            <a:r>
              <a:rPr lang="en-GB" sz="3612" dirty="0" smtClean="0"/>
              <a:t>establishes 5 capital categories: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Well-capitalized depositary institution: if it has a tier 1 capital ratio of at least 6%, a total capital ratio of at least 10% and a tier 1 leverage ratio of at least 5%</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Adequately capitalized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Undercapitalized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Significantly undercapitalized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3612" dirty="0" smtClean="0"/>
              <a:t>Critically undercapitalized</a:t>
            </a:r>
            <a:endParaRPr lang="en-GB" sz="3612" dirty="0"/>
          </a:p>
        </p:txBody>
      </p:sp>
    </p:spTree>
    <p:extLst>
      <p:ext uri="{BB962C8B-B14F-4D97-AF65-F5344CB8AC3E}">
        <p14:creationId xmlns:p14="http://schemas.microsoft.com/office/powerpoint/2010/main" val="3137182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25736" y="700336"/>
            <a:ext cx="10225136"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Prompt corrective action and capital ratios</a:t>
            </a:r>
            <a:endParaRPr lang="en-GB" dirty="0"/>
          </a:p>
        </p:txBody>
      </p:sp>
      <p:sp>
        <p:nvSpPr>
          <p:cNvPr id="37890"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Capital ratios of GS bank USA are computed according to Basel 1 and will adopt Basel 2 only if it is approved by regulators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An institution may be downgraded if it is determined to be in a not safe position or as a result of bad rating</a:t>
            </a:r>
            <a:endParaRPr lang="en-GB" dirty="0"/>
          </a:p>
        </p:txBody>
      </p:sp>
    </p:spTree>
    <p:extLst>
      <p:ext uri="{BB962C8B-B14F-4D97-AF65-F5344CB8AC3E}">
        <p14:creationId xmlns:p14="http://schemas.microsoft.com/office/powerpoint/2010/main" val="32727292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97744"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Insolvency of an insured depository institution</a:t>
            </a:r>
            <a:endParaRPr lang="en-GB" dirty="0"/>
          </a:p>
        </p:txBody>
      </p:sp>
      <p:sp>
        <p:nvSpPr>
          <p:cNvPr id="38914" name="Rectangle 2"/>
          <p:cNvSpPr>
            <a:spLocks noGrp="1" noChangeArrowheads="1"/>
          </p:cNvSpPr>
          <p:nvPr>
            <p:ph type="body" idx="1"/>
          </p:nvPr>
        </p:nvSpPr>
        <p:spPr>
          <a:xfrm>
            <a:off x="649218" y="2281985"/>
            <a:ext cx="11702272" cy="7118848"/>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Transfer the depository institution's assets and liabilities to a new obligor</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Enforce the terms of the depository institution's contracts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Repudiation of any contracts to which the institution is a party</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Resolution plan: submitted to the regulators on June 29, 2012, which established GS bank USA is protected from risks</a:t>
            </a:r>
            <a:endParaRPr lang="en-GB" dirty="0"/>
          </a:p>
        </p:txBody>
      </p:sp>
    </p:spTree>
    <p:extLst>
      <p:ext uri="{BB962C8B-B14F-4D97-AF65-F5344CB8AC3E}">
        <p14:creationId xmlns:p14="http://schemas.microsoft.com/office/powerpoint/2010/main" val="19792094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97744" y="700336"/>
            <a:ext cx="10101654"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Broker-dealer and securities regulation</a:t>
            </a:r>
            <a:endParaRPr lang="en-GB" dirty="0"/>
          </a:p>
        </p:txBody>
      </p:sp>
      <p:sp>
        <p:nvSpPr>
          <p:cNvPr id="39938" name="Rectangle 2"/>
          <p:cNvSpPr>
            <a:spLocks noGrp="1" noChangeArrowheads="1"/>
          </p:cNvSpPr>
          <p:nvPr>
            <p:ph type="body" idx="1"/>
          </p:nvPr>
        </p:nvSpPr>
        <p:spPr>
          <a:xfrm>
            <a:off x="649218" y="2304656"/>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It is required to maintain orderly markets in the securities assigned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According to Dodd-frank act any person who organizes an asset-backed security transaction to retain a portion of any credit risk that the person conveys with a third party </a:t>
            </a:r>
            <a:endParaRPr lang="en-GB" dirty="0"/>
          </a:p>
        </p:txBody>
      </p:sp>
    </p:spTree>
    <p:extLst>
      <p:ext uri="{BB962C8B-B14F-4D97-AF65-F5344CB8AC3E}">
        <p14:creationId xmlns:p14="http://schemas.microsoft.com/office/powerpoint/2010/main" val="3728280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25736" y="772344"/>
            <a:ext cx="10173662" cy="1296144"/>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Swap, derivatives and commodities regulations</a:t>
            </a:r>
            <a:endParaRPr lang="en-GB" dirty="0"/>
          </a:p>
        </p:txBody>
      </p:sp>
      <p:sp>
        <p:nvSpPr>
          <p:cNvPr id="40962" name="Rectangle 2"/>
          <p:cNvSpPr>
            <a:spLocks noGrp="1" noChangeArrowheads="1"/>
          </p:cNvSpPr>
          <p:nvPr>
            <p:ph type="body" idx="1"/>
          </p:nvPr>
        </p:nvSpPr>
        <p:spPr>
          <a:xfrm>
            <a:off x="643327" y="2193085"/>
            <a:ext cx="11702272" cy="7471615"/>
          </a:xfrm>
          <a:ln/>
        </p:spPr>
        <p:txBody>
          <a:bodyPr vert="horz" wrap="square" lIns="0" tIns="27308" rIns="0" bIns="0" numCol="1" anchor="ctr" anchorCtr="0" compatLnSpc="1">
            <a:prstTxWarp prst="textNoShape">
              <a:avLst/>
            </a:prstTxWarp>
            <a:normAutofit/>
          </a:bodyPr>
          <a:lstStyle/>
          <a:p>
            <a:pPr marL="596466" indent="-4572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800" dirty="0" smtClean="0"/>
              <a:t>Subject to regulation of us commodity exchange act</a:t>
            </a:r>
          </a:p>
          <a:p>
            <a:pPr marL="596466" indent="-4572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800" dirty="0" smtClean="0"/>
              <a:t>The Dodd-frank act provides increased regulation, imposing the following requirements: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Real time public and regulatory reporting of trade information for swaps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Registration of swap dealers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Position limits the cap exposure to derivatives on certain physical commodities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Mandated clearing through central counterparties for certain swaps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New business conduct standards for  swap dealers</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Margin requirements for trades that are not cleared</a:t>
            </a:r>
          </a:p>
          <a:p>
            <a:pPr marL="1671196" lvl="2" indent="-370695">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2400" dirty="0" smtClean="0"/>
              <a:t>Entity level capital requirements for swap dealers</a:t>
            </a:r>
            <a:endParaRPr lang="en-GB" sz="2400" dirty="0"/>
          </a:p>
        </p:txBody>
      </p:sp>
    </p:spTree>
    <p:extLst>
      <p:ext uri="{BB962C8B-B14F-4D97-AF65-F5344CB8AC3E}">
        <p14:creationId xmlns:p14="http://schemas.microsoft.com/office/powerpoint/2010/main" val="3663659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25736" y="700336"/>
            <a:ext cx="10029646"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Other regulations</a:t>
            </a:r>
            <a:endParaRPr lang="en-GB" dirty="0"/>
          </a:p>
        </p:txBody>
      </p:sp>
      <p:sp>
        <p:nvSpPr>
          <p:cNvPr id="41986" name="Rectangle 2"/>
          <p:cNvSpPr>
            <a:spLocks noGrp="1" noChangeArrowheads="1"/>
          </p:cNvSpPr>
          <p:nvPr>
            <p:ph type="body" idx="1"/>
          </p:nvPr>
        </p:nvSpPr>
        <p:spPr>
          <a:xfrm>
            <a:off x="649218" y="2281985"/>
            <a:ext cx="11702272" cy="6436865"/>
          </a:xfrm>
          <a:ln/>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Some examples...</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a:t>
            </a:r>
            <a:r>
              <a:rPr lang="en-GB" b="1" dirty="0" smtClean="0"/>
              <a:t>nsurance subsidiaries</a:t>
            </a:r>
            <a:r>
              <a:rPr lang="en-GB" dirty="0" smtClean="0"/>
              <a:t>: subject to state insurance regulation in the states in which they are domiciled</a:t>
            </a:r>
          </a:p>
          <a:p>
            <a:pPr marL="557065" indent="-417799">
              <a:buSzPct val="45000"/>
              <a:buFont typeface="Wingdings" panose="05000000000000000000" pitchFamily="2" charset="2"/>
              <a:buChar cha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b="1" dirty="0" smtClean="0"/>
              <a:t>Investment management</a:t>
            </a:r>
            <a:r>
              <a:rPr lang="en-GB" dirty="0" smtClean="0"/>
              <a:t>: subject to significant regulation in numerous jurisdictions around the world</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 </a:t>
            </a:r>
            <a:endParaRPr lang="en-GB" dirty="0"/>
          </a:p>
        </p:txBody>
      </p:sp>
    </p:spTree>
    <p:extLst>
      <p:ext uri="{BB962C8B-B14F-4D97-AF65-F5344CB8AC3E}">
        <p14:creationId xmlns:p14="http://schemas.microsoft.com/office/powerpoint/2010/main" val="789835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3728" y="700336"/>
            <a:ext cx="10369152" cy="1412137"/>
          </a:xfr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6000" dirty="0" smtClean="0"/>
              <a:t>Investments banking</a:t>
            </a:r>
            <a:endParaRPr lang="en-GB" sz="6000" dirty="0"/>
          </a:p>
        </p:txBody>
      </p:sp>
      <p:sp>
        <p:nvSpPr>
          <p:cNvPr id="4098"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Serves corporate and government clients around the world</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Provides financial advisory services </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Helps companies raise capital</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Try to develop and maintain long term relationships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Goal: deliver to the clients the entire resources of the firm</a:t>
            </a:r>
            <a:endParaRPr lang="en-GB" dirty="0"/>
          </a:p>
        </p:txBody>
      </p:sp>
    </p:spTree>
    <p:extLst>
      <p:ext uri="{BB962C8B-B14F-4D97-AF65-F5344CB8AC3E}">
        <p14:creationId xmlns:p14="http://schemas.microsoft.com/office/powerpoint/2010/main" val="37668412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69752" y="3292624"/>
            <a:ext cx="11953328" cy="4248472"/>
          </a:xfrm>
        </p:spPr>
        <p:txBody>
          <a:bodyPr>
            <a:normAutofit/>
          </a:bodyPr>
          <a:lstStyle/>
          <a:p>
            <a:pPr algn="ctr" eaLnBrk="1"/>
            <a:r>
              <a:rPr lang="it-IT" sz="6600" smtClean="0"/>
              <a:t>The Basel Capital Accord</a:t>
            </a:r>
          </a:p>
        </p:txBody>
      </p:sp>
      <p:sp>
        <p:nvSpPr>
          <p:cNvPr id="3" name="Rectangle 2"/>
          <p:cNvSpPr/>
          <p:nvPr/>
        </p:nvSpPr>
        <p:spPr bwMode="auto">
          <a:xfrm>
            <a:off x="453728" y="2068488"/>
            <a:ext cx="12169352" cy="1080120"/>
          </a:xfrm>
          <a:prstGeom prst="rect">
            <a:avLst/>
          </a:prstGeom>
          <a:solidFill>
            <a:srgbClr val="FAF7EE"/>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355398626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25736" y="700336"/>
            <a:ext cx="10153128" cy="1368152"/>
          </a:xfrm>
        </p:spPr>
        <p:txBody>
          <a:bodyPr>
            <a:normAutofit/>
          </a:bodyPr>
          <a:lstStyle/>
          <a:p>
            <a:pPr eaLnBrk="1"/>
            <a:r>
              <a:rPr lang="en-GB" sz="4800" dirty="0" smtClean="0"/>
              <a:t>The Basel Committee</a:t>
            </a:r>
          </a:p>
        </p:txBody>
      </p:sp>
      <p:sp>
        <p:nvSpPr>
          <p:cNvPr id="5123" name="Rectangle 2"/>
          <p:cNvSpPr>
            <a:spLocks noGrp="1" noChangeArrowheads="1"/>
          </p:cNvSpPr>
          <p:nvPr>
            <p:ph type="body" idx="1"/>
          </p:nvPr>
        </p:nvSpPr>
        <p:spPr>
          <a:xfrm>
            <a:off x="952500" y="2803525"/>
            <a:ext cx="11098213" cy="6086475"/>
          </a:xfrm>
        </p:spPr>
        <p:txBody>
          <a:bodyPr/>
          <a:lstStyle/>
          <a:p>
            <a:pPr marL="444500" indent="-444500" algn="just" eaLnBrk="1">
              <a:buSzPct val="75000"/>
              <a:buFontTx/>
              <a:buChar char="•"/>
            </a:pPr>
            <a:r>
              <a:rPr lang="en-GB" dirty="0" smtClean="0"/>
              <a:t>The </a:t>
            </a:r>
            <a:r>
              <a:rPr lang="en-GB" b="1" dirty="0" smtClean="0"/>
              <a:t>Basel Committee on Banking Supervision, </a:t>
            </a:r>
            <a:r>
              <a:rPr lang="en-GB" dirty="0" smtClean="0"/>
              <a:t>established at the </a:t>
            </a:r>
            <a:r>
              <a:rPr lang="en-GB" i="1" dirty="0" smtClean="0"/>
              <a:t>Bank for International Settlements,</a:t>
            </a:r>
            <a:r>
              <a:rPr lang="en-GB" dirty="0" smtClean="0"/>
              <a:t> is a forum whose objective is to enhance the understanding of key </a:t>
            </a:r>
            <a:r>
              <a:rPr lang="en-GB" b="1" dirty="0" smtClean="0"/>
              <a:t>supervisory issues</a:t>
            </a:r>
            <a:r>
              <a:rPr lang="en-GB" dirty="0" smtClean="0"/>
              <a:t> and improve the </a:t>
            </a:r>
            <a:r>
              <a:rPr lang="en-GB" b="1" dirty="0" smtClean="0"/>
              <a:t>quality of banking supervision</a:t>
            </a:r>
            <a:r>
              <a:rPr lang="en-GB" dirty="0" smtClean="0"/>
              <a:t> worldwide</a:t>
            </a:r>
          </a:p>
        </p:txBody>
      </p:sp>
    </p:spTree>
    <p:extLst>
      <p:ext uri="{BB962C8B-B14F-4D97-AF65-F5344CB8AC3E}">
        <p14:creationId xmlns:p14="http://schemas.microsoft.com/office/powerpoint/2010/main" val="207381863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597744" y="732532"/>
            <a:ext cx="10081120" cy="1335956"/>
          </a:xfrm>
        </p:spPr>
        <p:txBody>
          <a:bodyPr>
            <a:normAutofit/>
          </a:bodyPr>
          <a:lstStyle/>
          <a:p>
            <a:pPr defTabSz="547688" eaLnBrk="1"/>
            <a:r>
              <a:rPr lang="it-IT" sz="5400" dirty="0" smtClean="0"/>
              <a:t>The Basel Capital Accord</a:t>
            </a:r>
            <a:endParaRPr lang="it-IT" sz="2400" dirty="0" smtClean="0"/>
          </a:p>
        </p:txBody>
      </p:sp>
      <p:sp>
        <p:nvSpPr>
          <p:cNvPr id="6147" name="Rectangle 2"/>
          <p:cNvSpPr>
            <a:spLocks noGrp="1" noChangeArrowheads="1"/>
          </p:cNvSpPr>
          <p:nvPr>
            <p:ph type="body" idx="1"/>
          </p:nvPr>
        </p:nvSpPr>
        <p:spPr>
          <a:xfrm>
            <a:off x="952500" y="2603500"/>
            <a:ext cx="11098213" cy="6284913"/>
          </a:xfrm>
        </p:spPr>
        <p:txBody>
          <a:bodyPr/>
          <a:lstStyle/>
          <a:p>
            <a:pPr marL="444500" indent="-444500" algn="just" eaLnBrk="1">
              <a:buSzPct val="75000"/>
              <a:buFontTx/>
              <a:buChar char="•"/>
            </a:pPr>
            <a:r>
              <a:rPr lang="it-IT" smtClean="0"/>
              <a:t>The </a:t>
            </a:r>
            <a:r>
              <a:rPr lang="it-IT" b="1" smtClean="0"/>
              <a:t>Basel Capital Accord</a:t>
            </a:r>
            <a:r>
              <a:rPr lang="it-IT" smtClean="0"/>
              <a:t> is a Framework set at the Basel Committee in 1988 and subsequently revised.</a:t>
            </a:r>
          </a:p>
          <a:p>
            <a:pPr marL="444500" indent="-444500" algn="just" eaLnBrk="1">
              <a:buSzPct val="75000"/>
              <a:buFontTx/>
              <a:buChar char="•"/>
            </a:pPr>
            <a:r>
              <a:rPr lang="it-IT" smtClean="0"/>
              <a:t>The primary objectives are to promote the </a:t>
            </a:r>
            <a:r>
              <a:rPr lang="it-IT" b="1" smtClean="0"/>
              <a:t>soundness of the international banking system</a:t>
            </a:r>
            <a:r>
              <a:rPr lang="it-IT" smtClean="0"/>
              <a:t> and to provide an equitable basis for </a:t>
            </a:r>
            <a:r>
              <a:rPr lang="it-IT" b="1" smtClean="0"/>
              <a:t>international </a:t>
            </a:r>
            <a:r>
              <a:rPr lang="en-GB" b="1" smtClean="0"/>
              <a:t>cooperation</a:t>
            </a:r>
            <a:r>
              <a:rPr lang="it-IT" b="1" smtClean="0"/>
              <a:t> among banks</a:t>
            </a:r>
            <a:endParaRPr lang="it-IT" smtClean="0"/>
          </a:p>
        </p:txBody>
      </p:sp>
    </p:spTree>
    <p:extLst>
      <p:ext uri="{BB962C8B-B14F-4D97-AF65-F5344CB8AC3E}">
        <p14:creationId xmlns:p14="http://schemas.microsoft.com/office/powerpoint/2010/main" val="268151724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97745" y="700336"/>
            <a:ext cx="10153128" cy="1368152"/>
          </a:xfrm>
        </p:spPr>
        <p:txBody>
          <a:bodyPr/>
          <a:lstStyle/>
          <a:p>
            <a:pPr defTabSz="490538" eaLnBrk="1"/>
            <a:r>
              <a:rPr lang="it-IT" sz="4400" smtClean="0"/>
              <a:t>The Basel Capital Accord’s Timeline</a:t>
            </a:r>
            <a:endParaRPr lang="it-IT" sz="2000" smtClean="0"/>
          </a:p>
        </p:txBody>
      </p:sp>
      <p:sp>
        <p:nvSpPr>
          <p:cNvPr id="7171" name="Rectangle 2"/>
          <p:cNvSpPr>
            <a:spLocks noGrp="1" noChangeArrowheads="1"/>
          </p:cNvSpPr>
          <p:nvPr>
            <p:ph type="body" idx="1"/>
          </p:nvPr>
        </p:nvSpPr>
        <p:spPr>
          <a:xfrm>
            <a:off x="952500" y="4495800"/>
            <a:ext cx="3600450" cy="6284913"/>
          </a:xfrm>
        </p:spPr>
        <p:txBody>
          <a:bodyPr anchor="t"/>
          <a:lstStyle/>
          <a:p>
            <a:pPr algn="ctr" eaLnBrk="1"/>
            <a:r>
              <a:rPr lang="en-GB" dirty="0" smtClean="0"/>
              <a:t>1988</a:t>
            </a:r>
          </a:p>
          <a:p>
            <a:pPr eaLnBrk="1"/>
            <a:r>
              <a:rPr lang="en-GB" dirty="0" smtClean="0"/>
              <a:t>Basel I</a:t>
            </a:r>
          </a:p>
          <a:p>
            <a:pPr eaLnBrk="1"/>
            <a:r>
              <a:rPr lang="en-GB" sz="2100" dirty="0" smtClean="0"/>
              <a:t>Not adapt for big banks in concentrated markets</a:t>
            </a:r>
          </a:p>
          <a:p>
            <a:pPr eaLnBrk="1"/>
            <a:r>
              <a:rPr lang="en-GB" sz="2100" dirty="0" smtClean="0"/>
              <a:t>Not in line with RM Evolutions</a:t>
            </a:r>
            <a:endParaRPr lang="en-GB" dirty="0" smtClean="0"/>
          </a:p>
        </p:txBody>
      </p:sp>
      <p:sp>
        <p:nvSpPr>
          <p:cNvPr id="7172" name="AutoShape 3"/>
          <p:cNvSpPr>
            <a:spLocks/>
          </p:cNvSpPr>
          <p:nvPr/>
        </p:nvSpPr>
        <p:spPr bwMode="auto">
          <a:xfrm>
            <a:off x="4902200" y="4495800"/>
            <a:ext cx="3600450" cy="6284913"/>
          </a:xfrm>
          <a:custGeom>
            <a:avLst/>
            <a:gdLst>
              <a:gd name="T0" fmla="*/ 1800225 w 21600"/>
              <a:gd name="T1" fmla="*/ 3142457 h 21600"/>
              <a:gd name="T2" fmla="*/ 1800225 w 21600"/>
              <a:gd name="T3" fmla="*/ 3142457 h 21600"/>
              <a:gd name="T4" fmla="*/ 1800225 w 21600"/>
              <a:gd name="T5" fmla="*/ 3142457 h 21600"/>
              <a:gd name="T6" fmla="*/ 1800225 w 21600"/>
              <a:gd name="T7" fmla="*/ 31424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4200"/>
              </a:spcBef>
            </a:pPr>
            <a:r>
              <a:rPr lang="en-GB" dirty="0" smtClean="0">
                <a:latin typeface="Garamond" panose="02020404030301010803" pitchFamily="18" charset="0"/>
              </a:rPr>
              <a:t>2003</a:t>
            </a:r>
          </a:p>
          <a:p>
            <a:pPr algn="l" eaLnBrk="1">
              <a:spcBef>
                <a:spcPts val="4200"/>
              </a:spcBef>
            </a:pPr>
            <a:r>
              <a:rPr lang="en-GB" dirty="0" smtClean="0">
                <a:latin typeface="Garamond" panose="02020404030301010803" pitchFamily="18" charset="0"/>
              </a:rPr>
              <a:t>Basel II</a:t>
            </a:r>
          </a:p>
          <a:p>
            <a:pPr algn="l" eaLnBrk="1">
              <a:spcBef>
                <a:spcPts val="4200"/>
              </a:spcBef>
            </a:pPr>
            <a:r>
              <a:rPr lang="en-GB" sz="2100" dirty="0" smtClean="0">
                <a:latin typeface="Garamond" panose="02020404030301010803" pitchFamily="18" charset="0"/>
              </a:rPr>
              <a:t>Didn’t avoid the financial crisis to happen</a:t>
            </a:r>
          </a:p>
          <a:p>
            <a:pPr algn="l" eaLnBrk="1">
              <a:spcBef>
                <a:spcPts val="4200"/>
              </a:spcBef>
            </a:pPr>
            <a:r>
              <a:rPr lang="en-GB" sz="2100" dirty="0" smtClean="0">
                <a:latin typeface="Garamond" panose="02020404030301010803" pitchFamily="18" charset="0"/>
              </a:rPr>
              <a:t>Procyclical</a:t>
            </a:r>
          </a:p>
          <a:p>
            <a:pPr algn="l" eaLnBrk="1">
              <a:spcBef>
                <a:spcPts val="4200"/>
              </a:spcBef>
            </a:pPr>
            <a:r>
              <a:rPr lang="en-GB" sz="2100" dirty="0" smtClean="0">
                <a:latin typeface="Garamond" panose="02020404030301010803" pitchFamily="18" charset="0"/>
              </a:rPr>
              <a:t>No Standard for Liquidity</a:t>
            </a:r>
            <a:endParaRPr lang="en-GB" dirty="0">
              <a:latin typeface="Garamond" panose="02020404030301010803" pitchFamily="18" charset="0"/>
            </a:endParaRPr>
          </a:p>
        </p:txBody>
      </p:sp>
      <p:sp>
        <p:nvSpPr>
          <p:cNvPr id="7173" name="AutoShape 4"/>
          <p:cNvSpPr>
            <a:spLocks/>
          </p:cNvSpPr>
          <p:nvPr/>
        </p:nvSpPr>
        <p:spPr bwMode="auto">
          <a:xfrm>
            <a:off x="8851900" y="4495800"/>
            <a:ext cx="3600450" cy="6284913"/>
          </a:xfrm>
          <a:custGeom>
            <a:avLst/>
            <a:gdLst>
              <a:gd name="T0" fmla="*/ 1800225 w 21600"/>
              <a:gd name="T1" fmla="*/ 3142457 h 21600"/>
              <a:gd name="T2" fmla="*/ 1800225 w 21600"/>
              <a:gd name="T3" fmla="*/ 3142457 h 21600"/>
              <a:gd name="T4" fmla="*/ 1800225 w 21600"/>
              <a:gd name="T5" fmla="*/ 3142457 h 21600"/>
              <a:gd name="T6" fmla="*/ 1800225 w 21600"/>
              <a:gd name="T7" fmla="*/ 31424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4200"/>
              </a:spcBef>
            </a:pPr>
            <a:r>
              <a:rPr lang="en-GB" dirty="0" smtClean="0">
                <a:latin typeface="Garamond" panose="02020404030301010803" pitchFamily="18" charset="0"/>
              </a:rPr>
              <a:t>2010</a:t>
            </a:r>
          </a:p>
          <a:p>
            <a:pPr algn="l" eaLnBrk="1">
              <a:spcBef>
                <a:spcPts val="4200"/>
              </a:spcBef>
            </a:pPr>
            <a:r>
              <a:rPr lang="en-GB" dirty="0" smtClean="0">
                <a:latin typeface="Garamond" panose="02020404030301010803" pitchFamily="18" charset="0"/>
              </a:rPr>
              <a:t>Basel III</a:t>
            </a:r>
          </a:p>
          <a:p>
            <a:pPr algn="l" eaLnBrk="1">
              <a:spcBef>
                <a:spcPts val="4200"/>
              </a:spcBef>
            </a:pPr>
            <a:r>
              <a:rPr lang="en-GB" sz="2100" dirty="0" smtClean="0">
                <a:latin typeface="Garamond" panose="02020404030301010803" pitchFamily="18" charset="0"/>
              </a:rPr>
              <a:t>Currently Implementing</a:t>
            </a:r>
            <a:endParaRPr lang="en-GB" dirty="0">
              <a:latin typeface="Garamond" panose="02020404030301010803" pitchFamily="18" charset="0"/>
            </a:endParaRPr>
          </a:p>
        </p:txBody>
      </p:sp>
      <p:sp>
        <p:nvSpPr>
          <p:cNvPr id="2" name="Line 5"/>
          <p:cNvSpPr>
            <a:spLocks noChangeShapeType="1"/>
          </p:cNvSpPr>
          <p:nvPr/>
        </p:nvSpPr>
        <p:spPr bwMode="auto">
          <a:xfrm>
            <a:off x="482600" y="3911600"/>
            <a:ext cx="12438063" cy="0"/>
          </a:xfrm>
          <a:prstGeom prst="line">
            <a:avLst/>
          </a:prstGeom>
          <a:noFill/>
          <a:ln w="228600" cap="flat" cmpd="sng">
            <a:solidFill>
              <a:srgbClr val="C82506"/>
            </a:solidFill>
            <a:prstDash val="solid"/>
            <a:round/>
            <a:headEnd/>
            <a:tailEnd type="triangle" w="med" len="med"/>
          </a:ln>
          <a:effectLst>
            <a:outerShdw blurRad="190500" dist="12700" dir="5400000" algn="ctr" rotWithShape="0">
              <a:srgbClr val="000000">
                <a:alpha val="75000"/>
              </a:srgbClr>
            </a:outerShdw>
          </a:effectLst>
          <a:extLst>
            <a:ext uri="{909E8E84-426E-40DD-AFC4-6F175D3DCCD1}">
              <a14:hiddenFill xmlns:a14="http://schemas.microsoft.com/office/drawing/2010/main">
                <a:noFill/>
              </a14:hiddenFill>
            </a:ext>
          </a:extLst>
        </p:spPr>
        <p:txBody>
          <a:bodyPr lIns="0" tIns="0" rIns="0" bIns="0" anchor="ctr"/>
          <a:lstStyle/>
          <a:p>
            <a:pPr algn="ctr" eaLnBrk="1">
              <a:defRPr/>
            </a:pPr>
            <a:endParaRPr lang="it-IT" sz="2400"/>
          </a:p>
        </p:txBody>
      </p:sp>
      <p:sp>
        <p:nvSpPr>
          <p:cNvPr id="7174" name="AutoShape 6"/>
          <p:cNvSpPr>
            <a:spLocks/>
          </p:cNvSpPr>
          <p:nvPr/>
        </p:nvSpPr>
        <p:spPr bwMode="auto">
          <a:xfrm>
            <a:off x="2317750" y="3438525"/>
            <a:ext cx="869950" cy="9445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eaLnBrk="1">
              <a:defRPr/>
            </a:pPr>
            <a:endParaRPr lang="it-IT" sz="2400">
              <a:solidFill>
                <a:srgbClr val="FFFFFF"/>
              </a:solidFill>
            </a:endParaRPr>
          </a:p>
        </p:txBody>
      </p:sp>
      <p:sp>
        <p:nvSpPr>
          <p:cNvPr id="7175" name="AutoShape 7"/>
          <p:cNvSpPr>
            <a:spLocks/>
          </p:cNvSpPr>
          <p:nvPr/>
        </p:nvSpPr>
        <p:spPr bwMode="auto">
          <a:xfrm>
            <a:off x="6267450" y="3438525"/>
            <a:ext cx="869950" cy="9445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eaLnBrk="1">
              <a:defRPr/>
            </a:pPr>
            <a:endParaRPr lang="it-IT" sz="2400">
              <a:solidFill>
                <a:srgbClr val="FFFFFF"/>
              </a:solidFill>
            </a:endParaRPr>
          </a:p>
        </p:txBody>
      </p:sp>
      <p:sp>
        <p:nvSpPr>
          <p:cNvPr id="7176" name="AutoShape 8"/>
          <p:cNvSpPr>
            <a:spLocks/>
          </p:cNvSpPr>
          <p:nvPr/>
        </p:nvSpPr>
        <p:spPr bwMode="auto">
          <a:xfrm>
            <a:off x="10217150" y="3438525"/>
            <a:ext cx="869950" cy="9445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eaLnBrk="1">
              <a:defRPr/>
            </a:pPr>
            <a:endParaRPr lang="it-IT" sz="2400">
              <a:solidFill>
                <a:srgbClr val="FFFFFF"/>
              </a:solidFill>
            </a:endParaRPr>
          </a:p>
        </p:txBody>
      </p:sp>
    </p:spTree>
    <p:extLst>
      <p:ext uri="{BB962C8B-B14F-4D97-AF65-F5344CB8AC3E}">
        <p14:creationId xmlns:p14="http://schemas.microsoft.com/office/powerpoint/2010/main" val="40962012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97745" y="700336"/>
            <a:ext cx="10153128" cy="1368152"/>
          </a:xfrm>
        </p:spPr>
        <p:txBody>
          <a:bodyPr/>
          <a:lstStyle/>
          <a:p>
            <a:pPr eaLnBrk="1"/>
            <a:r>
              <a:rPr lang="en-GB" dirty="0" smtClean="0"/>
              <a:t>Basel II - Main Failures</a:t>
            </a:r>
          </a:p>
        </p:txBody>
      </p:sp>
      <p:sp>
        <p:nvSpPr>
          <p:cNvPr id="8195" name="Rectangle 2"/>
          <p:cNvSpPr>
            <a:spLocks noGrp="1" noChangeArrowheads="1"/>
          </p:cNvSpPr>
          <p:nvPr>
            <p:ph type="body" idx="1"/>
          </p:nvPr>
        </p:nvSpPr>
        <p:spPr>
          <a:xfrm>
            <a:off x="952500" y="2603500"/>
            <a:ext cx="11098213" cy="6284913"/>
          </a:xfrm>
        </p:spPr>
        <p:txBody>
          <a:bodyPr/>
          <a:lstStyle/>
          <a:p>
            <a:pPr marL="444500" indent="-444500" algn="just" eaLnBrk="1">
              <a:buSzPct val="75000"/>
              <a:buFontTx/>
              <a:buChar char="•"/>
            </a:pPr>
            <a:r>
              <a:rPr lang="en-GB" sz="3000" u="sng" dirty="0" smtClean="0"/>
              <a:t>It Allowed the Financial Crisis to Happen:</a:t>
            </a:r>
            <a:r>
              <a:rPr lang="en-GB" sz="3000" dirty="0" smtClean="0"/>
              <a:t> Basel II failed in capturing major </a:t>
            </a:r>
            <a:r>
              <a:rPr lang="en-GB" sz="3000" b="1" dirty="0" smtClean="0"/>
              <a:t>on- and off-balance sheet risks</a:t>
            </a:r>
            <a:r>
              <a:rPr lang="en-GB" sz="3000" dirty="0" smtClean="0"/>
              <a:t>, as well as </a:t>
            </a:r>
            <a:r>
              <a:rPr lang="en-GB" sz="3000" b="1" dirty="0" smtClean="0"/>
              <a:t>derivative exposures</a:t>
            </a:r>
            <a:r>
              <a:rPr lang="en-GB" sz="3000" dirty="0" smtClean="0"/>
              <a:t>. It also didn’t take into consideration potential losses due to </a:t>
            </a:r>
            <a:r>
              <a:rPr lang="en-GB" sz="3000" b="1" dirty="0" smtClean="0"/>
              <a:t>Credit Evaluation Adjustments</a:t>
            </a:r>
            <a:r>
              <a:rPr lang="en-GB" sz="3000" dirty="0" smtClean="0"/>
              <a:t> (CVA) due to M2M.</a:t>
            </a:r>
          </a:p>
          <a:p>
            <a:pPr marL="444500" indent="-444500" algn="just" eaLnBrk="1">
              <a:buSzPct val="75000"/>
              <a:buFontTx/>
              <a:buChar char="•"/>
            </a:pPr>
            <a:r>
              <a:rPr lang="en-GB" sz="3000" u="sng" dirty="0" smtClean="0"/>
              <a:t>Procyclicality</a:t>
            </a:r>
            <a:r>
              <a:rPr lang="en-GB" sz="3000" dirty="0" smtClean="0"/>
              <a:t>: During the Financial Crisis banks were forced to </a:t>
            </a:r>
            <a:r>
              <a:rPr lang="en-GB" sz="3000" b="1" dirty="0" smtClean="0"/>
              <a:t>deleverage</a:t>
            </a:r>
            <a:r>
              <a:rPr lang="en-GB" sz="3000" dirty="0" smtClean="0"/>
              <a:t>, </a:t>
            </a:r>
            <a:r>
              <a:rPr lang="en-GB" sz="3000" b="1" dirty="0" smtClean="0"/>
              <a:t>sell problematic assets</a:t>
            </a:r>
            <a:r>
              <a:rPr lang="en-GB" sz="3000" dirty="0" smtClean="0"/>
              <a:t> and dramatically </a:t>
            </a:r>
            <a:r>
              <a:rPr lang="en-GB" sz="3000" b="1" dirty="0" smtClean="0"/>
              <a:t>decrease the credit issuance</a:t>
            </a:r>
            <a:r>
              <a:rPr lang="en-GB" sz="3000" dirty="0" smtClean="0"/>
              <a:t>. All these actions had a pro cyclical effect and facilitated the spread of the financial crisis to the </a:t>
            </a:r>
            <a:r>
              <a:rPr lang="en-GB" sz="3000" b="1" dirty="0" smtClean="0"/>
              <a:t>Real Economy</a:t>
            </a:r>
            <a:r>
              <a:rPr lang="en-GB" sz="3000" dirty="0" smtClean="0"/>
              <a:t>. </a:t>
            </a:r>
            <a:endParaRPr lang="en-GB" dirty="0" smtClean="0"/>
          </a:p>
        </p:txBody>
      </p:sp>
    </p:spTree>
    <p:extLst>
      <p:ext uri="{BB962C8B-B14F-4D97-AF65-F5344CB8AC3E}">
        <p14:creationId xmlns:p14="http://schemas.microsoft.com/office/powerpoint/2010/main" val="369957936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597745" y="700336"/>
            <a:ext cx="10153128" cy="1368152"/>
          </a:xfrm>
        </p:spPr>
        <p:txBody>
          <a:bodyPr/>
          <a:lstStyle/>
          <a:p>
            <a:pPr eaLnBrk="1"/>
            <a:r>
              <a:rPr lang="en-GB" sz="4400" dirty="0" smtClean="0"/>
              <a:t>Basel II - Main Failures (cont’d)</a:t>
            </a:r>
            <a:endParaRPr lang="en-GB" sz="2400" dirty="0" smtClean="0"/>
          </a:p>
        </p:txBody>
      </p:sp>
      <p:sp>
        <p:nvSpPr>
          <p:cNvPr id="9219" name="Rectangle 2"/>
          <p:cNvSpPr>
            <a:spLocks noGrp="1" noChangeArrowheads="1"/>
          </p:cNvSpPr>
          <p:nvPr>
            <p:ph type="body" idx="1"/>
          </p:nvPr>
        </p:nvSpPr>
        <p:spPr>
          <a:xfrm>
            <a:off x="952500" y="2603500"/>
            <a:ext cx="11098213" cy="6284913"/>
          </a:xfrm>
        </p:spPr>
        <p:txBody>
          <a:bodyPr/>
          <a:lstStyle/>
          <a:p>
            <a:pPr marL="444500" indent="-444500" algn="just" eaLnBrk="1">
              <a:buSzPct val="75000"/>
              <a:buFontTx/>
              <a:buChar char="•"/>
            </a:pPr>
            <a:r>
              <a:rPr lang="en-GB" sz="3000" u="sng" dirty="0" smtClean="0"/>
              <a:t>No Standard for Liquidity</a:t>
            </a:r>
            <a:r>
              <a:rPr lang="en-GB" sz="3000" dirty="0" smtClean="0"/>
              <a:t>: During the early </a:t>
            </a:r>
            <a:r>
              <a:rPr lang="en-GB" sz="3000" b="1" dirty="0" smtClean="0"/>
              <a:t>“liquidity phase” </a:t>
            </a:r>
            <a:r>
              <a:rPr lang="en-GB" sz="3000" dirty="0" smtClean="0"/>
              <a:t>of the financial crisis, many banks that were in line with the capital requirements still experienced difficulties because they </a:t>
            </a:r>
            <a:r>
              <a:rPr lang="en-GB" sz="3000" b="1" dirty="0" smtClean="0"/>
              <a:t>didn’t manage their liquidity in a prudent way</a:t>
            </a:r>
            <a:r>
              <a:rPr lang="en-GB" sz="3000" dirty="0" smtClean="0"/>
              <a:t>, due to lapses in </a:t>
            </a:r>
            <a:r>
              <a:rPr lang="en-GB" sz="3000" b="1" dirty="0" smtClean="0"/>
              <a:t>Liquidity Risk Management</a:t>
            </a:r>
            <a:endParaRPr lang="en-GB" dirty="0" smtClean="0"/>
          </a:p>
        </p:txBody>
      </p:sp>
    </p:spTree>
    <p:extLst>
      <p:ext uri="{BB962C8B-B14F-4D97-AF65-F5344CB8AC3E}">
        <p14:creationId xmlns:p14="http://schemas.microsoft.com/office/powerpoint/2010/main" val="283557656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597745" y="700336"/>
            <a:ext cx="10153128" cy="1368152"/>
          </a:xfrm>
        </p:spPr>
        <p:txBody>
          <a:bodyPr/>
          <a:lstStyle/>
          <a:p>
            <a:pPr eaLnBrk="1"/>
            <a:r>
              <a:rPr lang="it-IT" sz="5400" smtClean="0"/>
              <a:t>Basel III - The Three Pillars</a:t>
            </a:r>
            <a:endParaRPr lang="it-IT" sz="3200" smtClean="0"/>
          </a:p>
        </p:txBody>
      </p:sp>
      <p:sp>
        <p:nvSpPr>
          <p:cNvPr id="10243" name="Rectangle 2"/>
          <p:cNvSpPr>
            <a:spLocks noGrp="1" noChangeArrowheads="1"/>
          </p:cNvSpPr>
          <p:nvPr>
            <p:ph type="body" idx="1"/>
          </p:nvPr>
        </p:nvSpPr>
        <p:spPr>
          <a:xfrm>
            <a:off x="952500" y="2279650"/>
            <a:ext cx="11098213" cy="1049338"/>
          </a:xfrm>
        </p:spPr>
        <p:txBody>
          <a:bodyPr/>
          <a:lstStyle/>
          <a:p>
            <a:pPr algn="just" eaLnBrk="1"/>
            <a:r>
              <a:rPr lang="it-IT" sz="3000" smtClean="0"/>
              <a:t>In 2010 the new Basel Framework has been issued, focusing on</a:t>
            </a:r>
            <a:endParaRPr lang="it-IT" smtClean="0"/>
          </a:p>
        </p:txBody>
      </p:sp>
      <p:pic>
        <p:nvPicPr>
          <p:cNvPr id="10244" name="Picture 3" desc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4637088"/>
            <a:ext cx="1739900" cy="312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desc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3238" y="4637088"/>
            <a:ext cx="1836737" cy="312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5" desc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5013" y="4637088"/>
            <a:ext cx="1836737" cy="312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AutoShape 6"/>
          <p:cNvSpPr>
            <a:spLocks/>
          </p:cNvSpPr>
          <p:nvPr/>
        </p:nvSpPr>
        <p:spPr bwMode="auto">
          <a:xfrm>
            <a:off x="1489075" y="3402013"/>
            <a:ext cx="9844088" cy="1162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599"/>
                </a:lnTo>
                <a:lnTo>
                  <a:pt x="0" y="21599"/>
                </a:lnTo>
                <a:close/>
              </a:path>
            </a:pathLst>
          </a:custGeom>
          <a:gradFill rotWithShape="0">
            <a:gsLst>
              <a:gs pos="0">
                <a:srgbClr val="FBFBFB"/>
              </a:gs>
              <a:gs pos="100000">
                <a:srgbClr val="BEBEBE"/>
              </a:gs>
            </a:gsLst>
            <a:lin ang="5400000"/>
          </a:gradFill>
          <a:ln>
            <a:noFill/>
          </a:ln>
          <a:effectLst>
            <a:outerShdw blurRad="50800" dist="63500" dir="27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eaLnBrk="1">
              <a:defRPr/>
            </a:pPr>
            <a:r>
              <a:rPr lang="it-IT" sz="2400" b="1"/>
              <a:t>Basel III Framework</a:t>
            </a:r>
          </a:p>
        </p:txBody>
      </p:sp>
      <p:sp>
        <p:nvSpPr>
          <p:cNvPr id="10248" name="AutoShape 7"/>
          <p:cNvSpPr>
            <a:spLocks/>
          </p:cNvSpPr>
          <p:nvPr/>
        </p:nvSpPr>
        <p:spPr bwMode="auto">
          <a:xfrm>
            <a:off x="1017588" y="7758113"/>
            <a:ext cx="2420937" cy="889000"/>
          </a:xfrm>
          <a:custGeom>
            <a:avLst/>
            <a:gdLst>
              <a:gd name="T0" fmla="*/ 1210469 w 21600"/>
              <a:gd name="T1" fmla="*/ 444500 h 21600"/>
              <a:gd name="T2" fmla="*/ 1210469 w 21600"/>
              <a:gd name="T3" fmla="*/ 444500 h 21600"/>
              <a:gd name="T4" fmla="*/ 1210469 w 21600"/>
              <a:gd name="T5" fmla="*/ 444500 h 21600"/>
              <a:gd name="T6" fmla="*/ 1210469 w 21600"/>
              <a:gd name="T7" fmla="*/ 444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000" b="1"/>
              <a:t>Pillar 1</a:t>
            </a:r>
          </a:p>
          <a:p>
            <a:pPr eaLnBrk="1"/>
            <a:endParaRPr lang="it-IT" sz="1200"/>
          </a:p>
        </p:txBody>
      </p:sp>
      <p:sp>
        <p:nvSpPr>
          <p:cNvPr id="10249" name="AutoShape 8"/>
          <p:cNvSpPr>
            <a:spLocks/>
          </p:cNvSpPr>
          <p:nvPr/>
        </p:nvSpPr>
        <p:spPr bwMode="auto">
          <a:xfrm>
            <a:off x="5113338" y="7758113"/>
            <a:ext cx="2776537" cy="1016000"/>
          </a:xfrm>
          <a:custGeom>
            <a:avLst/>
            <a:gdLst>
              <a:gd name="T0" fmla="*/ 1388269 w 21600"/>
              <a:gd name="T1" fmla="*/ 508000 h 21600"/>
              <a:gd name="T2" fmla="*/ 1388269 w 21600"/>
              <a:gd name="T3" fmla="*/ 508000 h 21600"/>
              <a:gd name="T4" fmla="*/ 1388269 w 21600"/>
              <a:gd name="T5" fmla="*/ 508000 h 21600"/>
              <a:gd name="T6" fmla="*/ 1388269 w 21600"/>
              <a:gd name="T7" fmla="*/ 508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000" b="1"/>
              <a:t>Pillar 2</a:t>
            </a:r>
          </a:p>
          <a:p>
            <a:pPr eaLnBrk="1"/>
            <a:endParaRPr lang="it-IT" sz="2000" b="1"/>
          </a:p>
          <a:p>
            <a:pPr eaLnBrk="1"/>
            <a:r>
              <a:rPr lang="it-IT" sz="2000"/>
              <a:t>Supervisory Oversight</a:t>
            </a:r>
            <a:endParaRPr lang="it-IT"/>
          </a:p>
        </p:txBody>
      </p:sp>
      <p:sp>
        <p:nvSpPr>
          <p:cNvPr id="10250" name="AutoShape 9"/>
          <p:cNvSpPr>
            <a:spLocks/>
          </p:cNvSpPr>
          <p:nvPr/>
        </p:nvSpPr>
        <p:spPr bwMode="auto">
          <a:xfrm>
            <a:off x="8597900" y="7758113"/>
            <a:ext cx="3892550" cy="1016000"/>
          </a:xfrm>
          <a:custGeom>
            <a:avLst/>
            <a:gdLst>
              <a:gd name="T0" fmla="*/ 1946275 w 21600"/>
              <a:gd name="T1" fmla="*/ 508000 h 21600"/>
              <a:gd name="T2" fmla="*/ 1946275 w 21600"/>
              <a:gd name="T3" fmla="*/ 508000 h 21600"/>
              <a:gd name="T4" fmla="*/ 1946275 w 21600"/>
              <a:gd name="T5" fmla="*/ 508000 h 21600"/>
              <a:gd name="T6" fmla="*/ 1946275 w 21600"/>
              <a:gd name="T7" fmla="*/ 508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000" b="1"/>
              <a:t>Pillar 3</a:t>
            </a:r>
          </a:p>
          <a:p>
            <a:pPr eaLnBrk="1"/>
            <a:endParaRPr lang="it-IT" sz="2000"/>
          </a:p>
          <a:p>
            <a:pPr eaLnBrk="1"/>
            <a:r>
              <a:rPr lang="it-IT" sz="2000"/>
              <a:t>Market Disclosure</a:t>
            </a:r>
            <a:endParaRPr lang="it-IT"/>
          </a:p>
        </p:txBody>
      </p:sp>
      <p:sp>
        <p:nvSpPr>
          <p:cNvPr id="10251" name="AutoShape 10"/>
          <p:cNvSpPr>
            <a:spLocks/>
          </p:cNvSpPr>
          <p:nvPr/>
        </p:nvSpPr>
        <p:spPr bwMode="auto">
          <a:xfrm>
            <a:off x="104775" y="8316913"/>
            <a:ext cx="1574800" cy="1016000"/>
          </a:xfrm>
          <a:custGeom>
            <a:avLst/>
            <a:gdLst>
              <a:gd name="T0" fmla="*/ 787400 w 21600"/>
              <a:gd name="T1" fmla="*/ 508000 h 21600"/>
              <a:gd name="T2" fmla="*/ 787400 w 21600"/>
              <a:gd name="T3" fmla="*/ 508000 h 21600"/>
              <a:gd name="T4" fmla="*/ 787400 w 21600"/>
              <a:gd name="T5" fmla="*/ 508000 h 21600"/>
              <a:gd name="T6" fmla="*/ 787400 w 21600"/>
              <a:gd name="T7" fmla="*/ 508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it-IT" sz="1500"/>
              <a:t>Credit Risk</a:t>
            </a:r>
          </a:p>
          <a:p>
            <a:pPr algn="l" eaLnBrk="1"/>
            <a:r>
              <a:rPr lang="it-IT" sz="1500"/>
              <a:t>Market Risk</a:t>
            </a:r>
          </a:p>
          <a:p>
            <a:pPr algn="l" eaLnBrk="1"/>
            <a:r>
              <a:rPr lang="it-IT" sz="1500"/>
              <a:t>Operational Risk</a:t>
            </a:r>
          </a:p>
          <a:p>
            <a:pPr algn="l" eaLnBrk="1"/>
            <a:r>
              <a:rPr lang="it-IT" sz="1500"/>
              <a:t>Liquidity Risk</a:t>
            </a:r>
            <a:endParaRPr lang="it-IT"/>
          </a:p>
        </p:txBody>
      </p:sp>
      <p:sp>
        <p:nvSpPr>
          <p:cNvPr id="10252" name="AutoShape 11"/>
          <p:cNvSpPr>
            <a:spLocks/>
          </p:cNvSpPr>
          <p:nvPr/>
        </p:nvSpPr>
        <p:spPr bwMode="auto">
          <a:xfrm>
            <a:off x="1966913" y="8316913"/>
            <a:ext cx="1836737" cy="1016000"/>
          </a:xfrm>
          <a:custGeom>
            <a:avLst/>
            <a:gdLst>
              <a:gd name="T0" fmla="*/ 918369 w 21600"/>
              <a:gd name="T1" fmla="*/ 508000 h 21600"/>
              <a:gd name="T2" fmla="*/ 918369 w 21600"/>
              <a:gd name="T3" fmla="*/ 508000 h 21600"/>
              <a:gd name="T4" fmla="*/ 918369 w 21600"/>
              <a:gd name="T5" fmla="*/ 508000 h 21600"/>
              <a:gd name="T6" fmla="*/ 918369 w 21600"/>
              <a:gd name="T7" fmla="*/ 508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000"/>
              <a:t>Capital &amp; Liquidity Requirements</a:t>
            </a:r>
            <a:endParaRPr lang="it-IT"/>
          </a:p>
        </p:txBody>
      </p:sp>
      <p:pic>
        <p:nvPicPr>
          <p:cNvPr id="10253" name="Picture 12" descr="graff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8318500"/>
            <a:ext cx="30480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259411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25737" y="700336"/>
            <a:ext cx="10297144" cy="1368152"/>
          </a:xfrm>
        </p:spPr>
        <p:txBody>
          <a:bodyPr/>
          <a:lstStyle/>
          <a:p>
            <a:pPr eaLnBrk="1"/>
            <a:r>
              <a:rPr lang="en-GB" sz="6500" dirty="0" smtClean="0"/>
              <a:t>Pillar 1 - Credit Risk</a:t>
            </a:r>
            <a:endParaRPr lang="en-GB" dirty="0" smtClean="0"/>
          </a:p>
        </p:txBody>
      </p:sp>
      <p:sp>
        <p:nvSpPr>
          <p:cNvPr id="11267" name="Rectangle 2"/>
          <p:cNvSpPr>
            <a:spLocks noGrp="1" noChangeArrowheads="1"/>
          </p:cNvSpPr>
          <p:nvPr>
            <p:ph type="body" idx="1"/>
          </p:nvPr>
        </p:nvSpPr>
        <p:spPr>
          <a:xfrm>
            <a:off x="444500" y="2609850"/>
            <a:ext cx="12114213" cy="6284913"/>
          </a:xfrm>
        </p:spPr>
        <p:txBody>
          <a:bodyPr anchor="t"/>
          <a:lstStyle/>
          <a:p>
            <a:pPr marL="479425" indent="-479425" algn="just" eaLnBrk="1">
              <a:buSzPct val="75000"/>
              <a:buFontTx/>
              <a:buChar char="•"/>
            </a:pPr>
            <a:r>
              <a:rPr lang="en-GB" sz="3000" dirty="0" smtClean="0"/>
              <a:t>Based on 3 main Capital Ratios:</a:t>
            </a:r>
          </a:p>
          <a:p>
            <a:pPr marL="479425" indent="-479425" algn="just" eaLnBrk="1">
              <a:lnSpc>
                <a:spcPct val="200000"/>
              </a:lnSpc>
              <a:buFontTx/>
              <a:buAutoNum type="arabicPeriod"/>
            </a:pPr>
            <a:r>
              <a:rPr lang="en-GB" sz="3000" dirty="0" smtClean="0"/>
              <a:t>Common Equity Tier 1 Ratio =</a:t>
            </a:r>
          </a:p>
          <a:p>
            <a:pPr marL="479425" indent="-479425" algn="just" eaLnBrk="1">
              <a:lnSpc>
                <a:spcPct val="200000"/>
              </a:lnSpc>
              <a:buFontTx/>
              <a:buAutoNum type="arabicPeriod"/>
            </a:pPr>
            <a:r>
              <a:rPr lang="en-GB" sz="3000" dirty="0" smtClean="0"/>
              <a:t>Tier 1 Ratio =</a:t>
            </a:r>
          </a:p>
          <a:p>
            <a:pPr marL="479425" indent="-479425" algn="just" eaLnBrk="1">
              <a:lnSpc>
                <a:spcPct val="200000"/>
              </a:lnSpc>
              <a:buFontTx/>
              <a:buAutoNum type="arabicPeriod"/>
            </a:pPr>
            <a:r>
              <a:rPr lang="en-GB" sz="3000" dirty="0" smtClean="0"/>
              <a:t>Tier 2 Ratio =</a:t>
            </a:r>
          </a:p>
          <a:p>
            <a:pPr marL="479425" indent="-479425" algn="just" eaLnBrk="1">
              <a:lnSpc>
                <a:spcPct val="200000"/>
              </a:lnSpc>
              <a:buSzPct val="75000"/>
              <a:buFontTx/>
              <a:buChar char="•"/>
            </a:pPr>
            <a:r>
              <a:rPr lang="en-GB" sz="3000" dirty="0" smtClean="0"/>
              <a:t>Tier 3 Ratio, required in Basel II, has been eliminated in Basel III</a:t>
            </a:r>
            <a:endParaRPr lang="en-GB" dirty="0" smtClean="0"/>
          </a:p>
        </p:txBody>
      </p:sp>
      <p:sp>
        <p:nvSpPr>
          <p:cNvPr id="11268" name="AutoShape 3"/>
          <p:cNvSpPr>
            <a:spLocks/>
          </p:cNvSpPr>
          <p:nvPr/>
        </p:nvSpPr>
        <p:spPr bwMode="auto">
          <a:xfrm>
            <a:off x="4990232" y="3390900"/>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Common Equity Tier 1</a:t>
            </a:r>
            <a:endParaRPr lang="en-GB" dirty="0">
              <a:latin typeface="Garamond" panose="02020404030301010803" pitchFamily="18" charset="0"/>
            </a:endParaRPr>
          </a:p>
        </p:txBody>
      </p:sp>
      <p:sp>
        <p:nvSpPr>
          <p:cNvPr id="11269" name="Line 4"/>
          <p:cNvSpPr>
            <a:spLocks noChangeShapeType="1"/>
          </p:cNvSpPr>
          <p:nvPr/>
        </p:nvSpPr>
        <p:spPr bwMode="auto">
          <a:xfrm flipH="1" flipV="1">
            <a:off x="5926336" y="3939109"/>
            <a:ext cx="3265488" cy="158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GB"/>
          </a:p>
        </p:txBody>
      </p:sp>
      <p:sp>
        <p:nvSpPr>
          <p:cNvPr id="11270" name="AutoShape 5"/>
          <p:cNvSpPr>
            <a:spLocks/>
          </p:cNvSpPr>
          <p:nvPr/>
        </p:nvSpPr>
        <p:spPr bwMode="auto">
          <a:xfrm>
            <a:off x="4990232" y="4025900"/>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Risk Weighted Assets</a:t>
            </a:r>
            <a:endParaRPr lang="en-GB" dirty="0">
              <a:latin typeface="Garamond" panose="02020404030301010803" pitchFamily="18" charset="0"/>
            </a:endParaRPr>
          </a:p>
        </p:txBody>
      </p:sp>
      <p:sp>
        <p:nvSpPr>
          <p:cNvPr id="11271" name="AutoShape 6"/>
          <p:cNvSpPr>
            <a:spLocks/>
          </p:cNvSpPr>
          <p:nvPr/>
        </p:nvSpPr>
        <p:spPr bwMode="auto">
          <a:xfrm>
            <a:off x="2541960" y="4588768"/>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Tier 1 Capital</a:t>
            </a:r>
            <a:endParaRPr lang="en-GB" dirty="0">
              <a:latin typeface="Garamond" panose="02020404030301010803" pitchFamily="18" charset="0"/>
            </a:endParaRPr>
          </a:p>
        </p:txBody>
      </p:sp>
      <p:sp>
        <p:nvSpPr>
          <p:cNvPr id="11272" name="Line 7"/>
          <p:cNvSpPr>
            <a:spLocks noChangeShapeType="1"/>
          </p:cNvSpPr>
          <p:nvPr/>
        </p:nvSpPr>
        <p:spPr bwMode="auto">
          <a:xfrm flipH="1" flipV="1">
            <a:off x="3299197" y="5145981"/>
            <a:ext cx="3265488" cy="158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GB">
              <a:latin typeface="Garamond" panose="02020404030301010803" pitchFamily="18" charset="0"/>
            </a:endParaRPr>
          </a:p>
        </p:txBody>
      </p:sp>
      <p:sp>
        <p:nvSpPr>
          <p:cNvPr id="11273" name="AutoShape 8"/>
          <p:cNvSpPr>
            <a:spLocks/>
          </p:cNvSpPr>
          <p:nvPr/>
        </p:nvSpPr>
        <p:spPr bwMode="auto">
          <a:xfrm>
            <a:off x="2541960" y="5223768"/>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500">
                <a:latin typeface="Garamond" panose="02020404030301010803" pitchFamily="18" charset="0"/>
              </a:rPr>
              <a:t>Risk Weighted Assets</a:t>
            </a:r>
            <a:endParaRPr lang="it-IT">
              <a:latin typeface="Garamond" panose="02020404030301010803" pitchFamily="18" charset="0"/>
            </a:endParaRPr>
          </a:p>
        </p:txBody>
      </p:sp>
      <p:sp>
        <p:nvSpPr>
          <p:cNvPr id="11274" name="AutoShape 9"/>
          <p:cNvSpPr>
            <a:spLocks/>
          </p:cNvSpPr>
          <p:nvPr/>
        </p:nvSpPr>
        <p:spPr bwMode="auto">
          <a:xfrm>
            <a:off x="2037904" y="5956920"/>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Total Capital</a:t>
            </a:r>
            <a:endParaRPr lang="en-GB" dirty="0">
              <a:latin typeface="Garamond" panose="02020404030301010803" pitchFamily="18" charset="0"/>
            </a:endParaRPr>
          </a:p>
        </p:txBody>
      </p:sp>
      <p:sp>
        <p:nvSpPr>
          <p:cNvPr id="11275" name="Line 10"/>
          <p:cNvSpPr>
            <a:spLocks noChangeShapeType="1"/>
          </p:cNvSpPr>
          <p:nvPr/>
        </p:nvSpPr>
        <p:spPr bwMode="auto">
          <a:xfrm flipH="1">
            <a:off x="3118024" y="6439520"/>
            <a:ext cx="2520280" cy="2145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GB"/>
          </a:p>
        </p:txBody>
      </p:sp>
      <p:sp>
        <p:nvSpPr>
          <p:cNvPr id="11276" name="AutoShape 11"/>
          <p:cNvSpPr>
            <a:spLocks/>
          </p:cNvSpPr>
          <p:nvPr/>
        </p:nvSpPr>
        <p:spPr bwMode="auto">
          <a:xfrm>
            <a:off x="2037904" y="6591920"/>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Risk Weighted Assets</a:t>
            </a:r>
            <a:endParaRPr lang="en-GB" dirty="0">
              <a:latin typeface="Garamond" panose="02020404030301010803" pitchFamily="18" charset="0"/>
            </a:endParaRPr>
          </a:p>
        </p:txBody>
      </p:sp>
      <p:sp>
        <p:nvSpPr>
          <p:cNvPr id="3" name="Rounded Rectangle 2"/>
          <p:cNvSpPr/>
          <p:nvPr/>
        </p:nvSpPr>
        <p:spPr bwMode="auto">
          <a:xfrm>
            <a:off x="5782320" y="3399160"/>
            <a:ext cx="3528392" cy="1117600"/>
          </a:xfrm>
          <a:prstGeom prst="roundRect">
            <a:avLst/>
          </a:prstGeom>
          <a:solidFill>
            <a:schemeClr val="accent3">
              <a:lumMod val="50000"/>
              <a:alpha val="26000"/>
            </a:schemeClr>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
        <p:nvSpPr>
          <p:cNvPr id="16" name="Rounded Rectangle 15"/>
          <p:cNvSpPr/>
          <p:nvPr/>
        </p:nvSpPr>
        <p:spPr bwMode="auto">
          <a:xfrm>
            <a:off x="3190032" y="4582369"/>
            <a:ext cx="3528392" cy="1117600"/>
          </a:xfrm>
          <a:prstGeom prst="roundRect">
            <a:avLst/>
          </a:prstGeom>
          <a:solidFill>
            <a:schemeClr val="accent3">
              <a:lumMod val="50000"/>
              <a:alpha val="26000"/>
            </a:schemeClr>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
        <p:nvSpPr>
          <p:cNvPr id="17" name="Rounded Rectangle 16"/>
          <p:cNvSpPr/>
          <p:nvPr/>
        </p:nvSpPr>
        <p:spPr bwMode="auto">
          <a:xfrm>
            <a:off x="3036293" y="5902176"/>
            <a:ext cx="2890043" cy="1117600"/>
          </a:xfrm>
          <a:prstGeom prst="roundRect">
            <a:avLst/>
          </a:prstGeom>
          <a:solidFill>
            <a:schemeClr val="accent3">
              <a:lumMod val="50000"/>
              <a:alpha val="26000"/>
            </a:schemeClr>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9213835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97745" y="700336"/>
            <a:ext cx="10153128" cy="1368152"/>
          </a:xfrm>
        </p:spPr>
        <p:txBody>
          <a:bodyPr/>
          <a:lstStyle/>
          <a:p>
            <a:pPr eaLnBrk="1"/>
            <a:r>
              <a:rPr lang="it-IT" sz="4800" smtClean="0"/>
              <a:t>Capital Ratios Timeline</a:t>
            </a:r>
            <a:endParaRPr lang="it-IT" sz="2800" smtClean="0"/>
          </a:p>
        </p:txBody>
      </p:sp>
      <p:graphicFrame>
        <p:nvGraphicFramePr>
          <p:cNvPr id="2" name="Group 2"/>
          <p:cNvGraphicFramePr>
            <a:graphicFrameLocks noGrp="1"/>
          </p:cNvGraphicFramePr>
          <p:nvPr>
            <p:extLst>
              <p:ext uri="{D42A27DB-BD31-4B8C-83A1-F6EECF244321}">
                <p14:modId xmlns:p14="http://schemas.microsoft.com/office/powerpoint/2010/main" val="1186730176"/>
              </p:ext>
            </p:extLst>
          </p:nvPr>
        </p:nvGraphicFramePr>
        <p:xfrm>
          <a:off x="1181100" y="2895600"/>
          <a:ext cx="10899775" cy="5715000"/>
        </p:xfrm>
        <a:graphic>
          <a:graphicData uri="http://schemas.openxmlformats.org/drawingml/2006/table">
            <a:tbl>
              <a:tblPr/>
              <a:tblGrid>
                <a:gridCol w="3822700"/>
                <a:gridCol w="2616200"/>
                <a:gridCol w="2143125"/>
                <a:gridCol w="2317750"/>
              </a:tblGrid>
              <a:tr h="142875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GB" sz="2800" b="1" i="0" u="none" strike="noStrike" cap="none" normalizeH="0" baseline="0" noProof="0" dirty="0" smtClean="0">
                        <a:ln>
                          <a:noFill/>
                        </a:ln>
                        <a:solidFill>
                          <a:srgbClr val="FFFFFF"/>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cap="flat">
                      <a:noFill/>
                    </a:lnL>
                    <a:lnR w="38100" cap="flat" cmpd="sng" algn="ctr">
                      <a:solidFill>
                        <a:srgbClr val="FFFFFF"/>
                      </a:solidFill>
                      <a:prstDash val="solid"/>
                      <a:miter lim="0"/>
                      <a:headEnd type="none" w="med" len="med"/>
                      <a:tailEnd type="none" w="med" len="med"/>
                    </a:lnR>
                    <a:lnT cap="flat">
                      <a:noFill/>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2013</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0" cap="flat" cmpd="sng" algn="ctr">
                      <a:solidFill>
                        <a:srgbClr val="000000"/>
                      </a:solidFill>
                      <a:prstDash val="sysDashDotDot"/>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2014</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0" cap="flat" cmpd="sng" algn="ctr">
                      <a:solidFill>
                        <a:srgbClr val="000000"/>
                      </a:solidFill>
                      <a:prstDash val="sysDashDotDot"/>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2015</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0" cap="flat" cmpd="sng" algn="ctr">
                      <a:solidFill>
                        <a:srgbClr val="000000"/>
                      </a:solidFill>
                      <a:prstDash val="sysDashDotDot"/>
                      <a:miter lim="0"/>
                      <a:headEnd type="none" w="med" len="med"/>
                      <a:tailEnd type="none" w="med" len="med"/>
                    </a:lnR>
                    <a:lnT w="0" cap="flat" cmpd="sng" algn="ctr">
                      <a:solidFill>
                        <a:srgbClr val="000000"/>
                      </a:solidFill>
                      <a:prstDash val="sysDashDotDot"/>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r>
              <a:tr h="142875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Common Equity Tier 1 Ratio</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398CCE"/>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3.5%</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4%</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4.5%</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38100" cap="flat" cmpd="sng" algn="ctr">
                      <a:solidFill>
                        <a:srgbClr val="3797C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FFFFFF"/>
                    </a:solidFill>
                  </a:tcPr>
                </a:tc>
              </a:tr>
              <a:tr h="142875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Tier 1 Ratio</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398CCE"/>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4.5%</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E3E5E8"/>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5.5%</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E3E5E8"/>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6%</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381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12700" cap="flat" cmpd="sng" algn="ctr">
                      <a:solidFill>
                        <a:srgbClr val="3797C6"/>
                      </a:solidFill>
                      <a:prstDash val="solid"/>
                      <a:miter lim="0"/>
                      <a:headEnd type="none" w="med" len="med"/>
                      <a:tailEnd type="none" w="med" len="med"/>
                    </a:lnB>
                    <a:lnTlToBr>
                      <a:noFill/>
                    </a:lnTlToBr>
                    <a:lnBlToTr>
                      <a:noFill/>
                    </a:lnBlToTr>
                    <a:solidFill>
                      <a:srgbClr val="E3E5E8"/>
                    </a:solidFill>
                  </a:tcPr>
                </a:tc>
              </a:tr>
              <a:tr h="142875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Tier 2 Ratio</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3797C6"/>
                      </a:solidFill>
                      <a:prstDash val="solid"/>
                      <a:miter lim="0"/>
                      <a:headEnd type="none" w="med" len="med"/>
                      <a:tailEnd type="none" w="med" len="med"/>
                    </a:lnB>
                    <a:lnTlToBr>
                      <a:noFill/>
                    </a:lnTlToBr>
                    <a:lnBlToTr>
                      <a:noFill/>
                    </a:lnBlToTr>
                    <a:solidFill>
                      <a:srgbClr val="398CCE"/>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8%</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38100" cap="flat" cmpd="sng" algn="ctr">
                      <a:solidFill>
                        <a:srgbClr val="3797C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8%</a:t>
                      </a:r>
                      <a:endParaRPr kumimoji="0" lang="it-IT" sz="32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127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38100" cap="flat" cmpd="sng" algn="ctr">
                      <a:solidFill>
                        <a:srgbClr val="3797C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000000"/>
                          </a:solidFill>
                          <a:effectLst/>
                          <a:latin typeface="Garamond" panose="02020404030301010803" pitchFamily="18" charset="0"/>
                          <a:ea typeface="Helvetica Light" charset="0"/>
                          <a:cs typeface="Helvetica Light" charset="0"/>
                          <a:sym typeface="Helvetica Light" charset="0"/>
                        </a:rPr>
                        <a:t>8%</a:t>
                      </a:r>
                      <a:endParaRPr kumimoji="0" lang="it-IT" sz="3200" b="0" i="0" u="none" strike="noStrike" cap="none" normalizeH="0" baseline="0" dirty="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12700" cap="flat" cmpd="sng" algn="ctr">
                      <a:solidFill>
                        <a:srgbClr val="3797C6"/>
                      </a:solidFill>
                      <a:prstDash val="solid"/>
                      <a:miter lim="0"/>
                      <a:headEnd type="none" w="med" len="med"/>
                      <a:tailEnd type="none" w="med" len="med"/>
                    </a:lnL>
                    <a:lnR w="38100" cap="flat" cmpd="sng" algn="ctr">
                      <a:solidFill>
                        <a:srgbClr val="3797C6"/>
                      </a:solidFill>
                      <a:prstDash val="solid"/>
                      <a:miter lim="0"/>
                      <a:headEnd type="none" w="med" len="med"/>
                      <a:tailEnd type="none" w="med" len="med"/>
                    </a:lnR>
                    <a:lnT w="12700" cap="flat" cmpd="sng" algn="ctr">
                      <a:solidFill>
                        <a:srgbClr val="3797C6"/>
                      </a:solidFill>
                      <a:prstDash val="solid"/>
                      <a:miter lim="0"/>
                      <a:headEnd type="none" w="med" len="med"/>
                      <a:tailEnd type="none" w="med" len="med"/>
                    </a:lnT>
                    <a:lnB w="38100" cap="flat" cmpd="sng" algn="ctr">
                      <a:solidFill>
                        <a:srgbClr val="3797C6"/>
                      </a:solidFill>
                      <a:prstDash val="solid"/>
                      <a:miter lim="0"/>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07512844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72739" y="700336"/>
            <a:ext cx="10378133" cy="1368152"/>
          </a:xfrm>
        </p:spPr>
        <p:txBody>
          <a:bodyPr/>
          <a:lstStyle/>
          <a:p>
            <a:pPr eaLnBrk="1"/>
            <a:r>
              <a:rPr lang="en-GB" sz="4400" dirty="0" smtClean="0"/>
              <a:t>Classes of Capital (1/3)</a:t>
            </a:r>
            <a:endParaRPr lang="en-GB" sz="2400" dirty="0" smtClean="0"/>
          </a:p>
        </p:txBody>
      </p:sp>
      <p:sp>
        <p:nvSpPr>
          <p:cNvPr id="13315" name="Rectangle 2"/>
          <p:cNvSpPr>
            <a:spLocks noGrp="1" noChangeArrowheads="1"/>
          </p:cNvSpPr>
          <p:nvPr>
            <p:ph type="body" idx="1"/>
          </p:nvPr>
        </p:nvSpPr>
        <p:spPr>
          <a:xfrm>
            <a:off x="398463" y="2603500"/>
            <a:ext cx="12384087" cy="6284913"/>
          </a:xfrm>
        </p:spPr>
        <p:txBody>
          <a:bodyPr/>
          <a:lstStyle/>
          <a:p>
            <a:pPr marL="466725" indent="-466725" algn="just" defTabSz="530225" eaLnBrk="1">
              <a:spcBef>
                <a:spcPts val="3800"/>
              </a:spcBef>
              <a:buSzPct val="75000"/>
              <a:buFontTx/>
              <a:buChar char="•"/>
            </a:pPr>
            <a:r>
              <a:rPr lang="en-GB" sz="3100" b="1" u="sng" dirty="0" smtClean="0"/>
              <a:t>Common Equity Tier 1: </a:t>
            </a:r>
          </a:p>
          <a:p>
            <a:pPr marL="466725" indent="-466725" algn="just" defTabSz="530225" eaLnBrk="1">
              <a:spcBef>
                <a:spcPts val="3800"/>
              </a:spcBef>
              <a:buFontTx/>
              <a:buAutoNum type="arabicPeriod"/>
            </a:pPr>
            <a:r>
              <a:rPr lang="en-GB" sz="2700" dirty="0" smtClean="0"/>
              <a:t>Common shares issued by the bank that meet the criteria for classification as common shares for regulatory purposes (or the equivalent for non-joint stock companies)</a:t>
            </a:r>
          </a:p>
          <a:p>
            <a:pPr marL="466725" indent="-466725" algn="just" defTabSz="530225" eaLnBrk="1">
              <a:spcBef>
                <a:spcPts val="3800"/>
              </a:spcBef>
              <a:buFontTx/>
              <a:buAutoNum type="arabicPeriod"/>
            </a:pPr>
            <a:r>
              <a:rPr lang="en-GB" sz="2700" dirty="0" smtClean="0"/>
              <a:t>Stock surplus (share premium) resulting from the issue of instruments included in Common Equity Tier 1</a:t>
            </a:r>
          </a:p>
          <a:p>
            <a:pPr marL="466725" indent="-466725" algn="just" defTabSz="530225" eaLnBrk="1">
              <a:spcBef>
                <a:spcPts val="3800"/>
              </a:spcBef>
              <a:buFontTx/>
              <a:buAutoNum type="arabicPeriod"/>
            </a:pPr>
            <a:r>
              <a:rPr lang="en-GB" sz="2700" dirty="0" smtClean="0"/>
              <a:t>Retained Earnings</a:t>
            </a:r>
          </a:p>
          <a:p>
            <a:pPr marL="466725" indent="-466725" algn="just" defTabSz="530225" eaLnBrk="1">
              <a:spcBef>
                <a:spcPts val="3800"/>
              </a:spcBef>
              <a:buFontTx/>
              <a:buAutoNum type="arabicPeriod"/>
            </a:pPr>
            <a:r>
              <a:rPr lang="en-GB" sz="2700" dirty="0" smtClean="0"/>
              <a:t>Accumulated other comprehensive income and other disclosed reserves</a:t>
            </a:r>
          </a:p>
          <a:p>
            <a:pPr marL="466725" indent="-466725" algn="just" defTabSz="530225" eaLnBrk="1">
              <a:spcBef>
                <a:spcPts val="3800"/>
              </a:spcBef>
              <a:buFontTx/>
              <a:buAutoNum type="arabicPeriod"/>
            </a:pPr>
            <a:r>
              <a:rPr lang="en-GB" sz="2700" dirty="0" smtClean="0"/>
              <a:t>Regulatory adjustments applied in the calculation of Common Equity Tier 1</a:t>
            </a:r>
            <a:endParaRPr lang="en-GB" dirty="0" smtClean="0"/>
          </a:p>
        </p:txBody>
      </p:sp>
    </p:spTree>
    <p:extLst>
      <p:ext uri="{BB962C8B-B14F-4D97-AF65-F5344CB8AC3E}">
        <p14:creationId xmlns:p14="http://schemas.microsoft.com/office/powerpoint/2010/main" val="12228262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649218" y="1985025"/>
            <a:ext cx="11702272" cy="7583743"/>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Strategic advisory assignments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Help clients execute large, complex transactions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Revenues from derivative transactions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Assist the clients in managing their asset and liability exposure and their capital</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Provide lending commitments and bank loan </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Bridge loan facilities</a:t>
            </a:r>
            <a:endParaRPr lang="en-GB" dirty="0"/>
          </a:p>
        </p:txBody>
      </p:sp>
      <p:sp>
        <p:nvSpPr>
          <p:cNvPr id="5121" name="Rectangle 1"/>
          <p:cNvSpPr>
            <a:spLocks noGrp="1" noChangeArrowheads="1"/>
          </p:cNvSpPr>
          <p:nvPr>
            <p:ph type="title"/>
          </p:nvPr>
        </p:nvSpPr>
        <p:spPr>
          <a:xfrm>
            <a:off x="453728" y="728359"/>
            <a:ext cx="10369152" cy="1340129"/>
          </a:xfr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4400" dirty="0" smtClean="0"/>
              <a:t>Investment banking: financial advisory</a:t>
            </a:r>
            <a:endParaRPr lang="en-GB" sz="4400" dirty="0"/>
          </a:p>
        </p:txBody>
      </p:sp>
    </p:spTree>
    <p:extLst>
      <p:ext uri="{BB962C8B-B14F-4D97-AF65-F5344CB8AC3E}">
        <p14:creationId xmlns:p14="http://schemas.microsoft.com/office/powerpoint/2010/main" val="44037444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16755" y="700336"/>
            <a:ext cx="10306125" cy="1368152"/>
          </a:xfrm>
        </p:spPr>
        <p:txBody>
          <a:bodyPr/>
          <a:lstStyle/>
          <a:p>
            <a:pPr eaLnBrk="1"/>
            <a:r>
              <a:rPr lang="it-IT" sz="4400" smtClean="0"/>
              <a:t>Classes of Capital (2/3)</a:t>
            </a:r>
            <a:endParaRPr lang="it-IT" sz="2400" smtClean="0"/>
          </a:p>
        </p:txBody>
      </p:sp>
      <p:sp>
        <p:nvSpPr>
          <p:cNvPr id="14339" name="Rectangle 2"/>
          <p:cNvSpPr>
            <a:spLocks noGrp="1" noChangeArrowheads="1"/>
          </p:cNvSpPr>
          <p:nvPr>
            <p:ph type="body" idx="1"/>
          </p:nvPr>
        </p:nvSpPr>
        <p:spPr>
          <a:xfrm>
            <a:off x="398463" y="2572544"/>
            <a:ext cx="12384087" cy="6284913"/>
          </a:xfrm>
        </p:spPr>
        <p:txBody>
          <a:bodyPr/>
          <a:lstStyle/>
          <a:p>
            <a:pPr marL="312738" indent="-312738" algn="just" defTabSz="438150" eaLnBrk="1">
              <a:spcBef>
                <a:spcPts val="3100"/>
              </a:spcBef>
              <a:buSzPct val="75000"/>
              <a:buFontTx/>
              <a:buChar char="•"/>
            </a:pPr>
            <a:r>
              <a:rPr lang="en-GB" sz="2800" b="1" u="sng" dirty="0" smtClean="0"/>
              <a:t>Additional Tier 1 Capital: </a:t>
            </a:r>
          </a:p>
          <a:p>
            <a:pPr marL="312738" indent="-312738" algn="just" defTabSz="438150" eaLnBrk="1">
              <a:spcBef>
                <a:spcPts val="3100"/>
              </a:spcBef>
              <a:buFontTx/>
              <a:buAutoNum type="arabicPeriod"/>
            </a:pPr>
            <a:r>
              <a:rPr lang="en-GB" sz="2400" dirty="0" smtClean="0"/>
              <a:t>Instruments issued by the bank that meet the criteria for inclusion in Additional Tier 1 Capital (not included in Common Equity Tier 1)</a:t>
            </a:r>
          </a:p>
          <a:p>
            <a:pPr marL="312738" indent="-312738" algn="just" defTabSz="438150" eaLnBrk="1">
              <a:spcBef>
                <a:spcPts val="3100"/>
              </a:spcBef>
              <a:buFontTx/>
              <a:buAutoNum type="arabicPeriod"/>
            </a:pPr>
            <a:r>
              <a:rPr lang="en-GB" sz="2400" dirty="0" smtClean="0"/>
              <a:t>Stock Surplus (share premium) resulting from the issue of instruments included in Additional Tier 1 capital</a:t>
            </a:r>
          </a:p>
          <a:p>
            <a:pPr marL="312738" indent="-312738" algn="just" defTabSz="438150" eaLnBrk="1">
              <a:spcBef>
                <a:spcPts val="3100"/>
              </a:spcBef>
              <a:buFontTx/>
              <a:buAutoNum type="arabicPeriod"/>
            </a:pPr>
            <a:r>
              <a:rPr lang="en-GB" sz="2400" dirty="0" smtClean="0"/>
              <a:t>Instruments issued by consolidated subsidiaries of the bank and held by third parties that meet the criteria for inclusion in Additional Tier 1 capital and are not included in Common Equity Tier 1</a:t>
            </a:r>
          </a:p>
          <a:p>
            <a:pPr marL="312738" indent="-312738" algn="just" defTabSz="438150" eaLnBrk="1">
              <a:spcBef>
                <a:spcPts val="3100"/>
              </a:spcBef>
              <a:buFontTx/>
              <a:buAutoNum type="arabicPeriod"/>
            </a:pPr>
            <a:r>
              <a:rPr lang="en-GB" sz="2400" dirty="0" smtClean="0"/>
              <a:t>Regulatory Adjustments applied in the calculation of Additional Tier 1 capital</a:t>
            </a:r>
          </a:p>
          <a:p>
            <a:pPr marL="312738" indent="-312738" algn="just" defTabSz="438150" eaLnBrk="1">
              <a:spcBef>
                <a:spcPts val="3100"/>
              </a:spcBef>
            </a:pPr>
            <a:endParaRPr lang="en-GB" sz="2400" dirty="0" smtClean="0"/>
          </a:p>
          <a:p>
            <a:pPr marL="312738" indent="-312738" algn="just" defTabSz="438150" eaLnBrk="1">
              <a:spcBef>
                <a:spcPts val="3100"/>
              </a:spcBef>
              <a:buSzPct val="75000"/>
              <a:buFontTx/>
              <a:buChar char="•"/>
            </a:pPr>
            <a:r>
              <a:rPr lang="en-GB" sz="2800" b="1" dirty="0" smtClean="0"/>
              <a:t>Tier 1 Capital = Common Equity Tier 1 Capital + Additional Tier 1 Capital</a:t>
            </a:r>
            <a:endParaRPr lang="en-GB" sz="4000" dirty="0" smtClean="0"/>
          </a:p>
        </p:txBody>
      </p:sp>
    </p:spTree>
    <p:extLst>
      <p:ext uri="{BB962C8B-B14F-4D97-AF65-F5344CB8AC3E}">
        <p14:creationId xmlns:p14="http://schemas.microsoft.com/office/powerpoint/2010/main" val="80142256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44747" y="700336"/>
            <a:ext cx="10306125" cy="1368152"/>
          </a:xfrm>
        </p:spPr>
        <p:txBody>
          <a:bodyPr/>
          <a:lstStyle/>
          <a:p>
            <a:pPr eaLnBrk="1"/>
            <a:r>
              <a:rPr lang="it-IT" sz="4800" smtClean="0"/>
              <a:t>Classes of Capital (3/3)</a:t>
            </a:r>
            <a:endParaRPr lang="it-IT" sz="2800" smtClean="0"/>
          </a:p>
        </p:txBody>
      </p:sp>
      <p:sp>
        <p:nvSpPr>
          <p:cNvPr id="15363" name="Rectangle 2"/>
          <p:cNvSpPr>
            <a:spLocks noGrp="1" noChangeArrowheads="1"/>
          </p:cNvSpPr>
          <p:nvPr>
            <p:ph type="body" idx="1"/>
          </p:nvPr>
        </p:nvSpPr>
        <p:spPr>
          <a:xfrm>
            <a:off x="309563" y="2609850"/>
            <a:ext cx="12384087" cy="6284913"/>
          </a:xfrm>
        </p:spPr>
        <p:txBody>
          <a:bodyPr>
            <a:normAutofit lnSpcReduction="10000"/>
          </a:bodyPr>
          <a:lstStyle/>
          <a:p>
            <a:pPr marL="314325" indent="-314325" algn="just" defTabSz="425450" eaLnBrk="1">
              <a:spcBef>
                <a:spcPts val="3000"/>
              </a:spcBef>
              <a:buSzPct val="75000"/>
              <a:buFontTx/>
              <a:buChar char="•"/>
            </a:pPr>
            <a:r>
              <a:rPr lang="en-GB" sz="2800" b="1" u="sng" dirty="0" smtClean="0"/>
              <a:t>Tier 2 Capital: </a:t>
            </a:r>
          </a:p>
          <a:p>
            <a:pPr marL="314325" indent="-314325" algn="just" defTabSz="425450" eaLnBrk="1">
              <a:spcBef>
                <a:spcPts val="3000"/>
              </a:spcBef>
              <a:buFontTx/>
              <a:buAutoNum type="arabicPeriod"/>
            </a:pPr>
            <a:r>
              <a:rPr lang="en-GB" sz="2400" dirty="0" smtClean="0"/>
              <a:t>Instruments issued by the bank that meet the criteria for inclusion in Tier 2 capital (not included in Tier 1 capital)</a:t>
            </a:r>
          </a:p>
          <a:p>
            <a:pPr marL="314325" indent="-314325" algn="just" defTabSz="425450" eaLnBrk="1">
              <a:spcBef>
                <a:spcPts val="3000"/>
              </a:spcBef>
              <a:buFontTx/>
              <a:buAutoNum type="arabicPeriod"/>
            </a:pPr>
            <a:r>
              <a:rPr lang="en-GB" sz="2400" dirty="0" smtClean="0"/>
              <a:t>Stock surplus (share premium) resulting from the issue of instruments included in Tier 2 capital</a:t>
            </a:r>
          </a:p>
          <a:p>
            <a:pPr marL="314325" indent="-314325" algn="just" defTabSz="425450" eaLnBrk="1">
              <a:spcBef>
                <a:spcPts val="3000"/>
              </a:spcBef>
              <a:buFontTx/>
              <a:buAutoNum type="arabicPeriod"/>
            </a:pPr>
            <a:r>
              <a:rPr lang="en-GB" sz="2400" dirty="0" smtClean="0"/>
              <a:t>Instruments issued by consolidated subsidiaries of the bank and held by third parties that meet the criteria for inclusion in Tier 2 capital and are not included in Tier 1 capital</a:t>
            </a:r>
          </a:p>
          <a:p>
            <a:pPr marL="314325" indent="-314325" algn="just" defTabSz="425450" eaLnBrk="1">
              <a:spcBef>
                <a:spcPts val="3000"/>
              </a:spcBef>
              <a:buFontTx/>
              <a:buAutoNum type="arabicPeriod"/>
            </a:pPr>
            <a:r>
              <a:rPr lang="en-GB" sz="2400" dirty="0" smtClean="0"/>
              <a:t>Certain loan loss provisions</a:t>
            </a:r>
          </a:p>
          <a:p>
            <a:pPr marL="314325" indent="-314325" algn="just" defTabSz="425450" eaLnBrk="1">
              <a:spcBef>
                <a:spcPts val="3000"/>
              </a:spcBef>
              <a:buFontTx/>
              <a:buAutoNum type="arabicPeriod"/>
            </a:pPr>
            <a:r>
              <a:rPr lang="en-GB" sz="2400" dirty="0" smtClean="0"/>
              <a:t>Regulatory adjustments applied in the calculation of Tier 2 capital</a:t>
            </a:r>
          </a:p>
          <a:p>
            <a:pPr marL="314325" indent="-314325" algn="just" defTabSz="425450" eaLnBrk="1">
              <a:spcBef>
                <a:spcPts val="3000"/>
              </a:spcBef>
            </a:pPr>
            <a:endParaRPr lang="en-GB" sz="2400" dirty="0" smtClean="0"/>
          </a:p>
          <a:p>
            <a:pPr marL="314325" indent="-314325" algn="just" defTabSz="425450" eaLnBrk="1">
              <a:spcBef>
                <a:spcPts val="3000"/>
              </a:spcBef>
              <a:buSzPct val="75000"/>
              <a:buFontTx/>
              <a:buChar char="•"/>
            </a:pPr>
            <a:r>
              <a:rPr lang="en-GB" sz="2800" b="1" dirty="0" smtClean="0"/>
              <a:t>Total Capital = Tier 1 Capital + Tier 2 Capital</a:t>
            </a:r>
            <a:endParaRPr lang="en-GB" sz="4000" dirty="0" smtClean="0"/>
          </a:p>
        </p:txBody>
      </p:sp>
    </p:spTree>
    <p:extLst>
      <p:ext uri="{BB962C8B-B14F-4D97-AF65-F5344CB8AC3E}">
        <p14:creationId xmlns:p14="http://schemas.microsoft.com/office/powerpoint/2010/main" val="57126189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85069" y="700336"/>
            <a:ext cx="10365803" cy="1368152"/>
          </a:xfrm>
        </p:spPr>
        <p:txBody>
          <a:bodyPr/>
          <a:lstStyle/>
          <a:p>
            <a:pPr eaLnBrk="1"/>
            <a:r>
              <a:rPr lang="it-IT" sz="4800" smtClean="0"/>
              <a:t>Risk Weighted Assets</a:t>
            </a:r>
            <a:endParaRPr lang="it-IT" sz="2800" smtClean="0"/>
          </a:p>
        </p:txBody>
      </p:sp>
      <p:sp>
        <p:nvSpPr>
          <p:cNvPr id="16387" name="Rectangle 2"/>
          <p:cNvSpPr>
            <a:spLocks noGrp="1" noChangeArrowheads="1"/>
          </p:cNvSpPr>
          <p:nvPr>
            <p:ph type="body" idx="1"/>
          </p:nvPr>
        </p:nvSpPr>
        <p:spPr>
          <a:xfrm>
            <a:off x="309712" y="2603500"/>
            <a:ext cx="12384087" cy="6284913"/>
          </a:xfrm>
        </p:spPr>
        <p:txBody>
          <a:bodyPr/>
          <a:lstStyle/>
          <a:p>
            <a:pPr marL="558800" indent="-558800" algn="just" eaLnBrk="1">
              <a:buSzPct val="75000"/>
              <a:buFontTx/>
              <a:buChar char="•"/>
            </a:pPr>
            <a:r>
              <a:rPr lang="en-GB" sz="3500" dirty="0" smtClean="0"/>
              <a:t>RWAs may be calculated using three different kind of models:</a:t>
            </a:r>
          </a:p>
          <a:p>
            <a:pPr marL="558800" indent="-558800" algn="just" eaLnBrk="1">
              <a:buFontTx/>
              <a:buAutoNum type="arabicPeriod"/>
            </a:pPr>
            <a:r>
              <a:rPr lang="en-GB" sz="3500" b="1" dirty="0" smtClean="0"/>
              <a:t>SIMPLIFIED MODEL</a:t>
            </a:r>
            <a:r>
              <a:rPr lang="en-GB" sz="3500" dirty="0" smtClean="0"/>
              <a:t>: Based on External Ratings and Standard Risk Weights according to the risk class</a:t>
            </a:r>
          </a:p>
          <a:p>
            <a:pPr marL="558800" indent="-558800" algn="just" eaLnBrk="1">
              <a:buFontTx/>
              <a:buAutoNum type="arabicPeriod"/>
            </a:pPr>
            <a:r>
              <a:rPr lang="en-GB" sz="3500" b="1" dirty="0" smtClean="0"/>
              <a:t>STANDARD INTERNAL RATING BASED MODEL</a:t>
            </a:r>
            <a:r>
              <a:rPr lang="en-GB" sz="3500" dirty="0" smtClean="0"/>
              <a:t>: The bank implements its own internal rating model based on its own calculations about the Probabilities of Default, while LGD, EAD and Maturities are given by the Authorities</a:t>
            </a:r>
            <a:endParaRPr lang="en-GB" dirty="0" smtClean="0"/>
          </a:p>
        </p:txBody>
      </p:sp>
    </p:spTree>
    <p:extLst>
      <p:ext uri="{BB962C8B-B14F-4D97-AF65-F5344CB8AC3E}">
        <p14:creationId xmlns:p14="http://schemas.microsoft.com/office/powerpoint/2010/main" val="151523048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25737" y="700336"/>
            <a:ext cx="10225136" cy="1368152"/>
          </a:xfrm>
        </p:spPr>
        <p:txBody>
          <a:bodyPr/>
          <a:lstStyle/>
          <a:p>
            <a:pPr eaLnBrk="1"/>
            <a:r>
              <a:rPr lang="en-GB" sz="4400" dirty="0" smtClean="0"/>
              <a:t>Risk Weighted Assets (cont’d)</a:t>
            </a:r>
            <a:endParaRPr lang="en-GB" sz="2400" dirty="0" smtClean="0"/>
          </a:p>
        </p:txBody>
      </p:sp>
      <p:sp>
        <p:nvSpPr>
          <p:cNvPr id="17411" name="Rectangle 2"/>
          <p:cNvSpPr>
            <a:spLocks noGrp="1" noChangeArrowheads="1"/>
          </p:cNvSpPr>
          <p:nvPr>
            <p:ph type="body" idx="1"/>
          </p:nvPr>
        </p:nvSpPr>
        <p:spPr>
          <a:xfrm>
            <a:off x="309563" y="1943100"/>
            <a:ext cx="12384087" cy="6284913"/>
          </a:xfrm>
        </p:spPr>
        <p:txBody>
          <a:bodyPr anchor="t"/>
          <a:lstStyle/>
          <a:p>
            <a:pPr marL="569913" indent="-569913" algn="just" eaLnBrk="1">
              <a:buFontTx/>
              <a:buAutoNum type="arabicPeriod"/>
            </a:pPr>
            <a:endParaRPr lang="en-GB" sz="3500" dirty="0" smtClean="0"/>
          </a:p>
          <a:p>
            <a:pPr marL="569913" indent="-569913" algn="just" eaLnBrk="1">
              <a:buFontTx/>
              <a:buAutoNum type="arabicPeriod"/>
            </a:pPr>
            <a:endParaRPr lang="en-GB" sz="3500" dirty="0" smtClean="0"/>
          </a:p>
          <a:p>
            <a:pPr marL="569913" indent="-569913" algn="just" eaLnBrk="1">
              <a:buFontTx/>
              <a:buAutoNum type="arabicPeriod"/>
            </a:pPr>
            <a:r>
              <a:rPr lang="en-GB" sz="3500" b="1" dirty="0" smtClean="0"/>
              <a:t>ADVANCED INTERNAL RATING BASED MODEL</a:t>
            </a:r>
            <a:r>
              <a:rPr lang="en-GB" sz="3500" dirty="0" smtClean="0"/>
              <a:t>: The bank calculates all the inputs of the model for the calculation of internal ratings (PD, LGD, EAD, M)</a:t>
            </a:r>
          </a:p>
          <a:p>
            <a:pPr marL="569913" indent="-569913" algn="just" eaLnBrk="1">
              <a:buSzPct val="75000"/>
              <a:buFontTx/>
              <a:buChar char="•"/>
            </a:pPr>
            <a:r>
              <a:rPr lang="en-GB" sz="3500" dirty="0" smtClean="0"/>
              <a:t>The Internal Models need to be approved by the </a:t>
            </a:r>
            <a:r>
              <a:rPr lang="en-GB" sz="3500" b="1" dirty="0" smtClean="0"/>
              <a:t>Authorities</a:t>
            </a:r>
            <a:r>
              <a:rPr lang="en-GB" sz="3500" dirty="0" smtClean="0"/>
              <a:t> and to be frequently updated</a:t>
            </a:r>
            <a:endParaRPr lang="en-GB" dirty="0" smtClean="0"/>
          </a:p>
        </p:txBody>
      </p:sp>
    </p:spTree>
    <p:extLst>
      <p:ext uri="{BB962C8B-B14F-4D97-AF65-F5344CB8AC3E}">
        <p14:creationId xmlns:p14="http://schemas.microsoft.com/office/powerpoint/2010/main" val="7086018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97745" y="700336"/>
            <a:ext cx="10153128" cy="1368152"/>
          </a:xfrm>
        </p:spPr>
        <p:txBody>
          <a:bodyPr/>
          <a:lstStyle/>
          <a:p>
            <a:pPr eaLnBrk="1"/>
            <a:r>
              <a:rPr lang="it-IT" sz="4800" smtClean="0"/>
              <a:t>Capital Conservation Buffer</a:t>
            </a:r>
            <a:endParaRPr lang="it-IT" sz="2800" smtClean="0"/>
          </a:p>
        </p:txBody>
      </p:sp>
      <p:sp>
        <p:nvSpPr>
          <p:cNvPr id="18435" name="Rectangle 2"/>
          <p:cNvSpPr>
            <a:spLocks noGrp="1" noChangeArrowheads="1"/>
          </p:cNvSpPr>
          <p:nvPr>
            <p:ph type="body" idx="1"/>
          </p:nvPr>
        </p:nvSpPr>
        <p:spPr>
          <a:xfrm>
            <a:off x="309563" y="2946400"/>
            <a:ext cx="12384087" cy="6284913"/>
          </a:xfrm>
        </p:spPr>
        <p:txBody>
          <a:bodyPr anchor="t"/>
          <a:lstStyle/>
          <a:p>
            <a:pPr marL="431800" indent="-431800" algn="just" eaLnBrk="1">
              <a:buSzPct val="75000"/>
              <a:buFontTx/>
              <a:buChar char="•"/>
            </a:pPr>
            <a:r>
              <a:rPr lang="en-GB" sz="3500" dirty="0" smtClean="0"/>
              <a:t>Outside periods of stress, banks shall </a:t>
            </a:r>
            <a:r>
              <a:rPr lang="en-GB" sz="3500" b="1" dirty="0" smtClean="0"/>
              <a:t>hold a capital buffer</a:t>
            </a:r>
            <a:r>
              <a:rPr lang="en-GB" sz="3500" dirty="0" smtClean="0"/>
              <a:t> above the regulatory minimum in order to be able to draw it down as </a:t>
            </a:r>
            <a:r>
              <a:rPr lang="en-GB" sz="3500" b="1" dirty="0" smtClean="0"/>
              <a:t>losses are incurred</a:t>
            </a:r>
          </a:p>
          <a:p>
            <a:pPr marL="431800" indent="-431800" algn="just" eaLnBrk="1">
              <a:buSzPct val="75000"/>
              <a:buFontTx/>
              <a:buChar char="•"/>
            </a:pPr>
            <a:r>
              <a:rPr lang="en-GB" sz="3500" dirty="0" smtClean="0"/>
              <a:t>The </a:t>
            </a:r>
            <a:r>
              <a:rPr lang="en-GB" sz="3500" b="1" dirty="0" smtClean="0"/>
              <a:t>Capital Conservation Buffer</a:t>
            </a:r>
            <a:r>
              <a:rPr lang="en-GB" sz="3500" dirty="0" smtClean="0"/>
              <a:t>, who needs to be composed of </a:t>
            </a:r>
            <a:r>
              <a:rPr lang="en-GB" sz="3500" i="1" dirty="0" smtClean="0"/>
              <a:t>Common Equity Tier 1 Capital</a:t>
            </a:r>
            <a:r>
              <a:rPr lang="en-GB" sz="3500" dirty="0" smtClean="0"/>
              <a:t>, is set at </a:t>
            </a:r>
            <a:r>
              <a:rPr lang="en-GB" sz="3500" b="1" dirty="0" smtClean="0"/>
              <a:t>2.5%</a:t>
            </a:r>
            <a:r>
              <a:rPr lang="en-GB" sz="3500" dirty="0" smtClean="0"/>
              <a:t> above the regulatory requirement</a:t>
            </a:r>
          </a:p>
          <a:p>
            <a:pPr marL="431800" indent="-431800" algn="just" eaLnBrk="1">
              <a:buSzPct val="75000"/>
              <a:buFontTx/>
              <a:buChar char="•"/>
            </a:pPr>
            <a:r>
              <a:rPr lang="en-GB" sz="3500" dirty="0" smtClean="0"/>
              <a:t>In order to build the buffer banks should </a:t>
            </a:r>
            <a:r>
              <a:rPr lang="en-GB" sz="3500" b="1" dirty="0" smtClean="0"/>
              <a:t>reduce discretionary distributions of earnings</a:t>
            </a:r>
            <a:r>
              <a:rPr lang="en-GB" sz="3500" dirty="0" smtClean="0"/>
              <a:t> (dividends, share-backs, staff bonus payments)</a:t>
            </a:r>
            <a:endParaRPr lang="en-GB" dirty="0" smtClean="0"/>
          </a:p>
        </p:txBody>
      </p:sp>
    </p:spTree>
    <p:extLst>
      <p:ext uri="{BB962C8B-B14F-4D97-AF65-F5344CB8AC3E}">
        <p14:creationId xmlns:p14="http://schemas.microsoft.com/office/powerpoint/2010/main" val="298902509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309563" y="701576"/>
            <a:ext cx="10513317" cy="1366912"/>
          </a:xfrm>
        </p:spPr>
        <p:txBody>
          <a:bodyPr/>
          <a:lstStyle/>
          <a:p>
            <a:pPr eaLnBrk="1"/>
            <a:r>
              <a:rPr lang="en-GB" sz="5400" dirty="0" smtClean="0"/>
              <a:t>Countercyclical Buffer</a:t>
            </a:r>
            <a:endParaRPr lang="en-GB" sz="3200" dirty="0" smtClean="0"/>
          </a:p>
        </p:txBody>
      </p:sp>
      <p:sp>
        <p:nvSpPr>
          <p:cNvPr id="19459" name="Rectangle 2"/>
          <p:cNvSpPr>
            <a:spLocks noGrp="1" noChangeArrowheads="1"/>
          </p:cNvSpPr>
          <p:nvPr>
            <p:ph type="body" idx="1"/>
          </p:nvPr>
        </p:nvSpPr>
        <p:spPr>
          <a:xfrm>
            <a:off x="309563" y="3695700"/>
            <a:ext cx="12384087" cy="6284913"/>
          </a:xfrm>
        </p:spPr>
        <p:txBody>
          <a:bodyPr anchor="t"/>
          <a:lstStyle/>
          <a:p>
            <a:pPr marL="431800" indent="-431800" algn="just" eaLnBrk="1">
              <a:buSzPct val="75000"/>
              <a:buFontTx/>
              <a:buChar char="•"/>
            </a:pPr>
            <a:r>
              <a:rPr lang="en-GB" sz="3500" dirty="0" smtClean="0"/>
              <a:t>During periods of </a:t>
            </a:r>
            <a:r>
              <a:rPr lang="en-GB" sz="3500" b="1" dirty="0" smtClean="0"/>
              <a:t>credit growth</a:t>
            </a:r>
            <a:r>
              <a:rPr lang="en-GB" sz="3500" dirty="0" smtClean="0"/>
              <a:t>, banks shall set apart a </a:t>
            </a:r>
            <a:r>
              <a:rPr lang="en-GB" sz="3500" b="1" dirty="0" smtClean="0"/>
              <a:t>Countercyclical buffer</a:t>
            </a:r>
            <a:r>
              <a:rPr lang="en-GB" sz="3500" dirty="0" smtClean="0"/>
              <a:t>, in order to use it when the </a:t>
            </a:r>
            <a:r>
              <a:rPr lang="en-GB" sz="3500" b="1" dirty="0" smtClean="0"/>
              <a:t>credit market deteriorates</a:t>
            </a:r>
          </a:p>
          <a:p>
            <a:pPr marL="431800" indent="-431800" algn="just" eaLnBrk="1">
              <a:buSzPct val="75000"/>
              <a:buFontTx/>
              <a:buChar char="•"/>
            </a:pPr>
            <a:r>
              <a:rPr lang="en-GB" sz="3500" dirty="0" smtClean="0"/>
              <a:t>The </a:t>
            </a:r>
            <a:r>
              <a:rPr lang="en-GB" sz="3500" i="1" dirty="0" smtClean="0"/>
              <a:t>Countercyclical Buffer</a:t>
            </a:r>
            <a:r>
              <a:rPr lang="en-GB" sz="3500" dirty="0" smtClean="0"/>
              <a:t> is decided from the Authorities on National basis, and it can be in a range </a:t>
            </a:r>
            <a:r>
              <a:rPr lang="en-GB" sz="3500" b="1" dirty="0" smtClean="0"/>
              <a:t>from 0 to 2.5% of the Risk Weighted Assets</a:t>
            </a:r>
            <a:endParaRPr lang="en-GB" dirty="0" smtClean="0"/>
          </a:p>
        </p:txBody>
      </p:sp>
    </p:spTree>
    <p:extLst>
      <p:ext uri="{BB962C8B-B14F-4D97-AF65-F5344CB8AC3E}">
        <p14:creationId xmlns:p14="http://schemas.microsoft.com/office/powerpoint/2010/main" val="142578583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3729" y="700336"/>
            <a:ext cx="10297144" cy="1368152"/>
          </a:xfrm>
        </p:spPr>
        <p:txBody>
          <a:bodyPr/>
          <a:lstStyle/>
          <a:p>
            <a:pPr eaLnBrk="1"/>
            <a:r>
              <a:rPr lang="en-GB" sz="5400" dirty="0" smtClean="0"/>
              <a:t>Leverage Ratio</a:t>
            </a:r>
            <a:endParaRPr lang="en-GB" sz="3200" dirty="0" smtClean="0"/>
          </a:p>
        </p:txBody>
      </p:sp>
      <p:sp>
        <p:nvSpPr>
          <p:cNvPr id="20483" name="Rectangle 2"/>
          <p:cNvSpPr>
            <a:spLocks noGrp="1" noChangeArrowheads="1"/>
          </p:cNvSpPr>
          <p:nvPr>
            <p:ph type="body" idx="1"/>
          </p:nvPr>
        </p:nvSpPr>
        <p:spPr>
          <a:xfrm>
            <a:off x="309563" y="2628900"/>
            <a:ext cx="12384087" cy="6665913"/>
          </a:xfrm>
        </p:spPr>
        <p:txBody>
          <a:bodyPr anchor="t"/>
          <a:lstStyle/>
          <a:p>
            <a:pPr marL="374650" indent="-374650" algn="just" defTabSz="508000" eaLnBrk="1">
              <a:spcBef>
                <a:spcPts val="3600"/>
              </a:spcBef>
              <a:buSzPct val="75000"/>
              <a:buFontTx/>
              <a:buChar char="•"/>
            </a:pPr>
            <a:r>
              <a:rPr lang="en-GB" sz="3000" dirty="0" smtClean="0"/>
              <a:t>During the </a:t>
            </a:r>
            <a:r>
              <a:rPr lang="en-GB" sz="3000" i="1" dirty="0" smtClean="0"/>
              <a:t>financial crisis</a:t>
            </a:r>
            <a:r>
              <a:rPr lang="en-GB" sz="3000" dirty="0" smtClean="0"/>
              <a:t>, even well capitalized banks experienced problems, due to their </a:t>
            </a:r>
            <a:r>
              <a:rPr lang="en-GB" sz="3000" i="1" dirty="0" smtClean="0"/>
              <a:t>Leverage</a:t>
            </a:r>
            <a:endParaRPr lang="en-GB" sz="3000" dirty="0" smtClean="0"/>
          </a:p>
          <a:p>
            <a:pPr marL="374650" indent="-374650" algn="just" defTabSz="508000" eaLnBrk="1">
              <a:spcBef>
                <a:spcPts val="3600"/>
              </a:spcBef>
              <a:buSzPct val="75000"/>
              <a:buFontTx/>
              <a:buChar char="•"/>
            </a:pPr>
            <a:r>
              <a:rPr lang="en-GB" sz="3000" dirty="0" smtClean="0"/>
              <a:t>The </a:t>
            </a:r>
            <a:r>
              <a:rPr lang="en-GB" sz="3000" b="1" dirty="0" smtClean="0"/>
              <a:t>Leverage Ratio</a:t>
            </a:r>
            <a:r>
              <a:rPr lang="en-GB" sz="3000" dirty="0" smtClean="0"/>
              <a:t> has been introduced in order to avoid </a:t>
            </a:r>
            <a:r>
              <a:rPr lang="en-GB" sz="3000" i="1" dirty="0" smtClean="0"/>
              <a:t>leverage-related problems</a:t>
            </a:r>
          </a:p>
          <a:p>
            <a:pPr marL="374650" indent="-374650" algn="just" defTabSz="508000" eaLnBrk="1">
              <a:spcBef>
                <a:spcPts val="3600"/>
              </a:spcBef>
              <a:buSzPct val="75000"/>
              <a:buFontTx/>
              <a:buChar char="•"/>
            </a:pPr>
            <a:r>
              <a:rPr lang="en-GB" sz="3000" b="1" dirty="0" smtClean="0"/>
              <a:t>Leverage Ratio</a:t>
            </a:r>
            <a:r>
              <a:rPr lang="en-GB" sz="3000" dirty="0" smtClean="0"/>
              <a:t> =</a:t>
            </a:r>
          </a:p>
          <a:p>
            <a:pPr marL="374650" indent="-374650" algn="just" defTabSz="508000" eaLnBrk="1">
              <a:spcBef>
                <a:spcPts val="3600"/>
              </a:spcBef>
              <a:buSzPct val="75000"/>
              <a:buFontTx/>
              <a:buChar char="•"/>
            </a:pPr>
            <a:endParaRPr lang="en-GB" sz="3000" dirty="0" smtClean="0"/>
          </a:p>
          <a:p>
            <a:pPr marL="374650" indent="-374650" algn="just" defTabSz="508000" eaLnBrk="1">
              <a:spcBef>
                <a:spcPts val="3600"/>
              </a:spcBef>
              <a:buSzPct val="75000"/>
              <a:buFontTx/>
              <a:buChar char="•"/>
            </a:pPr>
            <a:r>
              <a:rPr lang="en-GB" sz="3000" u="sng" dirty="0" smtClean="0"/>
              <a:t>Capital Measure</a:t>
            </a:r>
            <a:r>
              <a:rPr lang="en-GB" sz="3000" dirty="0" smtClean="0"/>
              <a:t> is very similar to </a:t>
            </a:r>
            <a:r>
              <a:rPr lang="en-GB" sz="3000" i="1" dirty="0" smtClean="0"/>
              <a:t>Common Equity Tier 1</a:t>
            </a:r>
          </a:p>
          <a:p>
            <a:pPr marL="374650" indent="-374650" algn="just" defTabSz="508000" eaLnBrk="1">
              <a:spcBef>
                <a:spcPts val="3600"/>
              </a:spcBef>
              <a:buSzPct val="75000"/>
              <a:buFontTx/>
              <a:buChar char="•"/>
            </a:pPr>
            <a:r>
              <a:rPr lang="en-GB" sz="3000" u="sng" dirty="0" smtClean="0"/>
              <a:t>Total Exposure</a:t>
            </a:r>
            <a:r>
              <a:rPr lang="en-GB" sz="3000" dirty="0" smtClean="0"/>
              <a:t>: </a:t>
            </a:r>
            <a:r>
              <a:rPr lang="en-GB" sz="3000" i="1" dirty="0" smtClean="0"/>
              <a:t>On-Balance Sheet Items, Repurchase Agreements, Securities Finance, Derivatives, Off-Balance Sheet Items </a:t>
            </a:r>
            <a:endParaRPr lang="en-GB" dirty="0" smtClean="0"/>
          </a:p>
        </p:txBody>
      </p:sp>
      <p:sp>
        <p:nvSpPr>
          <p:cNvPr id="20484" name="AutoShape 3"/>
          <p:cNvSpPr>
            <a:spLocks/>
          </p:cNvSpPr>
          <p:nvPr/>
        </p:nvSpPr>
        <p:spPr bwMode="auto">
          <a:xfrm>
            <a:off x="2469952" y="4588768"/>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500" dirty="0" smtClean="0">
                <a:latin typeface="Garamond" panose="02020404030301010803" pitchFamily="18" charset="0"/>
              </a:rPr>
              <a:t>Capital Measure</a:t>
            </a:r>
            <a:endParaRPr lang="en-GB" dirty="0">
              <a:latin typeface="Garamond" panose="02020404030301010803" pitchFamily="18" charset="0"/>
            </a:endParaRPr>
          </a:p>
        </p:txBody>
      </p:sp>
      <p:sp>
        <p:nvSpPr>
          <p:cNvPr id="20485" name="Line 4"/>
          <p:cNvSpPr>
            <a:spLocks noChangeShapeType="1"/>
          </p:cNvSpPr>
          <p:nvPr/>
        </p:nvSpPr>
        <p:spPr bwMode="auto">
          <a:xfrm flipH="1" flipV="1">
            <a:off x="3740968" y="5145981"/>
            <a:ext cx="225737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GB">
              <a:latin typeface="Garamond" panose="02020404030301010803" pitchFamily="18" charset="0"/>
            </a:endParaRPr>
          </a:p>
        </p:txBody>
      </p:sp>
      <p:sp>
        <p:nvSpPr>
          <p:cNvPr id="20486" name="AutoShape 5"/>
          <p:cNvSpPr>
            <a:spLocks/>
          </p:cNvSpPr>
          <p:nvPr/>
        </p:nvSpPr>
        <p:spPr bwMode="auto">
          <a:xfrm>
            <a:off x="2469952" y="5223768"/>
            <a:ext cx="4778375" cy="482600"/>
          </a:xfrm>
          <a:custGeom>
            <a:avLst/>
            <a:gdLst>
              <a:gd name="T0" fmla="*/ 2389188 w 21600"/>
              <a:gd name="T1" fmla="*/ 241300 h 21600"/>
              <a:gd name="T2" fmla="*/ 2389188 w 21600"/>
              <a:gd name="T3" fmla="*/ 241300 h 21600"/>
              <a:gd name="T4" fmla="*/ 2389188 w 21600"/>
              <a:gd name="T5" fmla="*/ 241300 h 21600"/>
              <a:gd name="T6" fmla="*/ 2389188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500">
                <a:latin typeface="Garamond" panose="02020404030301010803" pitchFamily="18" charset="0"/>
              </a:rPr>
              <a:t>Total Exposure</a:t>
            </a:r>
            <a:endParaRPr lang="it-IT">
              <a:latin typeface="Garamond" panose="02020404030301010803" pitchFamily="18" charset="0"/>
            </a:endParaRPr>
          </a:p>
        </p:txBody>
      </p:sp>
      <p:sp>
        <p:nvSpPr>
          <p:cNvPr id="7" name="Rounded Rectangle 6"/>
          <p:cNvSpPr/>
          <p:nvPr/>
        </p:nvSpPr>
        <p:spPr bwMode="auto">
          <a:xfrm>
            <a:off x="3537508" y="4588768"/>
            <a:ext cx="2664296" cy="1117600"/>
          </a:xfrm>
          <a:prstGeom prst="roundRect">
            <a:avLst/>
          </a:prstGeom>
          <a:solidFill>
            <a:schemeClr val="accent3">
              <a:lumMod val="50000"/>
              <a:alpha val="26000"/>
            </a:schemeClr>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38505322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597745" y="700336"/>
            <a:ext cx="10153128" cy="1366912"/>
          </a:xfrm>
        </p:spPr>
        <p:txBody>
          <a:bodyPr/>
          <a:lstStyle/>
          <a:p>
            <a:pPr eaLnBrk="1"/>
            <a:r>
              <a:rPr lang="en-GB" sz="4800" dirty="0" smtClean="0"/>
              <a:t>Pillar I - Market Risk</a:t>
            </a:r>
            <a:endParaRPr lang="en-GB" sz="2800" dirty="0" smtClean="0"/>
          </a:p>
        </p:txBody>
      </p:sp>
      <p:sp>
        <p:nvSpPr>
          <p:cNvPr id="21507" name="Rectangle 2"/>
          <p:cNvSpPr>
            <a:spLocks noGrp="1" noChangeArrowheads="1"/>
          </p:cNvSpPr>
          <p:nvPr>
            <p:ph type="body" idx="1"/>
          </p:nvPr>
        </p:nvSpPr>
        <p:spPr>
          <a:xfrm>
            <a:off x="398463" y="2603500"/>
            <a:ext cx="12384087" cy="6284913"/>
          </a:xfrm>
        </p:spPr>
        <p:txBody>
          <a:bodyPr/>
          <a:lstStyle/>
          <a:p>
            <a:pPr marL="444500" indent="-444500" algn="just" eaLnBrk="1">
              <a:buSzPct val="75000"/>
              <a:buFontTx/>
              <a:buChar char="•"/>
            </a:pPr>
            <a:r>
              <a:rPr lang="en-GB" sz="3500" dirty="0" smtClean="0"/>
              <a:t>Introduction of the concept of </a:t>
            </a:r>
            <a:r>
              <a:rPr lang="en-GB" sz="3500" b="1" dirty="0" smtClean="0"/>
              <a:t>Credit Valuation Adjustments</a:t>
            </a:r>
            <a:r>
              <a:rPr lang="en-GB" sz="3500" dirty="0" smtClean="0"/>
              <a:t> (CVA), which leads to the risk of change in values of the positions held (</a:t>
            </a:r>
            <a:r>
              <a:rPr lang="en-GB" sz="3500" b="1" dirty="0" smtClean="0"/>
              <a:t>mark-to-market</a:t>
            </a:r>
            <a:r>
              <a:rPr lang="en-GB" sz="3500" dirty="0" smtClean="0"/>
              <a:t>) due to changes in the counterpart’s situation. </a:t>
            </a:r>
          </a:p>
          <a:p>
            <a:pPr marL="444500" indent="-444500" algn="just" eaLnBrk="1">
              <a:buSzPct val="75000"/>
              <a:buFontTx/>
              <a:buChar char="•"/>
            </a:pPr>
            <a:r>
              <a:rPr lang="en-GB" sz="3500" dirty="0" smtClean="0"/>
              <a:t>The changes do not consider defaults, which are part of credit risk</a:t>
            </a:r>
          </a:p>
          <a:p>
            <a:pPr marL="444500" indent="-444500" algn="just" eaLnBrk="1">
              <a:buSzPct val="75000"/>
              <a:buFontTx/>
              <a:buChar char="•"/>
            </a:pPr>
            <a:r>
              <a:rPr lang="en-GB" sz="3500" dirty="0" smtClean="0"/>
              <a:t>Specific </a:t>
            </a:r>
            <a:r>
              <a:rPr lang="en-GB" sz="3500" b="1" dirty="0" smtClean="0"/>
              <a:t>Capital Charges </a:t>
            </a:r>
            <a:r>
              <a:rPr lang="en-GB" sz="3500" dirty="0" smtClean="0"/>
              <a:t>are applied in order to hedge the risk</a:t>
            </a:r>
            <a:endParaRPr lang="en-GB" dirty="0" smtClean="0"/>
          </a:p>
        </p:txBody>
      </p:sp>
    </p:spTree>
    <p:extLst>
      <p:ext uri="{BB962C8B-B14F-4D97-AF65-F5344CB8AC3E}">
        <p14:creationId xmlns:p14="http://schemas.microsoft.com/office/powerpoint/2010/main" val="286113202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97745" y="700336"/>
            <a:ext cx="10225136" cy="1368152"/>
          </a:xfrm>
        </p:spPr>
        <p:txBody>
          <a:bodyPr/>
          <a:lstStyle/>
          <a:p>
            <a:pPr eaLnBrk="1"/>
            <a:r>
              <a:rPr lang="en-GB" sz="4800" dirty="0" smtClean="0"/>
              <a:t>Pillar I - Market Risk (cont’d)</a:t>
            </a:r>
            <a:endParaRPr lang="en-GB" sz="2800" dirty="0" smtClean="0"/>
          </a:p>
        </p:txBody>
      </p:sp>
      <p:sp>
        <p:nvSpPr>
          <p:cNvPr id="22531" name="Rectangle 2"/>
          <p:cNvSpPr>
            <a:spLocks noGrp="1" noChangeArrowheads="1"/>
          </p:cNvSpPr>
          <p:nvPr>
            <p:ph type="body" idx="1"/>
          </p:nvPr>
        </p:nvSpPr>
        <p:spPr>
          <a:xfrm>
            <a:off x="398463" y="2603500"/>
            <a:ext cx="12384087" cy="6284913"/>
          </a:xfrm>
        </p:spPr>
        <p:txBody>
          <a:bodyPr anchor="t"/>
          <a:lstStyle/>
          <a:p>
            <a:pPr marL="434975" indent="-434975" algn="just" eaLnBrk="1">
              <a:buSzPct val="75000"/>
              <a:buFontTx/>
              <a:buChar char="•"/>
            </a:pPr>
            <a:r>
              <a:rPr lang="en-GB" sz="3500" b="1" u="sng" dirty="0" smtClean="0"/>
              <a:t>Risk Measures:</a:t>
            </a:r>
          </a:p>
          <a:p>
            <a:pPr marL="434975" indent="-434975" algn="just" eaLnBrk="1">
              <a:buSzPct val="75000"/>
              <a:buFontTx/>
              <a:buChar char="•"/>
            </a:pPr>
            <a:r>
              <a:rPr lang="en-GB" sz="3500" b="1" dirty="0" smtClean="0"/>
              <a:t>VaR</a:t>
            </a:r>
            <a:r>
              <a:rPr lang="en-GB" sz="3500" dirty="0" smtClean="0"/>
              <a:t>: Potential Loss in value of inventory positions due to adverse market movements over a defined time horizon with a specified confidence level (95%)</a:t>
            </a:r>
          </a:p>
          <a:p>
            <a:pPr marL="434975" indent="-434975" algn="just" eaLnBrk="1">
              <a:buSzPct val="75000"/>
              <a:buFontTx/>
              <a:buChar char="•"/>
            </a:pPr>
            <a:r>
              <a:rPr lang="en-GB" sz="3500" b="1" dirty="0" smtClean="0"/>
              <a:t>Stress Tests</a:t>
            </a:r>
            <a:r>
              <a:rPr lang="en-GB" sz="3500" dirty="0" smtClean="0"/>
              <a:t>: Examine the risk of specific portfolios as well as the potential impact of significant risk exposures across the firm</a:t>
            </a:r>
          </a:p>
          <a:p>
            <a:pPr marL="434975" indent="-434975" algn="just" eaLnBrk="1">
              <a:buSzPct val="75000"/>
              <a:buFontTx/>
              <a:buChar char="•"/>
            </a:pPr>
            <a:r>
              <a:rPr lang="en-GB" sz="3500" b="1" dirty="0" smtClean="0"/>
              <a:t>Stressed VaR</a:t>
            </a:r>
            <a:r>
              <a:rPr lang="en-GB" sz="3500" dirty="0" smtClean="0"/>
              <a:t>: </a:t>
            </a:r>
            <a:r>
              <a:rPr lang="en-GB" sz="3500" dirty="0" err="1" smtClean="0"/>
              <a:t>Var</a:t>
            </a:r>
            <a:r>
              <a:rPr lang="en-GB" sz="3500" dirty="0" smtClean="0"/>
              <a:t> using stressed parameters</a:t>
            </a:r>
            <a:endParaRPr lang="en-GB" dirty="0" smtClean="0"/>
          </a:p>
        </p:txBody>
      </p:sp>
    </p:spTree>
    <p:extLst>
      <p:ext uri="{BB962C8B-B14F-4D97-AF65-F5344CB8AC3E}">
        <p14:creationId xmlns:p14="http://schemas.microsoft.com/office/powerpoint/2010/main" val="32544551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69753" y="700336"/>
            <a:ext cx="10081120" cy="1440160"/>
          </a:xfrm>
        </p:spPr>
        <p:txBody>
          <a:bodyPr/>
          <a:lstStyle/>
          <a:p>
            <a:pPr eaLnBrk="1"/>
            <a:r>
              <a:rPr lang="it-IT" sz="4800" smtClean="0"/>
              <a:t>Pillar I - Operational Risk (1/3)</a:t>
            </a:r>
            <a:endParaRPr lang="it-IT" sz="2800" smtClean="0"/>
          </a:p>
        </p:txBody>
      </p:sp>
      <p:sp>
        <p:nvSpPr>
          <p:cNvPr id="23555" name="Rectangle 2"/>
          <p:cNvSpPr>
            <a:spLocks noGrp="1" noChangeArrowheads="1"/>
          </p:cNvSpPr>
          <p:nvPr>
            <p:ph type="body" idx="1"/>
          </p:nvPr>
        </p:nvSpPr>
        <p:spPr>
          <a:xfrm>
            <a:off x="398463" y="2603500"/>
            <a:ext cx="12384087" cy="6284913"/>
          </a:xfrm>
        </p:spPr>
        <p:txBody>
          <a:bodyPr anchor="t"/>
          <a:lstStyle/>
          <a:p>
            <a:pPr marL="530225" indent="-530225" algn="just" eaLnBrk="1">
              <a:buSzPct val="75000"/>
              <a:buFontTx/>
              <a:buChar char="•"/>
            </a:pPr>
            <a:r>
              <a:rPr lang="it-IT" sz="3500" smtClean="0"/>
              <a:t>Three Possible Approaches:</a:t>
            </a:r>
          </a:p>
          <a:p>
            <a:pPr marL="530225" indent="-530225" algn="just" eaLnBrk="1">
              <a:buFontTx/>
              <a:buAutoNum type="arabicPeriod"/>
            </a:pPr>
            <a:r>
              <a:rPr lang="it-IT" sz="3500" b="1" u="sng" smtClean="0"/>
              <a:t>Basic Indicator Approach</a:t>
            </a:r>
            <a:r>
              <a:rPr lang="it-IT" sz="3500" smtClean="0"/>
              <a:t>: Capital Requirements are a function of the </a:t>
            </a:r>
            <a:r>
              <a:rPr lang="it-IT" sz="3500" b="1" smtClean="0"/>
              <a:t>overall Gross Income</a:t>
            </a:r>
            <a:r>
              <a:rPr lang="it-IT" sz="3500" smtClean="0"/>
              <a:t> of the last 3 years and of a parameter </a:t>
            </a:r>
            <a:r>
              <a:rPr lang="it-IT" sz="3500" b="1" smtClean="0"/>
              <a:t>alfa</a:t>
            </a:r>
            <a:r>
              <a:rPr lang="it-IT" sz="3500" smtClean="0"/>
              <a:t> (15%)</a:t>
            </a:r>
            <a:endParaRPr lang="it-IT" smtClean="0"/>
          </a:p>
        </p:txBody>
      </p:sp>
      <p:pic>
        <p:nvPicPr>
          <p:cNvPr id="23556" name="Picture 3" descr="Schermata 2013-12-14 alle 11.07.4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3513" y="6191250"/>
            <a:ext cx="5056187" cy="136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75994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97744"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4800" dirty="0" smtClean="0"/>
              <a:t>Investment banking: underwriting</a:t>
            </a:r>
            <a:endParaRPr lang="en-GB" sz="4800" dirty="0"/>
          </a:p>
        </p:txBody>
      </p:sp>
      <p:sp>
        <p:nvSpPr>
          <p:cNvPr id="6146"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Helping companies raise capital to fund their businesses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Match the capital of the investing clients with the needs of the clients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Public offerings and private placements </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Revenues from derivative transactions</a:t>
            </a:r>
            <a:endParaRPr lang="en-GB" dirty="0"/>
          </a:p>
        </p:txBody>
      </p:sp>
    </p:spTree>
    <p:extLst>
      <p:ext uri="{BB962C8B-B14F-4D97-AF65-F5344CB8AC3E}">
        <p14:creationId xmlns:p14="http://schemas.microsoft.com/office/powerpoint/2010/main" val="3311995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97745" y="700336"/>
            <a:ext cx="10153128" cy="1368152"/>
          </a:xfrm>
        </p:spPr>
        <p:txBody>
          <a:bodyPr/>
          <a:lstStyle/>
          <a:p>
            <a:pPr eaLnBrk="1"/>
            <a:r>
              <a:rPr lang="en-GB" sz="4800" dirty="0" smtClean="0"/>
              <a:t>Pillar I - Operational Risk (2/3)</a:t>
            </a:r>
            <a:endParaRPr lang="en-GB" sz="2800" dirty="0" smtClean="0"/>
          </a:p>
        </p:txBody>
      </p:sp>
      <p:sp>
        <p:nvSpPr>
          <p:cNvPr id="24579" name="Rectangle 2"/>
          <p:cNvSpPr>
            <a:spLocks noGrp="1" noChangeArrowheads="1"/>
          </p:cNvSpPr>
          <p:nvPr>
            <p:ph type="body" idx="1"/>
          </p:nvPr>
        </p:nvSpPr>
        <p:spPr>
          <a:xfrm>
            <a:off x="309563" y="2311400"/>
            <a:ext cx="12384087" cy="6284913"/>
          </a:xfrm>
        </p:spPr>
        <p:txBody>
          <a:bodyPr anchor="t"/>
          <a:lstStyle/>
          <a:p>
            <a:pPr marL="615950" indent="-615950" algn="just" eaLnBrk="1">
              <a:buFontTx/>
              <a:buAutoNum type="arabicPeriod"/>
            </a:pPr>
            <a:endParaRPr lang="en-GB" sz="3500" dirty="0" smtClean="0"/>
          </a:p>
          <a:p>
            <a:pPr marL="615950" indent="-615950" algn="just" eaLnBrk="1">
              <a:buFontTx/>
              <a:buAutoNum type="arabicPeriod"/>
            </a:pPr>
            <a:r>
              <a:rPr lang="en-GB" sz="3500" b="1" u="sng" dirty="0" smtClean="0"/>
              <a:t>Standardized Approach</a:t>
            </a:r>
            <a:r>
              <a:rPr lang="en-GB" sz="3500" dirty="0" smtClean="0"/>
              <a:t>: Based on the </a:t>
            </a:r>
            <a:r>
              <a:rPr lang="en-GB" sz="3500" b="1" dirty="0" smtClean="0"/>
              <a:t>Gross Income</a:t>
            </a:r>
            <a:r>
              <a:rPr lang="en-GB" sz="3500" dirty="0" smtClean="0"/>
              <a:t> of the last three year of 8 </a:t>
            </a:r>
            <a:r>
              <a:rPr lang="en-GB" sz="3500" b="1" dirty="0" smtClean="0"/>
              <a:t>Business Lines</a:t>
            </a:r>
            <a:r>
              <a:rPr lang="en-GB" sz="3500" dirty="0" smtClean="0"/>
              <a:t> and on a BL-specific </a:t>
            </a:r>
            <a:r>
              <a:rPr lang="en-GB" sz="3500" b="1" dirty="0" smtClean="0"/>
              <a:t>beta factor</a:t>
            </a:r>
            <a:endParaRPr lang="en-GB" dirty="0" smtClean="0"/>
          </a:p>
        </p:txBody>
      </p:sp>
      <p:pic>
        <p:nvPicPr>
          <p:cNvPr id="24580" name="Picture 3" descr="Schermata 2013-12-14 alle 11.11.3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5842000"/>
            <a:ext cx="5443537"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605112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3729" y="700336"/>
            <a:ext cx="10369152" cy="1368152"/>
          </a:xfrm>
        </p:spPr>
        <p:txBody>
          <a:bodyPr/>
          <a:lstStyle/>
          <a:p>
            <a:pPr eaLnBrk="1"/>
            <a:r>
              <a:rPr lang="en-GB" sz="4800" dirty="0" smtClean="0"/>
              <a:t>Pillar I - Operational Risk (3/3)</a:t>
            </a:r>
            <a:endParaRPr lang="en-GB" sz="2800" dirty="0" smtClean="0"/>
          </a:p>
        </p:txBody>
      </p:sp>
      <p:sp>
        <p:nvSpPr>
          <p:cNvPr id="25603" name="Rectangle 2"/>
          <p:cNvSpPr>
            <a:spLocks noGrp="1" noChangeArrowheads="1"/>
          </p:cNvSpPr>
          <p:nvPr>
            <p:ph type="body" idx="1"/>
          </p:nvPr>
        </p:nvSpPr>
        <p:spPr>
          <a:xfrm>
            <a:off x="309563" y="1320800"/>
            <a:ext cx="12384087" cy="7642225"/>
          </a:xfrm>
        </p:spPr>
        <p:txBody>
          <a:bodyPr anchor="t"/>
          <a:lstStyle/>
          <a:p>
            <a:pPr marL="547688" indent="-547688" algn="just" defTabSz="542925" eaLnBrk="1">
              <a:spcBef>
                <a:spcPts val="3900"/>
              </a:spcBef>
              <a:buFontTx/>
              <a:buAutoNum type="arabicPeriod"/>
            </a:pPr>
            <a:endParaRPr lang="en-GB" sz="3200" dirty="0" smtClean="0"/>
          </a:p>
          <a:p>
            <a:pPr marL="547688" indent="-547688" algn="just" defTabSz="542925" eaLnBrk="1">
              <a:spcBef>
                <a:spcPts val="3900"/>
              </a:spcBef>
              <a:buFontTx/>
              <a:buAutoNum type="arabicPeriod"/>
            </a:pPr>
            <a:endParaRPr lang="en-GB" sz="3200" dirty="0" smtClean="0"/>
          </a:p>
          <a:p>
            <a:pPr marL="547688" indent="-547688" algn="just" defTabSz="542925" eaLnBrk="1">
              <a:spcBef>
                <a:spcPts val="3900"/>
              </a:spcBef>
              <a:buFontTx/>
              <a:buAutoNum type="arabicPeriod"/>
            </a:pPr>
            <a:r>
              <a:rPr lang="en-GB" sz="3200" b="1" u="sng" dirty="0" smtClean="0"/>
              <a:t>Advanced Measurement Approach</a:t>
            </a:r>
            <a:r>
              <a:rPr lang="en-GB" sz="3200" dirty="0" smtClean="0"/>
              <a:t>: The biggest banks may choose on a range of more advanced models, using also other kind of </a:t>
            </a:r>
            <a:r>
              <a:rPr lang="en-GB" sz="3200" b="1" dirty="0" smtClean="0"/>
              <a:t>internal data</a:t>
            </a:r>
            <a:r>
              <a:rPr lang="en-GB" sz="3200" dirty="0" smtClean="0"/>
              <a:t>. The Advanced Models </a:t>
            </a:r>
            <a:r>
              <a:rPr lang="en-GB" sz="3200" b="1" dirty="0" smtClean="0"/>
              <a:t>need to be approved</a:t>
            </a:r>
            <a:r>
              <a:rPr lang="en-GB" sz="3200" dirty="0" smtClean="0"/>
              <a:t> by the supervisory Authority.</a:t>
            </a:r>
          </a:p>
          <a:p>
            <a:pPr marL="547688" indent="-547688" algn="just" defTabSz="542925" eaLnBrk="1">
              <a:spcBef>
                <a:spcPts val="3900"/>
              </a:spcBef>
              <a:buSzPct val="75000"/>
              <a:buFontTx/>
              <a:buChar char="•"/>
            </a:pPr>
            <a:r>
              <a:rPr lang="en-GB" sz="3200" dirty="0" smtClean="0"/>
              <a:t>The </a:t>
            </a:r>
            <a:r>
              <a:rPr lang="en-GB" sz="3200" b="1" dirty="0" smtClean="0"/>
              <a:t>most famous model classes</a:t>
            </a:r>
            <a:r>
              <a:rPr lang="en-GB" sz="3200" dirty="0" smtClean="0"/>
              <a:t> are:</a:t>
            </a:r>
          </a:p>
          <a:p>
            <a:pPr marL="547688" indent="-547688" algn="just" defTabSz="542925" eaLnBrk="1">
              <a:spcBef>
                <a:spcPts val="3900"/>
              </a:spcBef>
              <a:buFontTx/>
              <a:buAutoNum type="alphaUcPeriod"/>
            </a:pPr>
            <a:r>
              <a:rPr lang="en-GB" sz="2600" dirty="0" smtClean="0"/>
              <a:t>The Scorecard Approach</a:t>
            </a:r>
          </a:p>
          <a:p>
            <a:pPr marL="547688" indent="-547688" algn="just" defTabSz="542925" eaLnBrk="1">
              <a:spcBef>
                <a:spcPts val="3900"/>
              </a:spcBef>
              <a:buFontTx/>
              <a:buAutoNum type="alphaUcPeriod"/>
            </a:pPr>
            <a:r>
              <a:rPr lang="en-GB" sz="2600" dirty="0" smtClean="0"/>
              <a:t>The Internal Measurement Approach</a:t>
            </a:r>
          </a:p>
          <a:p>
            <a:pPr marL="547688" indent="-547688" algn="just" defTabSz="542925" eaLnBrk="1">
              <a:spcBef>
                <a:spcPts val="3900"/>
              </a:spcBef>
              <a:buFontTx/>
              <a:buAutoNum type="alphaUcPeriod"/>
            </a:pPr>
            <a:r>
              <a:rPr lang="en-GB" sz="2600" dirty="0" smtClean="0"/>
              <a:t>The Loss Distribution Approach</a:t>
            </a:r>
            <a:endParaRPr lang="en-GB" dirty="0" smtClean="0"/>
          </a:p>
        </p:txBody>
      </p:sp>
    </p:spTree>
    <p:extLst>
      <p:ext uri="{BB962C8B-B14F-4D97-AF65-F5344CB8AC3E}">
        <p14:creationId xmlns:p14="http://schemas.microsoft.com/office/powerpoint/2010/main" val="154993307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00731" y="700336"/>
            <a:ext cx="10522149" cy="1368152"/>
          </a:xfrm>
        </p:spPr>
        <p:txBody>
          <a:bodyPr/>
          <a:lstStyle/>
          <a:p>
            <a:pPr eaLnBrk="1"/>
            <a:r>
              <a:rPr lang="en-GB" sz="4800" dirty="0" smtClean="0"/>
              <a:t>Pillar I - Liquidity Risk</a:t>
            </a:r>
            <a:endParaRPr lang="en-GB" sz="2800" dirty="0" smtClean="0"/>
          </a:p>
        </p:txBody>
      </p:sp>
      <p:sp>
        <p:nvSpPr>
          <p:cNvPr id="26627" name="Rectangle 2"/>
          <p:cNvSpPr>
            <a:spLocks noGrp="1" noChangeArrowheads="1"/>
          </p:cNvSpPr>
          <p:nvPr>
            <p:ph type="body" idx="1"/>
          </p:nvPr>
        </p:nvSpPr>
        <p:spPr>
          <a:xfrm>
            <a:off x="309563" y="3073400"/>
            <a:ext cx="12384087" cy="6551613"/>
          </a:xfrm>
        </p:spPr>
        <p:txBody>
          <a:bodyPr anchor="t"/>
          <a:lstStyle/>
          <a:p>
            <a:pPr marL="554038" indent="-554038" algn="just" eaLnBrk="1">
              <a:buSzPct val="75000"/>
              <a:buFontTx/>
              <a:buChar char="•"/>
            </a:pPr>
            <a:r>
              <a:rPr lang="en-GB" sz="3500" dirty="0" smtClean="0"/>
              <a:t>In order to </a:t>
            </a:r>
            <a:r>
              <a:rPr lang="en-GB" sz="3500" b="1" dirty="0" smtClean="0"/>
              <a:t>avoid </a:t>
            </a:r>
            <a:r>
              <a:rPr lang="en-GB" sz="3500" dirty="0" smtClean="0"/>
              <a:t>that banks, although well capitalized, may experience </a:t>
            </a:r>
            <a:r>
              <a:rPr lang="en-GB" sz="3500" b="1" dirty="0" smtClean="0"/>
              <a:t>liquidity shortages</a:t>
            </a:r>
            <a:r>
              <a:rPr lang="en-GB" sz="3500" dirty="0" smtClean="0"/>
              <a:t> in periods of stressed markets, the Basel Framework developed the following two Ratios:</a:t>
            </a:r>
          </a:p>
          <a:p>
            <a:pPr marL="554038" indent="-554038" algn="just" eaLnBrk="1">
              <a:buFontTx/>
              <a:buAutoNum type="arabicPeriod"/>
            </a:pPr>
            <a:r>
              <a:rPr lang="en-GB" sz="3500" b="1" dirty="0" smtClean="0"/>
              <a:t>The Liquidity Coverage Ratio</a:t>
            </a:r>
          </a:p>
          <a:p>
            <a:pPr marL="554038" indent="-554038" algn="just" eaLnBrk="1">
              <a:buFontTx/>
              <a:buAutoNum type="arabicPeriod"/>
            </a:pPr>
            <a:r>
              <a:rPr lang="en-GB" sz="3500" b="1" dirty="0" smtClean="0"/>
              <a:t>The Net Stable Founding Ratio</a:t>
            </a:r>
            <a:endParaRPr lang="en-GB" dirty="0" smtClean="0"/>
          </a:p>
        </p:txBody>
      </p:sp>
    </p:spTree>
    <p:extLst>
      <p:ext uri="{BB962C8B-B14F-4D97-AF65-F5344CB8AC3E}">
        <p14:creationId xmlns:p14="http://schemas.microsoft.com/office/powerpoint/2010/main" val="1577815586"/>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525737" y="700336"/>
            <a:ext cx="10225136" cy="1440160"/>
          </a:xfrm>
        </p:spPr>
        <p:txBody>
          <a:bodyPr/>
          <a:lstStyle/>
          <a:p>
            <a:pPr eaLnBrk="1"/>
            <a:r>
              <a:rPr lang="en-GB" sz="4800" dirty="0" smtClean="0"/>
              <a:t>Liquidity Coverage Ratio (1/4)</a:t>
            </a:r>
            <a:endParaRPr lang="en-GB" sz="2800" dirty="0" smtClean="0"/>
          </a:p>
        </p:txBody>
      </p:sp>
      <p:sp>
        <p:nvSpPr>
          <p:cNvPr id="27651" name="Rectangle 2"/>
          <p:cNvSpPr>
            <a:spLocks noGrp="1" noChangeArrowheads="1"/>
          </p:cNvSpPr>
          <p:nvPr>
            <p:ph type="body" idx="1"/>
          </p:nvPr>
        </p:nvSpPr>
        <p:spPr>
          <a:xfrm>
            <a:off x="309563" y="2946400"/>
            <a:ext cx="12384087" cy="6551613"/>
          </a:xfrm>
        </p:spPr>
        <p:txBody>
          <a:bodyPr anchor="t"/>
          <a:lstStyle/>
          <a:p>
            <a:pPr marL="431800" indent="-431800" algn="just" eaLnBrk="1">
              <a:buSzPct val="75000"/>
              <a:buFontTx/>
              <a:buChar char="•"/>
            </a:pPr>
            <a:r>
              <a:rPr lang="en-GB" sz="3500" dirty="0" smtClean="0"/>
              <a:t>The </a:t>
            </a:r>
            <a:r>
              <a:rPr lang="en-GB" sz="3500" b="1" dirty="0" smtClean="0"/>
              <a:t>Liquidity Coverage Ratio</a:t>
            </a:r>
            <a:r>
              <a:rPr lang="en-GB" sz="3500" dirty="0" smtClean="0"/>
              <a:t> aims to ensure that a bank has an adequate stock of unencumbered </a:t>
            </a:r>
            <a:r>
              <a:rPr lang="en-GB" sz="3500" b="1" dirty="0" smtClean="0"/>
              <a:t>High Quality Liquid Assets</a:t>
            </a:r>
            <a:r>
              <a:rPr lang="en-GB" sz="3500" dirty="0" smtClean="0"/>
              <a:t> (HQLA) to meet its liquidity needs for a </a:t>
            </a:r>
            <a:r>
              <a:rPr lang="en-GB" sz="3500" b="1" dirty="0" smtClean="0"/>
              <a:t>30 calendar days liquidity stress scenario</a:t>
            </a:r>
          </a:p>
          <a:p>
            <a:pPr marL="431800" indent="-431800" algn="just" eaLnBrk="1">
              <a:buSzPct val="75000"/>
              <a:buFontTx/>
              <a:buChar char="•"/>
            </a:pPr>
            <a:r>
              <a:rPr lang="en-GB" sz="3500" dirty="0" smtClean="0"/>
              <a:t>After 30 days it is assumed that corrective actions can be taken by management and supervisors, or that the bank can be resolved in an orderly way</a:t>
            </a:r>
            <a:endParaRPr lang="en-GB" dirty="0" smtClean="0"/>
          </a:p>
        </p:txBody>
      </p:sp>
    </p:spTree>
    <p:extLst>
      <p:ext uri="{BB962C8B-B14F-4D97-AF65-F5344CB8AC3E}">
        <p14:creationId xmlns:p14="http://schemas.microsoft.com/office/powerpoint/2010/main" val="304362054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97745" y="700336"/>
            <a:ext cx="10153128" cy="1368152"/>
          </a:xfrm>
        </p:spPr>
        <p:txBody>
          <a:bodyPr/>
          <a:lstStyle/>
          <a:p>
            <a:pPr eaLnBrk="1"/>
            <a:r>
              <a:rPr lang="it-IT" sz="4800" smtClean="0"/>
              <a:t>Liquidity Coverage Ratio (2/4)</a:t>
            </a:r>
            <a:endParaRPr lang="it-IT" sz="2800" smtClean="0"/>
          </a:p>
        </p:txBody>
      </p:sp>
      <p:sp>
        <p:nvSpPr>
          <p:cNvPr id="28675" name="Rectangle 2"/>
          <p:cNvSpPr>
            <a:spLocks noGrp="1" noChangeArrowheads="1"/>
          </p:cNvSpPr>
          <p:nvPr>
            <p:ph type="body" idx="1"/>
          </p:nvPr>
        </p:nvSpPr>
        <p:spPr>
          <a:xfrm>
            <a:off x="309563" y="2946400"/>
            <a:ext cx="12384087" cy="6551613"/>
          </a:xfrm>
        </p:spPr>
        <p:txBody>
          <a:bodyPr anchor="t"/>
          <a:lstStyle/>
          <a:p>
            <a:pPr marL="431800" indent="-431800" algn="just" eaLnBrk="1">
              <a:buSzPct val="75000"/>
              <a:buFontTx/>
              <a:buChar char="•"/>
            </a:pPr>
            <a:r>
              <a:rPr lang="it-IT" sz="3500" b="1" smtClean="0"/>
              <a:t>Liquidity Coverage Ratio</a:t>
            </a:r>
            <a:r>
              <a:rPr lang="it-IT" sz="3500" smtClean="0"/>
              <a:t>:</a:t>
            </a:r>
          </a:p>
          <a:p>
            <a:pPr marL="431800" indent="-431800" algn="just" eaLnBrk="1">
              <a:buSzPct val="75000"/>
              <a:buFontTx/>
              <a:buChar char="•"/>
            </a:pPr>
            <a:endParaRPr lang="it-IT" sz="3500" smtClean="0"/>
          </a:p>
          <a:p>
            <a:pPr marL="431800" indent="-431800" algn="just" eaLnBrk="1">
              <a:buSzPct val="75000"/>
              <a:buFontTx/>
              <a:buChar char="•"/>
            </a:pPr>
            <a:r>
              <a:rPr lang="it-IT" sz="3500" smtClean="0"/>
              <a:t>Timeline </a:t>
            </a:r>
            <a:endParaRPr lang="it-IT" smtClean="0"/>
          </a:p>
        </p:txBody>
      </p:sp>
      <p:sp>
        <p:nvSpPr>
          <p:cNvPr id="28676" name="AutoShape 3"/>
          <p:cNvSpPr>
            <a:spLocks/>
          </p:cNvSpPr>
          <p:nvPr/>
        </p:nvSpPr>
        <p:spPr bwMode="auto">
          <a:xfrm>
            <a:off x="7194550" y="2825750"/>
            <a:ext cx="4779963" cy="482600"/>
          </a:xfrm>
          <a:custGeom>
            <a:avLst/>
            <a:gdLst>
              <a:gd name="T0" fmla="*/ 2389982 w 21600"/>
              <a:gd name="T1" fmla="*/ 241300 h 21600"/>
              <a:gd name="T2" fmla="*/ 2389982 w 21600"/>
              <a:gd name="T3" fmla="*/ 241300 h 21600"/>
              <a:gd name="T4" fmla="*/ 2389982 w 21600"/>
              <a:gd name="T5" fmla="*/ 241300 h 21600"/>
              <a:gd name="T6" fmla="*/ 2389982 w 21600"/>
              <a:gd name="T7" fmla="*/ 241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500">
                <a:latin typeface="Garamond" panose="02020404030301010803" pitchFamily="18" charset="0"/>
              </a:rPr>
              <a:t>Stock of HQLA</a:t>
            </a:r>
            <a:endParaRPr lang="it-IT">
              <a:latin typeface="Garamond" panose="02020404030301010803" pitchFamily="18" charset="0"/>
            </a:endParaRPr>
          </a:p>
        </p:txBody>
      </p:sp>
      <p:sp>
        <p:nvSpPr>
          <p:cNvPr id="28677" name="Line 4"/>
          <p:cNvSpPr>
            <a:spLocks noChangeShapeType="1"/>
          </p:cNvSpPr>
          <p:nvPr/>
        </p:nvSpPr>
        <p:spPr bwMode="auto">
          <a:xfrm flipH="1" flipV="1">
            <a:off x="6326188" y="3384550"/>
            <a:ext cx="651668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GB">
              <a:latin typeface="Garamond" panose="02020404030301010803" pitchFamily="18" charset="0"/>
            </a:endParaRPr>
          </a:p>
        </p:txBody>
      </p:sp>
      <p:sp>
        <p:nvSpPr>
          <p:cNvPr id="28678" name="AutoShape 5"/>
          <p:cNvSpPr>
            <a:spLocks/>
          </p:cNvSpPr>
          <p:nvPr/>
        </p:nvSpPr>
        <p:spPr bwMode="auto">
          <a:xfrm>
            <a:off x="5795963" y="3460750"/>
            <a:ext cx="7577137" cy="419100"/>
          </a:xfrm>
          <a:custGeom>
            <a:avLst/>
            <a:gdLst>
              <a:gd name="T0" fmla="*/ 3788569 w 21600"/>
              <a:gd name="T1" fmla="*/ 209550 h 21600"/>
              <a:gd name="T2" fmla="*/ 3788569 w 21600"/>
              <a:gd name="T3" fmla="*/ 209550 h 21600"/>
              <a:gd name="T4" fmla="*/ 3788569 w 21600"/>
              <a:gd name="T5" fmla="*/ 209550 h 21600"/>
              <a:gd name="T6" fmla="*/ 3788569 w 21600"/>
              <a:gd name="T7" fmla="*/ 209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it-IT" sz="2100">
                <a:latin typeface="Garamond" panose="02020404030301010803" pitchFamily="18" charset="0"/>
              </a:rPr>
              <a:t>Total Net Cash Flows Over the Next 30 Calendar Days</a:t>
            </a:r>
            <a:endParaRPr lang="it-IT">
              <a:latin typeface="Garamond" panose="02020404030301010803" pitchFamily="18" charset="0"/>
            </a:endParaRPr>
          </a:p>
        </p:txBody>
      </p:sp>
      <p:graphicFrame>
        <p:nvGraphicFramePr>
          <p:cNvPr id="2" name="Group 6"/>
          <p:cNvGraphicFramePr>
            <a:graphicFrameLocks noGrp="1"/>
          </p:cNvGraphicFramePr>
          <p:nvPr>
            <p:extLst>
              <p:ext uri="{D42A27DB-BD31-4B8C-83A1-F6EECF244321}">
                <p14:modId xmlns:p14="http://schemas.microsoft.com/office/powerpoint/2010/main" val="2893503766"/>
              </p:ext>
            </p:extLst>
          </p:nvPr>
        </p:nvGraphicFramePr>
        <p:xfrm>
          <a:off x="365125" y="6311900"/>
          <a:ext cx="12272963" cy="1654176"/>
        </p:xfrm>
        <a:graphic>
          <a:graphicData uri="http://schemas.openxmlformats.org/drawingml/2006/table">
            <a:tbl>
              <a:tblPr/>
              <a:tblGrid>
                <a:gridCol w="3025775"/>
                <a:gridCol w="1849438"/>
                <a:gridCol w="1849437"/>
                <a:gridCol w="1849438"/>
                <a:gridCol w="1849437"/>
                <a:gridCol w="1849438"/>
              </a:tblGrid>
              <a:tr h="827088">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2015</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2016</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2017</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2018</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2019</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FFFFFF"/>
                      </a:solidFill>
                      <a:prstDash val="solid"/>
                      <a:miter lim="0"/>
                      <a:headEnd type="none" w="med" len="med"/>
                      <a:tailEnd type="none" w="med" len="med"/>
                    </a:lnL>
                    <a:lnR cap="flat">
                      <a:noFill/>
                    </a:lnR>
                    <a:lnT w="38100" cap="flat" cmpd="sng" algn="ctr">
                      <a:solidFill>
                        <a:srgbClr val="FFFFFF"/>
                      </a:solidFill>
                      <a:prstDash val="solid"/>
                      <a:miter lim="0"/>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0365C0"/>
                    </a:solidFill>
                  </a:tcPr>
                </a:tc>
              </a:tr>
              <a:tr h="827088">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1" i="0" u="none" strike="noStrike" cap="none" normalizeH="0" baseline="0" smtClean="0">
                          <a:ln>
                            <a:noFill/>
                          </a:ln>
                          <a:solidFill>
                            <a:srgbClr val="FFFFFF"/>
                          </a:solidFill>
                          <a:effectLst/>
                          <a:latin typeface="Garamond" panose="02020404030301010803" pitchFamily="18" charset="0"/>
                          <a:ea typeface="Helvetica Light" charset="0"/>
                          <a:cs typeface="Helvetica Light" charset="0"/>
                          <a:sym typeface="Helvetica Light" charset="0"/>
                        </a:rPr>
                        <a:t>Minimum LCR</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cap="flat">
                      <a:noFill/>
                    </a:lnL>
                    <a:lnR cap="flat">
                      <a:noFill/>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398CCE"/>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60%</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cap="flat">
                      <a:noFill/>
                    </a:lnL>
                    <a:lnR w="38100" cap="flat" cmpd="sng" algn="ctr">
                      <a:solidFill>
                        <a:srgbClr val="164F8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70%</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164F86"/>
                      </a:solidFill>
                      <a:prstDash val="solid"/>
                      <a:miter lim="0"/>
                      <a:headEnd type="none" w="med" len="med"/>
                      <a:tailEnd type="none" w="med" len="med"/>
                    </a:lnL>
                    <a:lnR w="38100" cap="flat" cmpd="sng" algn="ctr">
                      <a:solidFill>
                        <a:srgbClr val="164F8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80%</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164F86"/>
                      </a:solidFill>
                      <a:prstDash val="solid"/>
                      <a:miter lim="0"/>
                      <a:headEnd type="none" w="med" len="med"/>
                      <a:tailEnd type="none" w="med" len="med"/>
                    </a:lnL>
                    <a:lnR w="38100" cap="flat" cmpd="sng" algn="ctr">
                      <a:solidFill>
                        <a:srgbClr val="164F8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rPr>
                        <a:t>90%</a:t>
                      </a:r>
                      <a:endParaRPr kumimoji="0" lang="it-IT" sz="2800" b="0" i="0" u="none" strike="noStrike" cap="none" normalizeH="0" baseline="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164F86"/>
                      </a:solidFill>
                      <a:prstDash val="solid"/>
                      <a:miter lim="0"/>
                      <a:headEnd type="none" w="med" len="med"/>
                      <a:tailEnd type="none" w="med" len="med"/>
                    </a:lnL>
                    <a:lnR w="38100" cap="flat" cmpd="sng" algn="ctr">
                      <a:solidFill>
                        <a:srgbClr val="164F8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FFFFFF"/>
                    </a:solid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it-IT" sz="2600" b="0" i="0" u="none" strike="noStrike" cap="none" normalizeH="0" baseline="0" dirty="0" smtClean="0">
                          <a:ln>
                            <a:noFill/>
                          </a:ln>
                          <a:solidFill>
                            <a:srgbClr val="000000"/>
                          </a:solidFill>
                          <a:effectLst/>
                          <a:latin typeface="Garamond" panose="02020404030301010803" pitchFamily="18" charset="0"/>
                          <a:ea typeface="Helvetica Light" charset="0"/>
                          <a:cs typeface="Helvetica Light" charset="0"/>
                          <a:sym typeface="Helvetica Light" charset="0"/>
                        </a:rPr>
                        <a:t>100%</a:t>
                      </a:r>
                      <a:endParaRPr kumimoji="0" lang="it-IT" sz="2800" b="0" i="0" u="none" strike="noStrike" cap="none" normalizeH="0" baseline="0" dirty="0" smtClean="0">
                        <a:ln>
                          <a:noFill/>
                        </a:ln>
                        <a:solidFill>
                          <a:srgbClr val="000000"/>
                        </a:solidFill>
                        <a:effectLst/>
                        <a:latin typeface="Garamond" panose="02020404030301010803" pitchFamily="18" charset="0"/>
                        <a:ea typeface="Helvetica Light" charset="0"/>
                        <a:cs typeface="Helvetica Light" charset="0"/>
                        <a:sym typeface="Helvetica Light" charset="0"/>
                      </a:endParaRPr>
                    </a:p>
                  </a:txBody>
                  <a:tcPr marL="50800" marR="50800" marT="50800" marB="50800" anchor="ctr" horzOverflow="overflow">
                    <a:lnL w="38100" cap="flat" cmpd="sng" algn="ctr">
                      <a:solidFill>
                        <a:srgbClr val="164F86"/>
                      </a:solidFill>
                      <a:prstDash val="solid"/>
                      <a:miter lim="0"/>
                      <a:headEnd type="none" w="med" len="med"/>
                      <a:tailEnd type="none" w="med" len="med"/>
                    </a:lnL>
                    <a:lnR w="38100" cap="flat" cmpd="sng" algn="ctr">
                      <a:solidFill>
                        <a:srgbClr val="164F86"/>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38100" cap="flat" cmpd="sng" algn="ctr">
                      <a:solidFill>
                        <a:srgbClr val="164F86"/>
                      </a:solidFill>
                      <a:prstDash val="solid"/>
                      <a:miter lim="0"/>
                      <a:headEnd type="none" w="med" len="med"/>
                      <a:tailEnd type="none" w="med" len="med"/>
                    </a:lnB>
                    <a:lnTlToBr>
                      <a:noFill/>
                    </a:lnTlToBr>
                    <a:lnBlToTr>
                      <a:noFill/>
                    </a:lnBlToTr>
                    <a:solidFill>
                      <a:srgbClr val="FFFFFF"/>
                    </a:solidFill>
                  </a:tcPr>
                </a:tc>
              </a:tr>
            </a:tbl>
          </a:graphicData>
        </a:graphic>
      </p:graphicFrame>
      <p:sp>
        <p:nvSpPr>
          <p:cNvPr id="8" name="Rounded Rectangle 7"/>
          <p:cNvSpPr/>
          <p:nvPr/>
        </p:nvSpPr>
        <p:spPr bwMode="auto">
          <a:xfrm>
            <a:off x="6142360" y="2544316"/>
            <a:ext cx="6758880" cy="1540396"/>
          </a:xfrm>
          <a:prstGeom prst="roundRect">
            <a:avLst/>
          </a:prstGeom>
          <a:solidFill>
            <a:schemeClr val="accent3">
              <a:lumMod val="50000"/>
              <a:alpha val="26000"/>
            </a:schemeClr>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417098480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8763" y="700336"/>
            <a:ext cx="10162109" cy="1368152"/>
          </a:xfrm>
        </p:spPr>
        <p:txBody>
          <a:bodyPr/>
          <a:lstStyle/>
          <a:p>
            <a:pPr eaLnBrk="1"/>
            <a:r>
              <a:rPr lang="it-IT" sz="4800" smtClean="0"/>
              <a:t>Liquidity Coverage Ratio (3/4)</a:t>
            </a:r>
            <a:endParaRPr lang="it-IT" sz="2800" smtClean="0"/>
          </a:p>
        </p:txBody>
      </p:sp>
      <p:sp>
        <p:nvSpPr>
          <p:cNvPr id="29699" name="Rectangle 2"/>
          <p:cNvSpPr>
            <a:spLocks noGrp="1" noChangeArrowheads="1"/>
          </p:cNvSpPr>
          <p:nvPr>
            <p:ph type="body" idx="1"/>
          </p:nvPr>
        </p:nvSpPr>
        <p:spPr>
          <a:xfrm>
            <a:off x="309563" y="2946400"/>
            <a:ext cx="12384087" cy="6551613"/>
          </a:xfrm>
        </p:spPr>
        <p:txBody>
          <a:bodyPr anchor="t"/>
          <a:lstStyle/>
          <a:p>
            <a:pPr marL="577850" indent="-577850" algn="just" eaLnBrk="1">
              <a:buSzPct val="75000"/>
              <a:buFontTx/>
              <a:buChar char="•"/>
            </a:pPr>
            <a:r>
              <a:rPr lang="it-IT" sz="3500" b="1" smtClean="0"/>
              <a:t>HQLA’s Features</a:t>
            </a:r>
            <a:r>
              <a:rPr lang="it-IT" sz="3500" smtClean="0"/>
              <a:t>:</a:t>
            </a:r>
          </a:p>
          <a:p>
            <a:pPr marL="577850" indent="-577850" algn="just" eaLnBrk="1">
              <a:buFontTx/>
              <a:buAutoNum type="arabicPeriod"/>
            </a:pPr>
            <a:r>
              <a:rPr lang="it-IT" sz="3500" smtClean="0"/>
              <a:t>Low Risk</a:t>
            </a:r>
          </a:p>
          <a:p>
            <a:pPr marL="577850" indent="-577850" algn="just" eaLnBrk="1">
              <a:buFontTx/>
              <a:buAutoNum type="arabicPeriod"/>
            </a:pPr>
            <a:r>
              <a:rPr lang="it-IT" sz="3500" smtClean="0"/>
              <a:t>Ease and Certainty of Valuation</a:t>
            </a:r>
          </a:p>
          <a:p>
            <a:pPr marL="577850" indent="-577850" algn="just" eaLnBrk="1">
              <a:buFontTx/>
              <a:buAutoNum type="arabicPeriod"/>
            </a:pPr>
            <a:r>
              <a:rPr lang="it-IT" sz="3500" smtClean="0"/>
              <a:t>Low Correlation with Risky Assets</a:t>
            </a:r>
          </a:p>
          <a:p>
            <a:pPr marL="577850" indent="-577850" algn="just" eaLnBrk="1">
              <a:buFontTx/>
              <a:buAutoNum type="arabicPeriod"/>
            </a:pPr>
            <a:r>
              <a:rPr lang="it-IT" sz="3500" smtClean="0"/>
              <a:t>Listed on a Developed and Recognized Exchange</a:t>
            </a:r>
            <a:endParaRPr lang="it-IT" smtClean="0"/>
          </a:p>
        </p:txBody>
      </p:sp>
    </p:spTree>
    <p:extLst>
      <p:ext uri="{BB962C8B-B14F-4D97-AF65-F5344CB8AC3E}">
        <p14:creationId xmlns:p14="http://schemas.microsoft.com/office/powerpoint/2010/main" val="292883665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25737" y="700336"/>
            <a:ext cx="10297144" cy="1368152"/>
          </a:xfrm>
        </p:spPr>
        <p:txBody>
          <a:bodyPr/>
          <a:lstStyle/>
          <a:p>
            <a:pPr eaLnBrk="1"/>
            <a:r>
              <a:rPr lang="en-GB" sz="4800" dirty="0" smtClean="0"/>
              <a:t>Liquidity Coverage Ratio (4/4)</a:t>
            </a:r>
            <a:endParaRPr lang="en-GB" sz="2800" dirty="0" smtClean="0"/>
          </a:p>
        </p:txBody>
      </p:sp>
      <p:sp>
        <p:nvSpPr>
          <p:cNvPr id="30723" name="Rectangle 2"/>
          <p:cNvSpPr>
            <a:spLocks noGrp="1" noChangeArrowheads="1"/>
          </p:cNvSpPr>
          <p:nvPr>
            <p:ph type="body" idx="1"/>
          </p:nvPr>
        </p:nvSpPr>
        <p:spPr>
          <a:xfrm>
            <a:off x="309563" y="2376488"/>
            <a:ext cx="12384087" cy="7121525"/>
          </a:xfrm>
        </p:spPr>
        <p:txBody>
          <a:bodyPr anchor="t"/>
          <a:lstStyle/>
          <a:p>
            <a:pPr marL="112713" indent="-112713" algn="just" defTabSz="442913" eaLnBrk="1">
              <a:spcBef>
                <a:spcPts val="3100"/>
              </a:spcBef>
              <a:buSzPct val="75000"/>
              <a:buFontTx/>
              <a:buChar char="•"/>
            </a:pPr>
            <a:r>
              <a:rPr lang="en-GB" sz="2600" b="1" u="sng" dirty="0" smtClean="0"/>
              <a:t>HQLA Categories</a:t>
            </a:r>
            <a:r>
              <a:rPr lang="en-GB" sz="2600" dirty="0" smtClean="0"/>
              <a:t>:</a:t>
            </a:r>
          </a:p>
          <a:p>
            <a:pPr marL="112713" indent="-112713" algn="just" defTabSz="442913" eaLnBrk="1">
              <a:spcBef>
                <a:spcPts val="3100"/>
              </a:spcBef>
              <a:buFontTx/>
              <a:buAutoNum type="arabicPeriod"/>
            </a:pPr>
            <a:r>
              <a:rPr lang="en-GB" sz="2600" b="1" dirty="0" smtClean="0"/>
              <a:t>Level 1 Assets</a:t>
            </a:r>
            <a:r>
              <a:rPr lang="en-GB" sz="2600" dirty="0" smtClean="0"/>
              <a:t>: Can be included without limit</a:t>
            </a:r>
          </a:p>
          <a:p>
            <a:pPr marL="112713" indent="-112713" algn="just" defTabSz="442913" eaLnBrk="1">
              <a:spcBef>
                <a:spcPts val="3100"/>
              </a:spcBef>
            </a:pPr>
            <a:r>
              <a:rPr lang="en-GB" sz="2100" i="1" dirty="0" smtClean="0"/>
              <a:t>Coins and Banknotes, Central Bank Reserves, Other securities with 0% risk weight under the Basel II Standardized Approach</a:t>
            </a:r>
          </a:p>
          <a:p>
            <a:pPr marL="112713" indent="-112713" algn="just" defTabSz="442913" eaLnBrk="1">
              <a:spcBef>
                <a:spcPts val="3100"/>
              </a:spcBef>
            </a:pPr>
            <a:r>
              <a:rPr lang="en-GB" sz="2600" dirty="0" smtClean="0"/>
              <a:t>2.  </a:t>
            </a:r>
            <a:r>
              <a:rPr lang="en-GB" sz="2600" b="1" dirty="0" smtClean="0"/>
              <a:t>Level 2 Assets</a:t>
            </a:r>
            <a:r>
              <a:rPr lang="en-GB" sz="2600" dirty="0" smtClean="0"/>
              <a:t>: Can only comprise up to the 40% of the stock</a:t>
            </a:r>
          </a:p>
          <a:p>
            <a:pPr marL="112713" indent="-112713" algn="just" defTabSz="442913" eaLnBrk="1">
              <a:spcBef>
                <a:spcPts val="3100"/>
              </a:spcBef>
            </a:pPr>
            <a:r>
              <a:rPr lang="en-GB" sz="2400" i="1" dirty="0" smtClean="0"/>
              <a:t>Securities with 20% risk weight under Basel II Standardized Approach, Corporate Debt Securities and Covered Bonds not issued by the bank itself and with a minimum rating of AA-</a:t>
            </a:r>
          </a:p>
          <a:p>
            <a:pPr marL="112713" indent="-112713" algn="just" defTabSz="442913" eaLnBrk="1">
              <a:spcBef>
                <a:spcPts val="3100"/>
              </a:spcBef>
            </a:pPr>
            <a:r>
              <a:rPr lang="en-GB" sz="2600" dirty="0" smtClean="0"/>
              <a:t>3. </a:t>
            </a:r>
            <a:r>
              <a:rPr lang="en-GB" sz="2600" b="1" dirty="0" smtClean="0"/>
              <a:t>Level 2B Assets</a:t>
            </a:r>
            <a:r>
              <a:rPr lang="en-GB" sz="2600" dirty="0" smtClean="0"/>
              <a:t>: Included according to Supervisors’ choices, they can be maximum the 15% of the total HQLA and they are taken into account in calculating the 40% limit for Level 2 Assets</a:t>
            </a:r>
          </a:p>
          <a:p>
            <a:pPr marL="112713" indent="-112713" algn="just" defTabSz="442913" eaLnBrk="1">
              <a:spcBef>
                <a:spcPts val="3100"/>
              </a:spcBef>
            </a:pPr>
            <a:r>
              <a:rPr lang="en-GB" sz="2400" i="1" dirty="0" smtClean="0"/>
              <a:t>Residential Mortgage Backed Securities (25% haircut) with a minimum rating of AA, Corporate Debt Securities (50% haircut) not issued by the bank itself with a Rating between A+ and BBB-, some Common Equity Shares (50% haircut) not issued by the bank itself and centrally cleared</a:t>
            </a:r>
            <a:endParaRPr lang="en-GB" sz="4000" dirty="0" smtClean="0"/>
          </a:p>
        </p:txBody>
      </p:sp>
    </p:spTree>
    <p:extLst>
      <p:ext uri="{BB962C8B-B14F-4D97-AF65-F5344CB8AC3E}">
        <p14:creationId xmlns:p14="http://schemas.microsoft.com/office/powerpoint/2010/main" val="358012713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44747" y="700336"/>
            <a:ext cx="10306125" cy="1440160"/>
          </a:xfrm>
        </p:spPr>
        <p:txBody>
          <a:bodyPr>
            <a:normAutofit/>
          </a:bodyPr>
          <a:lstStyle/>
          <a:p>
            <a:pPr eaLnBrk="1"/>
            <a:r>
              <a:rPr lang="en-GB" sz="4800" dirty="0" smtClean="0"/>
              <a:t>Net Stable Founding Ratio</a:t>
            </a:r>
            <a:endParaRPr lang="en-GB" sz="2800" dirty="0" smtClean="0"/>
          </a:p>
        </p:txBody>
      </p:sp>
      <p:sp>
        <p:nvSpPr>
          <p:cNvPr id="31747" name="Rectangle 2"/>
          <p:cNvSpPr>
            <a:spLocks noGrp="1" noChangeArrowheads="1"/>
          </p:cNvSpPr>
          <p:nvPr>
            <p:ph type="body" idx="1"/>
          </p:nvPr>
        </p:nvSpPr>
        <p:spPr>
          <a:xfrm>
            <a:off x="309563" y="3771900"/>
            <a:ext cx="12384087" cy="6551613"/>
          </a:xfrm>
        </p:spPr>
        <p:txBody>
          <a:bodyPr anchor="t"/>
          <a:lstStyle/>
          <a:p>
            <a:pPr marL="431800" indent="-431800" algn="just" eaLnBrk="1">
              <a:buSzPct val="75000"/>
              <a:buFontTx/>
              <a:buChar char="•"/>
            </a:pPr>
            <a:r>
              <a:rPr lang="en-GB" sz="3500" dirty="0" smtClean="0"/>
              <a:t>The </a:t>
            </a:r>
            <a:r>
              <a:rPr lang="en-GB" sz="3500" b="1" dirty="0" smtClean="0"/>
              <a:t>Net Stable Founding Ratio</a:t>
            </a:r>
            <a:r>
              <a:rPr lang="en-GB" sz="3500" dirty="0" smtClean="0"/>
              <a:t> aims to promote the </a:t>
            </a:r>
            <a:r>
              <a:rPr lang="en-GB" sz="3500" b="1" dirty="0" smtClean="0"/>
              <a:t>resilience over a longer time horizon</a:t>
            </a:r>
            <a:r>
              <a:rPr lang="en-GB" sz="3500" dirty="0" smtClean="0"/>
              <a:t> by creating additional incentives for banks to fund their activities with more </a:t>
            </a:r>
            <a:r>
              <a:rPr lang="en-GB" sz="3500" b="1" dirty="0" smtClean="0"/>
              <a:t>stable sources of founding</a:t>
            </a:r>
            <a:r>
              <a:rPr lang="en-GB" sz="3500" dirty="0" smtClean="0"/>
              <a:t> on an ongoing basis</a:t>
            </a:r>
          </a:p>
          <a:p>
            <a:pPr marL="431800" indent="-431800" algn="just" eaLnBrk="1">
              <a:buSzPct val="75000"/>
              <a:buFontTx/>
              <a:buChar char="•"/>
            </a:pPr>
            <a:r>
              <a:rPr lang="en-GB" sz="3500" dirty="0" smtClean="0"/>
              <a:t>Still to be fully regulated</a:t>
            </a:r>
            <a:endParaRPr lang="en-GB" dirty="0" smtClean="0"/>
          </a:p>
        </p:txBody>
      </p:sp>
    </p:spTree>
    <p:extLst>
      <p:ext uri="{BB962C8B-B14F-4D97-AF65-F5344CB8AC3E}">
        <p14:creationId xmlns:p14="http://schemas.microsoft.com/office/powerpoint/2010/main" val="216577015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3728" y="700336"/>
            <a:ext cx="10272910" cy="1407964"/>
          </a:xfrm>
        </p:spPr>
        <p:txBody>
          <a:bodyPr>
            <a:normAutofit/>
          </a:bodyPr>
          <a:lstStyle/>
          <a:p>
            <a:pPr eaLnBrk="1"/>
            <a:r>
              <a:rPr lang="en-GB" sz="4400" dirty="0" smtClean="0"/>
              <a:t>Pillar II - Supervisory Review Process</a:t>
            </a:r>
            <a:endParaRPr lang="en-GB" sz="2800" dirty="0" smtClean="0"/>
          </a:p>
        </p:txBody>
      </p:sp>
      <p:sp>
        <p:nvSpPr>
          <p:cNvPr id="32771" name="Rectangle 2"/>
          <p:cNvSpPr>
            <a:spLocks noGrp="1" noChangeArrowheads="1"/>
          </p:cNvSpPr>
          <p:nvPr>
            <p:ph type="body" idx="1"/>
          </p:nvPr>
        </p:nvSpPr>
        <p:spPr>
          <a:xfrm>
            <a:off x="207963" y="3365500"/>
            <a:ext cx="12384087" cy="6551613"/>
          </a:xfrm>
        </p:spPr>
        <p:txBody>
          <a:bodyPr anchor="t"/>
          <a:lstStyle/>
          <a:p>
            <a:pPr marL="431800" indent="-431800" algn="just" eaLnBrk="1">
              <a:buSzPct val="75000"/>
              <a:buFontTx/>
              <a:buChar char="•"/>
            </a:pPr>
            <a:r>
              <a:rPr lang="en-GB" sz="3500" dirty="0" smtClean="0"/>
              <a:t>Every Bank needs to develop an </a:t>
            </a:r>
            <a:r>
              <a:rPr lang="en-GB" sz="3500" b="1" dirty="0" smtClean="0"/>
              <a:t>Internal Capital Assessment Process</a:t>
            </a:r>
            <a:r>
              <a:rPr lang="en-GB" sz="3500" dirty="0" smtClean="0"/>
              <a:t> and set </a:t>
            </a:r>
            <a:r>
              <a:rPr lang="en-GB" sz="3500" b="1" dirty="0" smtClean="0"/>
              <a:t>targets</a:t>
            </a:r>
            <a:r>
              <a:rPr lang="en-GB" sz="3500" dirty="0" smtClean="0"/>
              <a:t> for capital that are in line with the bank’s particular </a:t>
            </a:r>
            <a:r>
              <a:rPr lang="en-GB" sz="3500" b="1" dirty="0" smtClean="0"/>
              <a:t>Risk Profile</a:t>
            </a:r>
            <a:r>
              <a:rPr lang="en-GB" sz="3500" dirty="0" smtClean="0"/>
              <a:t> and </a:t>
            </a:r>
            <a:r>
              <a:rPr lang="en-GB" sz="3500" b="1" dirty="0" smtClean="0"/>
              <a:t>Control Environment</a:t>
            </a:r>
          </a:p>
          <a:p>
            <a:pPr marL="431800" indent="-431800" algn="just" eaLnBrk="1">
              <a:buSzPct val="75000"/>
              <a:buFontTx/>
              <a:buChar char="•"/>
            </a:pPr>
            <a:r>
              <a:rPr lang="en-GB" sz="3500" b="1" dirty="0" smtClean="0"/>
              <a:t>Supervisors</a:t>
            </a:r>
            <a:r>
              <a:rPr lang="en-GB" sz="3500" dirty="0" smtClean="0"/>
              <a:t> are responsible for evaluating how well banks are assessing their </a:t>
            </a:r>
            <a:r>
              <a:rPr lang="en-GB" sz="3500" b="1" dirty="0" smtClean="0"/>
              <a:t>Capital Adequacy Needs</a:t>
            </a:r>
            <a:r>
              <a:rPr lang="en-GB" sz="3500" dirty="0" smtClean="0"/>
              <a:t> relative to their Risks</a:t>
            </a:r>
            <a:endParaRPr lang="en-GB" dirty="0" smtClean="0"/>
          </a:p>
        </p:txBody>
      </p:sp>
    </p:spTree>
    <p:extLst>
      <p:ext uri="{BB962C8B-B14F-4D97-AF65-F5344CB8AC3E}">
        <p14:creationId xmlns:p14="http://schemas.microsoft.com/office/powerpoint/2010/main" val="95490384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3728" y="700336"/>
            <a:ext cx="10297144" cy="1368152"/>
          </a:xfrm>
        </p:spPr>
        <p:txBody>
          <a:bodyPr>
            <a:normAutofit/>
          </a:bodyPr>
          <a:lstStyle/>
          <a:p>
            <a:pPr eaLnBrk="1"/>
            <a:r>
              <a:rPr lang="en-GB" sz="5400" dirty="0" smtClean="0"/>
              <a:t>Pillar III - Market Discipline</a:t>
            </a:r>
            <a:endParaRPr lang="en-GB" sz="3200" dirty="0" smtClean="0"/>
          </a:p>
        </p:txBody>
      </p:sp>
      <p:sp>
        <p:nvSpPr>
          <p:cNvPr id="33795" name="Rectangle 2"/>
          <p:cNvSpPr>
            <a:spLocks noGrp="1" noChangeArrowheads="1"/>
          </p:cNvSpPr>
          <p:nvPr>
            <p:ph type="body" idx="1"/>
          </p:nvPr>
        </p:nvSpPr>
        <p:spPr>
          <a:xfrm>
            <a:off x="309563" y="3441700"/>
            <a:ext cx="12384087" cy="6551613"/>
          </a:xfrm>
        </p:spPr>
        <p:txBody>
          <a:bodyPr anchor="t"/>
          <a:lstStyle/>
          <a:p>
            <a:pPr marL="431800" indent="-431800" algn="just" eaLnBrk="1">
              <a:buSzPct val="75000"/>
              <a:buFontTx/>
              <a:buChar char="•"/>
            </a:pPr>
            <a:r>
              <a:rPr lang="en-GB" sz="3500" dirty="0" smtClean="0"/>
              <a:t>Banks need to provide </a:t>
            </a:r>
            <a:r>
              <a:rPr lang="en-GB" sz="3500" b="1" dirty="0" smtClean="0"/>
              <a:t>disclosure</a:t>
            </a:r>
            <a:r>
              <a:rPr lang="en-GB" sz="3500" dirty="0" smtClean="0"/>
              <a:t> in order to ensure that market participants can better understand their risk profiles and the </a:t>
            </a:r>
            <a:r>
              <a:rPr lang="en-GB" sz="3500" b="1" dirty="0" smtClean="0"/>
              <a:t>Adequacy of Capital Positions</a:t>
            </a:r>
          </a:p>
          <a:p>
            <a:pPr marL="431800" indent="-431800" algn="just" eaLnBrk="1">
              <a:buSzPct val="75000"/>
              <a:buFontTx/>
              <a:buChar char="•"/>
            </a:pPr>
            <a:r>
              <a:rPr lang="en-GB" sz="3500" dirty="0" smtClean="0"/>
              <a:t>Disclosure Requirements and Recommendations are set in several areas</a:t>
            </a:r>
          </a:p>
          <a:p>
            <a:pPr marL="431800" indent="-431800" algn="just" eaLnBrk="1">
              <a:buSzPct val="75000"/>
              <a:buFontTx/>
              <a:buChar char="•"/>
            </a:pPr>
            <a:r>
              <a:rPr lang="en-GB" sz="3500" dirty="0" smtClean="0"/>
              <a:t>More detailed requirements for banks who use </a:t>
            </a:r>
            <a:r>
              <a:rPr lang="en-GB" sz="3500" b="1" dirty="0" smtClean="0"/>
              <a:t>Internal Models for Evaluating Risks</a:t>
            </a:r>
            <a:endParaRPr lang="en-GB" dirty="0" smtClean="0"/>
          </a:p>
        </p:txBody>
      </p:sp>
    </p:spTree>
    <p:extLst>
      <p:ext uri="{BB962C8B-B14F-4D97-AF65-F5344CB8AC3E}">
        <p14:creationId xmlns:p14="http://schemas.microsoft.com/office/powerpoint/2010/main" val="22748123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49218"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 banking: equity underwriting</a:t>
            </a:r>
            <a:endParaRPr lang="en-GB" dirty="0"/>
          </a:p>
        </p:txBody>
      </p:sp>
      <p:sp>
        <p:nvSpPr>
          <p:cNvPr id="7170" name="Rectangle 2"/>
          <p:cNvSpPr>
            <a:spLocks noGrp="1" noChangeArrowheads="1"/>
          </p:cNvSpPr>
          <p:nvPr>
            <p:ph type="body" idx="1"/>
          </p:nvPr>
        </p:nvSpPr>
        <p:spPr>
          <a:xfrm>
            <a:off x="649218" y="2281985"/>
            <a:ext cx="11702272" cy="6436865"/>
          </a:xfrm>
          <a:ln/>
        </p:spPr>
        <p:txBody>
          <a:bodyPr/>
          <a:lstStyle/>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Leading position in</a:t>
            </a:r>
          </a:p>
          <a:p>
            <a:pPr marL="557065" indent="-417799">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endParaRPr lang="en-GB" dirty="0" smtClean="0"/>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Worldwide public common stock offerings</a:t>
            </a:r>
          </a:p>
          <a:p>
            <a:pPr marL="1872001" lvl="2">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Worldwide initial public offerings</a:t>
            </a:r>
            <a:endParaRPr lang="en-GB" dirty="0"/>
          </a:p>
        </p:txBody>
      </p:sp>
    </p:spTree>
    <p:extLst>
      <p:ext uri="{BB962C8B-B14F-4D97-AF65-F5344CB8AC3E}">
        <p14:creationId xmlns:p14="http://schemas.microsoft.com/office/powerpoint/2010/main" val="474841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97745" y="700336"/>
            <a:ext cx="10225136" cy="1368152"/>
          </a:xfrm>
        </p:spPr>
        <p:txBody>
          <a:bodyPr>
            <a:normAutofit/>
          </a:bodyPr>
          <a:lstStyle/>
          <a:p>
            <a:pPr eaLnBrk="1"/>
            <a:r>
              <a:rPr lang="it-IT" sz="5400" smtClean="0"/>
              <a:t>Goldman Sachs and Basel</a:t>
            </a:r>
            <a:endParaRPr lang="it-IT" sz="3200" smtClean="0"/>
          </a:p>
        </p:txBody>
      </p:sp>
      <p:pic>
        <p:nvPicPr>
          <p:cNvPr id="34819" name="Picture 2" descr="Schermata 2013-12-14 alle 12.26.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429000"/>
            <a:ext cx="5943600" cy="600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3" descr="Schermata 2013-12-14 alle 12.26.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4032250"/>
            <a:ext cx="5676900"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AutoShape 4"/>
          <p:cNvSpPr>
            <a:spLocks/>
          </p:cNvSpPr>
          <p:nvPr/>
        </p:nvSpPr>
        <p:spPr bwMode="auto">
          <a:xfrm>
            <a:off x="461963" y="2882900"/>
            <a:ext cx="5676900" cy="546100"/>
          </a:xfrm>
          <a:custGeom>
            <a:avLst/>
            <a:gdLst>
              <a:gd name="T0" fmla="*/ 2838450 w 21600"/>
              <a:gd name="T1" fmla="*/ 273050 h 21600"/>
              <a:gd name="T2" fmla="*/ 2838450 w 21600"/>
              <a:gd name="T3" fmla="*/ 273050 h 21600"/>
              <a:gd name="T4" fmla="*/ 2838450 w 21600"/>
              <a:gd name="T5" fmla="*/ 273050 h 21600"/>
              <a:gd name="T6" fmla="*/ 2838450 w 21600"/>
              <a:gd name="T7" fmla="*/ 273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900" b="1" dirty="0" smtClean="0">
                <a:latin typeface="Garamond" panose="02020404030301010803" pitchFamily="18" charset="0"/>
              </a:rPr>
              <a:t>Capital Requirements</a:t>
            </a:r>
            <a:endParaRPr lang="en-GB" dirty="0">
              <a:latin typeface="Garamond" panose="02020404030301010803" pitchFamily="18" charset="0"/>
            </a:endParaRPr>
          </a:p>
        </p:txBody>
      </p:sp>
      <p:sp>
        <p:nvSpPr>
          <p:cNvPr id="34822" name="AutoShape 5"/>
          <p:cNvSpPr>
            <a:spLocks/>
          </p:cNvSpPr>
          <p:nvPr/>
        </p:nvSpPr>
        <p:spPr bwMode="auto">
          <a:xfrm>
            <a:off x="6996113" y="3490913"/>
            <a:ext cx="5678487" cy="546100"/>
          </a:xfrm>
          <a:custGeom>
            <a:avLst/>
            <a:gdLst>
              <a:gd name="T0" fmla="*/ 2839244 w 21600"/>
              <a:gd name="T1" fmla="*/ 273050 h 21600"/>
              <a:gd name="T2" fmla="*/ 2839244 w 21600"/>
              <a:gd name="T3" fmla="*/ 273050 h 21600"/>
              <a:gd name="T4" fmla="*/ 2839244 w 21600"/>
              <a:gd name="T5" fmla="*/ 273050 h 21600"/>
              <a:gd name="T6" fmla="*/ 2839244 w 21600"/>
              <a:gd name="T7" fmla="*/ 273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900" b="1" dirty="0" smtClean="0">
                <a:latin typeface="Garamond" panose="02020404030301010803" pitchFamily="18" charset="0"/>
              </a:rPr>
              <a:t>Risk Weighted Assets</a:t>
            </a:r>
            <a:endParaRPr lang="en-GB" dirty="0">
              <a:latin typeface="Garamond" panose="02020404030301010803" pitchFamily="18" charset="0"/>
            </a:endParaRPr>
          </a:p>
        </p:txBody>
      </p:sp>
    </p:spTree>
    <p:extLst>
      <p:ext uri="{BB962C8B-B14F-4D97-AF65-F5344CB8AC3E}">
        <p14:creationId xmlns:p14="http://schemas.microsoft.com/office/powerpoint/2010/main" val="68962569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69752" y="3292624"/>
            <a:ext cx="11953328" cy="4248472"/>
          </a:xfrm>
        </p:spPr>
        <p:txBody>
          <a:bodyPr>
            <a:normAutofit/>
          </a:bodyPr>
          <a:lstStyle/>
          <a:p>
            <a:pPr algn="ctr" eaLnBrk="1"/>
            <a:r>
              <a:rPr lang="en-GB" sz="6600" dirty="0" smtClean="0"/>
              <a:t>Company analysis</a:t>
            </a:r>
            <a:endParaRPr lang="en-GB" sz="6600" dirty="0" smtClean="0"/>
          </a:p>
        </p:txBody>
      </p:sp>
      <p:sp>
        <p:nvSpPr>
          <p:cNvPr id="3" name="Rectangle 2"/>
          <p:cNvSpPr/>
          <p:nvPr/>
        </p:nvSpPr>
        <p:spPr bwMode="auto">
          <a:xfrm>
            <a:off x="453728" y="2068488"/>
            <a:ext cx="12169352" cy="1080120"/>
          </a:xfrm>
          <a:prstGeom prst="rect">
            <a:avLst/>
          </a:prstGeom>
          <a:solidFill>
            <a:srgbClr val="FAF7EE"/>
          </a:solidFill>
          <a:ln w="25400" cap="flat" cmpd="sng" algn="ctr">
            <a:noFill/>
            <a:prstDash val="solid"/>
            <a:miter lim="0"/>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414141"/>
              </a:solidFill>
              <a:effectLst/>
              <a:latin typeface="Palatino" charset="0"/>
              <a:ea typeface="Palatino" charset="0"/>
              <a:cs typeface="Palatino" charset="0"/>
              <a:sym typeface="Palatino" charset="0"/>
            </a:endParaRPr>
          </a:p>
        </p:txBody>
      </p:sp>
    </p:spTree>
    <p:extLst>
      <p:ext uri="{BB962C8B-B14F-4D97-AF65-F5344CB8AC3E}">
        <p14:creationId xmlns:p14="http://schemas.microsoft.com/office/powerpoint/2010/main" val="2089480228"/>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Stock chart</a:t>
            </a:r>
            <a:endParaRPr lang="en-GB" dirty="0"/>
          </a:p>
        </p:txBody>
      </p:sp>
      <p:pic>
        <p:nvPicPr>
          <p:cNvPr id="5" name="Picture 4"/>
          <p:cNvPicPr>
            <a:picLocks noChangeAspect="1"/>
          </p:cNvPicPr>
          <p:nvPr/>
        </p:nvPicPr>
        <p:blipFill>
          <a:blip r:embed="rId2"/>
          <a:stretch>
            <a:fillRect/>
          </a:stretch>
        </p:blipFill>
        <p:spPr>
          <a:xfrm>
            <a:off x="-6970" y="2932584"/>
            <a:ext cx="9310712" cy="4056152"/>
          </a:xfrm>
          <a:prstGeom prst="rect">
            <a:avLst/>
          </a:prstGeom>
        </p:spPr>
      </p:pic>
      <p:pic>
        <p:nvPicPr>
          <p:cNvPr id="6" name="Picture 5"/>
          <p:cNvPicPr>
            <a:picLocks noChangeAspect="1"/>
          </p:cNvPicPr>
          <p:nvPr/>
        </p:nvPicPr>
        <p:blipFill rotWithShape="1">
          <a:blip r:embed="rId3"/>
          <a:srcRect r="11718"/>
          <a:stretch/>
        </p:blipFill>
        <p:spPr>
          <a:xfrm>
            <a:off x="9298980" y="2639789"/>
            <a:ext cx="3607370" cy="2867025"/>
          </a:xfrm>
          <a:prstGeom prst="rect">
            <a:avLst/>
          </a:prstGeom>
        </p:spPr>
      </p:pic>
      <p:sp>
        <p:nvSpPr>
          <p:cNvPr id="7" name="TextBox 6"/>
          <p:cNvSpPr txBox="1"/>
          <p:nvPr/>
        </p:nvSpPr>
        <p:spPr>
          <a:xfrm>
            <a:off x="3694087" y="7426313"/>
            <a:ext cx="6120680" cy="461665"/>
          </a:xfrm>
          <a:prstGeom prst="rect">
            <a:avLst/>
          </a:prstGeom>
          <a:noFill/>
        </p:spPr>
        <p:txBody>
          <a:bodyPr wrap="square" rtlCol="0">
            <a:spAutoFit/>
          </a:bodyPr>
          <a:lstStyle/>
          <a:p>
            <a:r>
              <a:rPr lang="en-GB" dirty="0" smtClean="0">
                <a:latin typeface="Garamond" panose="02020404030301010803" pitchFamily="18" charset="0"/>
              </a:rPr>
              <a:t>Source: Wall street Journal – 17/12/2013</a:t>
            </a:r>
            <a:endParaRPr lang="en-GB" dirty="0">
              <a:latin typeface="Garamond" panose="02020404030301010803" pitchFamily="18" charset="0"/>
            </a:endParaRPr>
          </a:p>
        </p:txBody>
      </p:sp>
    </p:spTree>
    <p:extLst>
      <p:ext uri="{BB962C8B-B14F-4D97-AF65-F5344CB8AC3E}">
        <p14:creationId xmlns:p14="http://schemas.microsoft.com/office/powerpoint/2010/main" val="15650464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Income statement</a:t>
            </a:r>
            <a:endParaRPr lang="en-GB" dirty="0"/>
          </a:p>
        </p:txBody>
      </p:sp>
      <p:pic>
        <p:nvPicPr>
          <p:cNvPr id="2" name="Picture 1"/>
          <p:cNvPicPr>
            <a:picLocks noChangeAspect="1"/>
          </p:cNvPicPr>
          <p:nvPr/>
        </p:nvPicPr>
        <p:blipFill rotWithShape="1">
          <a:blip r:embed="rId2"/>
          <a:srcRect l="2571" t="11124"/>
          <a:stretch/>
        </p:blipFill>
        <p:spPr>
          <a:xfrm>
            <a:off x="65284" y="3220616"/>
            <a:ext cx="12939516" cy="3812827"/>
          </a:xfrm>
          <a:prstGeom prst="rect">
            <a:avLst/>
          </a:prstGeom>
        </p:spPr>
      </p:pic>
    </p:spTree>
    <p:extLst>
      <p:ext uri="{BB962C8B-B14F-4D97-AF65-F5344CB8AC3E}">
        <p14:creationId xmlns:p14="http://schemas.microsoft.com/office/powerpoint/2010/main" val="19221112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Income statement</a:t>
            </a:r>
            <a:endParaRPr lang="en-GB" dirty="0"/>
          </a:p>
        </p:txBody>
      </p:sp>
      <p:pic>
        <p:nvPicPr>
          <p:cNvPr id="5" name="Picture 4"/>
          <p:cNvPicPr>
            <a:picLocks noChangeAspect="1"/>
          </p:cNvPicPr>
          <p:nvPr/>
        </p:nvPicPr>
        <p:blipFill>
          <a:blip r:embed="rId2"/>
          <a:stretch>
            <a:fillRect/>
          </a:stretch>
        </p:blipFill>
        <p:spPr>
          <a:xfrm>
            <a:off x="93688" y="2780729"/>
            <a:ext cx="12769765" cy="5336431"/>
          </a:xfrm>
          <a:prstGeom prst="rect">
            <a:avLst/>
          </a:prstGeom>
        </p:spPr>
      </p:pic>
    </p:spTree>
    <p:extLst>
      <p:ext uri="{BB962C8B-B14F-4D97-AF65-F5344CB8AC3E}">
        <p14:creationId xmlns:p14="http://schemas.microsoft.com/office/powerpoint/2010/main" val="17212362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Financial statement</a:t>
            </a:r>
            <a:endParaRPr lang="en-GB" dirty="0"/>
          </a:p>
        </p:txBody>
      </p:sp>
      <p:pic>
        <p:nvPicPr>
          <p:cNvPr id="6" name="Picture 5"/>
          <p:cNvPicPr>
            <a:picLocks noChangeAspect="1"/>
          </p:cNvPicPr>
          <p:nvPr/>
        </p:nvPicPr>
        <p:blipFill>
          <a:blip r:embed="rId2"/>
          <a:stretch>
            <a:fillRect/>
          </a:stretch>
        </p:blipFill>
        <p:spPr>
          <a:xfrm>
            <a:off x="122542" y="2788568"/>
            <a:ext cx="12720463" cy="4752528"/>
          </a:xfrm>
          <a:prstGeom prst="rect">
            <a:avLst/>
          </a:prstGeom>
        </p:spPr>
      </p:pic>
    </p:spTree>
    <p:extLst>
      <p:ext uri="{BB962C8B-B14F-4D97-AF65-F5344CB8AC3E}">
        <p14:creationId xmlns:p14="http://schemas.microsoft.com/office/powerpoint/2010/main" val="27653679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Financial statement</a:t>
            </a:r>
            <a:endParaRPr lang="en-GB" dirty="0"/>
          </a:p>
        </p:txBody>
      </p:sp>
      <p:pic>
        <p:nvPicPr>
          <p:cNvPr id="7" name="Picture 6"/>
          <p:cNvPicPr>
            <a:picLocks noChangeAspect="1"/>
          </p:cNvPicPr>
          <p:nvPr/>
        </p:nvPicPr>
        <p:blipFill>
          <a:blip r:embed="rId2"/>
          <a:stretch>
            <a:fillRect/>
          </a:stretch>
        </p:blipFill>
        <p:spPr>
          <a:xfrm>
            <a:off x="128127" y="2716560"/>
            <a:ext cx="12710977" cy="4680520"/>
          </a:xfrm>
          <a:prstGeom prst="rect">
            <a:avLst/>
          </a:prstGeom>
        </p:spPr>
      </p:pic>
    </p:spTree>
    <p:extLst>
      <p:ext uri="{BB962C8B-B14F-4D97-AF65-F5344CB8AC3E}">
        <p14:creationId xmlns:p14="http://schemas.microsoft.com/office/powerpoint/2010/main" val="42825871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Financial statement</a:t>
            </a:r>
            <a:endParaRPr lang="en-GB" dirty="0"/>
          </a:p>
        </p:txBody>
      </p:sp>
      <p:pic>
        <p:nvPicPr>
          <p:cNvPr id="9" name="Picture 8"/>
          <p:cNvPicPr>
            <a:picLocks noChangeAspect="1"/>
          </p:cNvPicPr>
          <p:nvPr/>
        </p:nvPicPr>
        <p:blipFill>
          <a:blip r:embed="rId2"/>
          <a:stretch>
            <a:fillRect/>
          </a:stretch>
        </p:blipFill>
        <p:spPr>
          <a:xfrm>
            <a:off x="165696" y="3508648"/>
            <a:ext cx="12678724" cy="3960440"/>
          </a:xfrm>
          <a:prstGeom prst="rect">
            <a:avLst/>
          </a:prstGeom>
        </p:spPr>
      </p:pic>
    </p:spTree>
    <p:extLst>
      <p:ext uri="{BB962C8B-B14F-4D97-AF65-F5344CB8AC3E}">
        <p14:creationId xmlns:p14="http://schemas.microsoft.com/office/powerpoint/2010/main" val="36149662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744" y="700336"/>
            <a:ext cx="10185648" cy="1420389"/>
          </a:xfrm>
        </p:spPr>
        <p:txBody>
          <a:bodyPr>
            <a:normAutofit/>
          </a:bodyPr>
          <a:lstStyle/>
          <a:p>
            <a:r>
              <a:rPr lang="en-GB" sz="4800" dirty="0" smtClean="0"/>
              <a:t>Business environment</a:t>
            </a:r>
            <a:endParaRPr lang="en-GB" sz="4800" dirty="0"/>
          </a:p>
        </p:txBody>
      </p:sp>
      <p:sp>
        <p:nvSpPr>
          <p:cNvPr id="3" name="Subtitle 2"/>
          <p:cNvSpPr>
            <a:spLocks noGrp="1"/>
          </p:cNvSpPr>
          <p:nvPr>
            <p:ph type="subTitle" idx="1"/>
          </p:nvPr>
        </p:nvSpPr>
        <p:spPr>
          <a:xfrm>
            <a:off x="1749872" y="3796680"/>
            <a:ext cx="9753600" cy="3924582"/>
          </a:xfrm>
        </p:spPr>
        <p:txBody>
          <a:bodyPr>
            <a:noAutofit/>
          </a:bodyPr>
          <a:lstStyle/>
          <a:p>
            <a:pPr marL="365771" indent="-365771">
              <a:buFont typeface="Arial" panose="020B0604020202020204" pitchFamily="34" charset="0"/>
              <a:buChar char="•"/>
            </a:pPr>
            <a:r>
              <a:rPr lang="en-GB" sz="3200" dirty="0" smtClean="0"/>
              <a:t> Global economic conditions generally weakened in 2012</a:t>
            </a:r>
          </a:p>
          <a:p>
            <a:pPr marL="365771" indent="-365771">
              <a:buFont typeface="Arial" panose="020B0604020202020204" pitchFamily="34" charset="0"/>
              <a:buChar char="•"/>
            </a:pPr>
            <a:endParaRPr lang="en-GB" sz="3200" dirty="0" smtClean="0"/>
          </a:p>
          <a:p>
            <a:pPr marL="365771" indent="-365771">
              <a:buFont typeface="Arial" panose="020B0604020202020204" pitchFamily="34" charset="0"/>
              <a:buChar char="•"/>
            </a:pPr>
            <a:r>
              <a:rPr lang="en-GB" sz="3200" dirty="0"/>
              <a:t>I</a:t>
            </a:r>
            <a:r>
              <a:rPr lang="en-GB" sz="3200" dirty="0" smtClean="0"/>
              <a:t>mprovement by central banks, resulted in tighter credit spreads, higher global equity prices and lower levels of volatility</a:t>
            </a:r>
          </a:p>
          <a:p>
            <a:pPr marL="365771" indent="-365771">
              <a:buFont typeface="Arial" panose="020B0604020202020204" pitchFamily="34" charset="0"/>
              <a:buChar char="•"/>
            </a:pPr>
            <a:endParaRPr lang="en-GB" sz="3200" dirty="0" smtClean="0"/>
          </a:p>
          <a:p>
            <a:pPr marL="365771" indent="-365771">
              <a:buFont typeface="Arial" panose="020B0604020202020204" pitchFamily="34" charset="0"/>
              <a:buChar char="•"/>
            </a:pPr>
            <a:r>
              <a:rPr lang="en-GB" sz="3200" dirty="0" smtClean="0"/>
              <a:t>General political instability lead to higher risk aversion </a:t>
            </a:r>
          </a:p>
          <a:p>
            <a:pPr marL="365771" indent="-365771">
              <a:buFont typeface="Arial" panose="020B0604020202020204" pitchFamily="34" charset="0"/>
              <a:buChar char="•"/>
            </a:pPr>
            <a:endParaRPr lang="en-GB" sz="3200" dirty="0"/>
          </a:p>
          <a:p>
            <a:pPr marL="365771" indent="-365771">
              <a:buFont typeface="Arial" panose="020B0604020202020204" pitchFamily="34" charset="0"/>
              <a:buChar char="•"/>
            </a:pPr>
            <a:r>
              <a:rPr lang="en-GB" sz="3200" dirty="0" smtClean="0"/>
              <a:t>GDP declined in most countries and unemployment rate grew </a:t>
            </a:r>
            <a:endParaRPr lang="en-GB" sz="3200" dirty="0"/>
          </a:p>
        </p:txBody>
      </p:sp>
    </p:spTree>
    <p:extLst>
      <p:ext uri="{BB962C8B-B14F-4D97-AF65-F5344CB8AC3E}">
        <p14:creationId xmlns:p14="http://schemas.microsoft.com/office/powerpoint/2010/main" val="24839616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744" y="700336"/>
            <a:ext cx="10113640" cy="1384265"/>
          </a:xfrm>
        </p:spPr>
        <p:txBody>
          <a:bodyPr>
            <a:normAutofit/>
          </a:bodyPr>
          <a:lstStyle/>
          <a:p>
            <a:r>
              <a:rPr lang="en-GB" sz="4800" dirty="0" smtClean="0"/>
              <a:t>Critical accounting policies</a:t>
            </a:r>
            <a:endParaRPr lang="en-GB" sz="4800" dirty="0"/>
          </a:p>
        </p:txBody>
      </p:sp>
      <p:sp>
        <p:nvSpPr>
          <p:cNvPr id="3" name="Subtitle 2"/>
          <p:cNvSpPr>
            <a:spLocks noGrp="1"/>
          </p:cNvSpPr>
          <p:nvPr>
            <p:ph type="subTitle" idx="1"/>
          </p:nvPr>
        </p:nvSpPr>
        <p:spPr>
          <a:xfrm>
            <a:off x="1625600" y="3193223"/>
            <a:ext cx="9753600" cy="4977351"/>
          </a:xfrm>
        </p:spPr>
        <p:txBody>
          <a:bodyPr>
            <a:noAutofit/>
          </a:bodyPr>
          <a:lstStyle/>
          <a:p>
            <a:r>
              <a:rPr lang="en-GB" sz="2800" dirty="0" smtClean="0"/>
              <a:t>.</a:t>
            </a:r>
          </a:p>
          <a:p>
            <a:r>
              <a:rPr lang="en-GB" sz="2800" dirty="0"/>
              <a:t>The </a:t>
            </a:r>
            <a:r>
              <a:rPr lang="en-GB" sz="2800" b="1" dirty="0"/>
              <a:t>fair value </a:t>
            </a:r>
            <a:r>
              <a:rPr lang="en-GB" sz="2800" dirty="0"/>
              <a:t>of a financial instrument is the amount </a:t>
            </a:r>
            <a:r>
              <a:rPr lang="en-GB" sz="2800" dirty="0" smtClean="0"/>
              <a:t>that would </a:t>
            </a:r>
            <a:r>
              <a:rPr lang="en-GB" sz="2800" dirty="0"/>
              <a:t>be received to sell an asset or paid to transfer </a:t>
            </a:r>
            <a:r>
              <a:rPr lang="en-GB" sz="2800" dirty="0" smtClean="0"/>
              <a:t>a liability </a:t>
            </a:r>
            <a:r>
              <a:rPr lang="en-GB" sz="2800" dirty="0"/>
              <a:t>in an orderly transaction between </a:t>
            </a:r>
            <a:r>
              <a:rPr lang="en-GB" sz="2800" dirty="0" smtClean="0"/>
              <a:t>market participants </a:t>
            </a:r>
            <a:r>
              <a:rPr lang="en-GB" sz="2800" dirty="0"/>
              <a:t>at the measurement date. Financial assets </a:t>
            </a:r>
            <a:r>
              <a:rPr lang="en-GB" sz="2800" dirty="0" smtClean="0"/>
              <a:t>are marked </a:t>
            </a:r>
            <a:r>
              <a:rPr lang="en-GB" sz="2800" dirty="0"/>
              <a:t>to bid prices and financial liabilities are marked </a:t>
            </a:r>
            <a:r>
              <a:rPr lang="en-GB" sz="2800" dirty="0" smtClean="0"/>
              <a:t>to offer </a:t>
            </a:r>
            <a:r>
              <a:rPr lang="en-GB" sz="2800" dirty="0"/>
              <a:t>prices. Fair value measurements do not </a:t>
            </a:r>
            <a:r>
              <a:rPr lang="en-GB" sz="2800" dirty="0" smtClean="0"/>
              <a:t>include transaction </a:t>
            </a:r>
            <a:r>
              <a:rPr lang="en-GB" sz="2800" dirty="0"/>
              <a:t>costs</a:t>
            </a:r>
            <a:r>
              <a:rPr lang="en-GB" sz="2800" dirty="0" smtClean="0"/>
              <a:t>.</a:t>
            </a:r>
          </a:p>
          <a:p>
            <a:pPr marL="365771" indent="-365771">
              <a:buFont typeface="Arial" panose="020B0604020202020204" pitchFamily="34" charset="0"/>
              <a:buChar char="•"/>
            </a:pPr>
            <a:endParaRPr lang="en-GB" sz="2800" dirty="0"/>
          </a:p>
          <a:p>
            <a:pPr marL="365771" indent="-365771">
              <a:buFont typeface="Arial" panose="020B0604020202020204" pitchFamily="34" charset="0"/>
              <a:buChar char="•"/>
            </a:pPr>
            <a:endParaRPr lang="en-GB" sz="2800" dirty="0" smtClean="0"/>
          </a:p>
          <a:p>
            <a:pPr marL="365771" indent="-365771">
              <a:buFont typeface="Wingdings" panose="05000000000000000000" pitchFamily="2" charset="2"/>
              <a:buChar char="Ø"/>
            </a:pPr>
            <a:r>
              <a:rPr lang="en-GB" sz="2800" b="1" i="1" u="sng" dirty="0"/>
              <a:t>Use of fair value fundamental for risk management practices</a:t>
            </a:r>
          </a:p>
          <a:p>
            <a:endParaRPr lang="en-GB" sz="2800" dirty="0" smtClean="0"/>
          </a:p>
          <a:p>
            <a:endParaRPr lang="en-GB" sz="2800" dirty="0" smtClean="0"/>
          </a:p>
          <a:p>
            <a:pPr marL="365771" indent="-365771">
              <a:buFont typeface="Arial" panose="020B0604020202020204" pitchFamily="34" charset="0"/>
              <a:buChar char="•"/>
            </a:pPr>
            <a:endParaRPr lang="en-GB" sz="2800" dirty="0"/>
          </a:p>
        </p:txBody>
      </p:sp>
    </p:spTree>
    <p:extLst>
      <p:ext uri="{BB962C8B-B14F-4D97-AF65-F5344CB8AC3E}">
        <p14:creationId xmlns:p14="http://schemas.microsoft.com/office/powerpoint/2010/main" val="2272715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97744" y="700336"/>
            <a:ext cx="10173662" cy="1368152"/>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 banking: debt underwriting</a:t>
            </a:r>
            <a:endParaRPr lang="en-GB" dirty="0"/>
          </a:p>
        </p:txBody>
      </p:sp>
      <p:sp>
        <p:nvSpPr>
          <p:cNvPr id="8194" name="Rectangle 2"/>
          <p:cNvSpPr>
            <a:spLocks noGrp="1" noChangeArrowheads="1"/>
          </p:cNvSpPr>
          <p:nvPr>
            <p:ph type="body" idx="1"/>
          </p:nvPr>
        </p:nvSpPr>
        <p:spPr>
          <a:xfrm>
            <a:off x="649218" y="2281985"/>
            <a:ext cx="11702272" cy="6436865"/>
          </a:xfrm>
          <a:ln/>
        </p:spPr>
        <p:txBody>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Investment-grade </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High yield debt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Bank loans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Bridge loans</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Emerging and growth-market debt</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Structured securities (mortgage-related securities)</a:t>
            </a:r>
            <a:endParaRPr lang="en-GB" dirty="0"/>
          </a:p>
        </p:txBody>
      </p:sp>
    </p:spTree>
    <p:extLst>
      <p:ext uri="{BB962C8B-B14F-4D97-AF65-F5344CB8AC3E}">
        <p14:creationId xmlns:p14="http://schemas.microsoft.com/office/powerpoint/2010/main" val="1339110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28" y="700336"/>
            <a:ext cx="10225136" cy="1368152"/>
          </a:xfrm>
        </p:spPr>
        <p:txBody>
          <a:bodyPr>
            <a:normAutofit/>
          </a:bodyPr>
          <a:lstStyle/>
          <a:p>
            <a:r>
              <a:rPr lang="en-GB" dirty="0" smtClean="0"/>
              <a:t>Fair value evaluation US GAAP</a:t>
            </a:r>
            <a:endParaRPr lang="en-GB" dirty="0"/>
          </a:p>
        </p:txBody>
      </p:sp>
      <p:graphicFrame>
        <p:nvGraphicFramePr>
          <p:cNvPr id="4" name="Diagram 3"/>
          <p:cNvGraphicFramePr/>
          <p:nvPr>
            <p:extLst>
              <p:ext uri="{D42A27DB-BD31-4B8C-83A1-F6EECF244321}">
                <p14:modId xmlns:p14="http://schemas.microsoft.com/office/powerpoint/2010/main" val="1771599901"/>
              </p:ext>
            </p:extLst>
          </p:nvPr>
        </p:nvGraphicFramePr>
        <p:xfrm>
          <a:off x="813768" y="2798354"/>
          <a:ext cx="11482820" cy="65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47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28" y="700336"/>
            <a:ext cx="10372876" cy="1368152"/>
          </a:xfrm>
        </p:spPr>
        <p:txBody>
          <a:bodyPr>
            <a:normAutofit/>
          </a:bodyPr>
          <a:lstStyle/>
          <a:p>
            <a:r>
              <a:rPr lang="en-GB" sz="4400" dirty="0" smtClean="0"/>
              <a:t>Assets and liabilities at Fair Value</a:t>
            </a:r>
            <a:endParaRPr lang="en-GB" sz="44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309712" y="3292624"/>
            <a:ext cx="12460450" cy="4598126"/>
          </a:xfrm>
          <a:prstGeom prst="rect">
            <a:avLst/>
          </a:prstGeom>
        </p:spPr>
      </p:pic>
    </p:spTree>
    <p:extLst>
      <p:ext uri="{BB962C8B-B14F-4D97-AF65-F5344CB8AC3E}">
        <p14:creationId xmlns:p14="http://schemas.microsoft.com/office/powerpoint/2010/main" val="25637632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744" y="700336"/>
            <a:ext cx="10153128" cy="1368152"/>
          </a:xfrm>
        </p:spPr>
        <p:txBody>
          <a:bodyPr>
            <a:normAutofit/>
          </a:bodyPr>
          <a:lstStyle/>
          <a:p>
            <a:r>
              <a:rPr lang="en-GB" dirty="0" smtClean="0"/>
              <a:t>Result of operations - Revenues</a:t>
            </a:r>
            <a:endParaRPr lang="en-GB" dirty="0"/>
          </a:p>
        </p:txBody>
      </p:sp>
      <p:graphicFrame>
        <p:nvGraphicFramePr>
          <p:cNvPr id="6" name="Diagram 5"/>
          <p:cNvGraphicFramePr/>
          <p:nvPr>
            <p:extLst>
              <p:ext uri="{D42A27DB-BD31-4B8C-83A1-F6EECF244321}">
                <p14:modId xmlns:p14="http://schemas.microsoft.com/office/powerpoint/2010/main" val="4049945904"/>
              </p:ext>
            </p:extLst>
          </p:nvPr>
        </p:nvGraphicFramePr>
        <p:xfrm>
          <a:off x="123855" y="2395824"/>
          <a:ext cx="12880945" cy="716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0739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6" y="700336"/>
            <a:ext cx="10225136" cy="1368152"/>
          </a:xfrm>
        </p:spPr>
        <p:txBody>
          <a:bodyPr>
            <a:normAutofit/>
          </a:bodyPr>
          <a:lstStyle/>
          <a:p>
            <a:r>
              <a:rPr lang="en-GB" sz="4800" dirty="0" smtClean="0"/>
              <a:t>Result of operations - Costs</a:t>
            </a:r>
            <a:endParaRPr lang="en-GB" sz="4800" dirty="0"/>
          </a:p>
        </p:txBody>
      </p:sp>
      <p:graphicFrame>
        <p:nvGraphicFramePr>
          <p:cNvPr id="6" name="Diagram 5"/>
          <p:cNvGraphicFramePr/>
          <p:nvPr>
            <p:extLst>
              <p:ext uri="{D42A27DB-BD31-4B8C-83A1-F6EECF244321}">
                <p14:modId xmlns:p14="http://schemas.microsoft.com/office/powerpoint/2010/main" val="2141786722"/>
              </p:ext>
            </p:extLst>
          </p:nvPr>
        </p:nvGraphicFramePr>
        <p:xfrm>
          <a:off x="123855" y="2615326"/>
          <a:ext cx="12880945" cy="607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118024" y="6252386"/>
            <a:ext cx="6192688" cy="3501214"/>
            <a:chOff x="3873217" y="4805208"/>
            <a:chExt cx="5664185" cy="3128685"/>
          </a:xfrm>
        </p:grpSpPr>
        <p:pic>
          <p:nvPicPr>
            <p:cNvPr id="3" name="Picture 2"/>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r="64176"/>
            <a:stretch/>
          </p:blipFill>
          <p:spPr>
            <a:xfrm>
              <a:off x="3873217" y="4805208"/>
              <a:ext cx="3201228" cy="3128685"/>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l="72438"/>
            <a:stretch/>
          </p:blipFill>
          <p:spPr>
            <a:xfrm>
              <a:off x="7074445" y="4805208"/>
              <a:ext cx="2462957" cy="3128685"/>
            </a:xfrm>
            <a:prstGeom prst="rect">
              <a:avLst/>
            </a:prstGeom>
          </p:spPr>
        </p:pic>
      </p:grpSp>
    </p:spTree>
    <p:extLst>
      <p:ext uri="{BB962C8B-B14F-4D97-AF65-F5344CB8AC3E}">
        <p14:creationId xmlns:p14="http://schemas.microsoft.com/office/powerpoint/2010/main" val="26760144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6" y="700336"/>
            <a:ext cx="10225136" cy="1368152"/>
          </a:xfrm>
        </p:spPr>
        <p:txBody>
          <a:bodyPr>
            <a:normAutofit/>
          </a:bodyPr>
          <a:lstStyle/>
          <a:p>
            <a:r>
              <a:rPr lang="en-GB" dirty="0" smtClean="0"/>
              <a:t>Segment operating result</a:t>
            </a:r>
            <a:endParaRPr lang="en-GB" dirty="0"/>
          </a:p>
        </p:txBody>
      </p:sp>
      <p:graphicFrame>
        <p:nvGraphicFramePr>
          <p:cNvPr id="6" name="Diagram 5"/>
          <p:cNvGraphicFramePr/>
          <p:nvPr>
            <p:extLst>
              <p:ext uri="{D42A27DB-BD31-4B8C-83A1-F6EECF244321}">
                <p14:modId xmlns:p14="http://schemas.microsoft.com/office/powerpoint/2010/main" val="1017994064"/>
              </p:ext>
            </p:extLst>
          </p:nvPr>
        </p:nvGraphicFramePr>
        <p:xfrm>
          <a:off x="123855" y="2395825"/>
          <a:ext cx="12880945" cy="607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3465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6" y="700336"/>
            <a:ext cx="10225136" cy="1368152"/>
          </a:xfrm>
        </p:spPr>
        <p:txBody>
          <a:bodyPr>
            <a:normAutofit/>
          </a:bodyPr>
          <a:lstStyle/>
          <a:p>
            <a:r>
              <a:rPr lang="en-GB" dirty="0" smtClean="0"/>
              <a:t>Regulatory developments</a:t>
            </a:r>
            <a:endParaRPr lang="en-GB" dirty="0"/>
          </a:p>
        </p:txBody>
      </p:sp>
      <p:sp>
        <p:nvSpPr>
          <p:cNvPr id="3" name="Subtitle 2"/>
          <p:cNvSpPr>
            <a:spLocks noGrp="1"/>
          </p:cNvSpPr>
          <p:nvPr>
            <p:ph type="subTitle" idx="1"/>
          </p:nvPr>
        </p:nvSpPr>
        <p:spPr>
          <a:xfrm>
            <a:off x="1625600" y="3241083"/>
            <a:ext cx="9753600" cy="4660053"/>
          </a:xfrm>
        </p:spPr>
        <p:txBody>
          <a:bodyPr>
            <a:noAutofit/>
          </a:bodyPr>
          <a:lstStyle/>
          <a:p>
            <a:r>
              <a:rPr lang="en-GB" sz="2800" b="1" i="1" u="sng" dirty="0" smtClean="0"/>
              <a:t>Principal areas of impact from regulatory reforms:</a:t>
            </a:r>
          </a:p>
          <a:p>
            <a:endParaRPr lang="en-GB" sz="2800" b="1" i="1" u="sng" dirty="0" smtClean="0"/>
          </a:p>
          <a:p>
            <a:pPr marL="365771" indent="-365771">
              <a:buFont typeface="Wingdings" panose="05000000000000000000" pitchFamily="2" charset="2"/>
              <a:buChar char="ü"/>
            </a:pPr>
            <a:r>
              <a:rPr lang="en-GB" sz="2800" dirty="0" smtClean="0"/>
              <a:t>Dodd-Frank </a:t>
            </a:r>
            <a:r>
              <a:rPr lang="en-GB" sz="2800" dirty="0"/>
              <a:t>prohibition on “proprietary </a:t>
            </a:r>
            <a:r>
              <a:rPr lang="en-GB" sz="2800" dirty="0" smtClean="0"/>
              <a:t>trading” and </a:t>
            </a:r>
            <a:r>
              <a:rPr lang="en-GB" sz="2800" dirty="0"/>
              <a:t>the limitation on the sponsorship of, and </a:t>
            </a:r>
            <a:r>
              <a:rPr lang="en-GB" sz="2800" dirty="0" smtClean="0"/>
              <a:t>investment in</a:t>
            </a:r>
            <a:r>
              <a:rPr lang="en-GB" sz="2800" dirty="0"/>
              <a:t>, hedge funds and private equity funds by </a:t>
            </a:r>
            <a:r>
              <a:rPr lang="en-GB" sz="2800" dirty="0" smtClean="0"/>
              <a:t>banking entities</a:t>
            </a:r>
            <a:r>
              <a:rPr lang="en-GB" sz="2800" dirty="0"/>
              <a:t>, including bank holding companies, referred to </a:t>
            </a:r>
            <a:r>
              <a:rPr lang="en-GB" sz="2800" dirty="0" smtClean="0"/>
              <a:t>as the </a:t>
            </a:r>
            <a:r>
              <a:rPr lang="en-GB" sz="2800" dirty="0"/>
              <a:t>“Volcker Rule</a:t>
            </a:r>
            <a:r>
              <a:rPr lang="en-GB" sz="2800" dirty="0" smtClean="0"/>
              <a:t>”</a:t>
            </a:r>
          </a:p>
          <a:p>
            <a:pPr marL="365771" indent="-365771">
              <a:buFont typeface="Wingdings" panose="05000000000000000000" pitchFamily="2" charset="2"/>
              <a:buChar char="ü"/>
            </a:pPr>
            <a:endParaRPr lang="en-GB" sz="2800" dirty="0" smtClean="0"/>
          </a:p>
          <a:p>
            <a:pPr marL="365771" indent="-365771">
              <a:buFont typeface="Wingdings" panose="05000000000000000000" pitchFamily="2" charset="2"/>
              <a:buChar char="ü"/>
            </a:pPr>
            <a:r>
              <a:rPr lang="en-GB" sz="2800" dirty="0"/>
              <a:t>increased regulation of and restrictions </a:t>
            </a:r>
            <a:r>
              <a:rPr lang="en-GB" sz="2800" dirty="0" smtClean="0"/>
              <a:t>on over-the-counter </a:t>
            </a:r>
            <a:r>
              <a:rPr lang="en-GB" sz="2800" dirty="0"/>
              <a:t>(OTC) derivatives markets </a:t>
            </a:r>
            <a:r>
              <a:rPr lang="en-GB" sz="2800" dirty="0" smtClean="0"/>
              <a:t>and transactions</a:t>
            </a:r>
          </a:p>
          <a:p>
            <a:pPr marL="365771" indent="-365771">
              <a:buFont typeface="Wingdings" panose="05000000000000000000" pitchFamily="2" charset="2"/>
              <a:buChar char="ü"/>
            </a:pPr>
            <a:endParaRPr lang="en-GB" sz="2800" dirty="0" smtClean="0"/>
          </a:p>
          <a:p>
            <a:pPr marL="365771" indent="-365771">
              <a:buFont typeface="Wingdings" panose="05000000000000000000" pitchFamily="2" charset="2"/>
              <a:buChar char="ü"/>
            </a:pPr>
            <a:r>
              <a:rPr lang="en-GB" sz="2800" dirty="0" smtClean="0"/>
              <a:t>increased </a:t>
            </a:r>
            <a:r>
              <a:rPr lang="en-GB" sz="2800" dirty="0"/>
              <a:t>regulatory capital requirements</a:t>
            </a:r>
          </a:p>
        </p:txBody>
      </p:sp>
    </p:spTree>
    <p:extLst>
      <p:ext uri="{BB962C8B-B14F-4D97-AF65-F5344CB8AC3E}">
        <p14:creationId xmlns:p14="http://schemas.microsoft.com/office/powerpoint/2010/main" val="3009766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7" y="720107"/>
            <a:ext cx="10225136" cy="1348381"/>
          </a:xfrm>
        </p:spPr>
        <p:txBody>
          <a:bodyPr>
            <a:normAutofit/>
          </a:bodyPr>
          <a:lstStyle/>
          <a:p>
            <a:r>
              <a:rPr lang="en-GB" dirty="0"/>
              <a:t>Balance Sheet and Funding Sources</a:t>
            </a:r>
          </a:p>
        </p:txBody>
      </p:sp>
      <p:sp>
        <p:nvSpPr>
          <p:cNvPr id="3" name="Subtitle 2"/>
          <p:cNvSpPr>
            <a:spLocks noGrp="1"/>
          </p:cNvSpPr>
          <p:nvPr>
            <p:ph type="subTitle" idx="1"/>
          </p:nvPr>
        </p:nvSpPr>
        <p:spPr>
          <a:xfrm>
            <a:off x="1625600" y="3097067"/>
            <a:ext cx="9753600" cy="4660053"/>
          </a:xfrm>
        </p:spPr>
        <p:txBody>
          <a:bodyPr>
            <a:noAutofit/>
          </a:bodyPr>
          <a:lstStyle/>
          <a:p>
            <a:r>
              <a:rPr lang="en-GB" sz="4000" dirty="0" smtClean="0"/>
              <a:t>One of GS </a:t>
            </a:r>
            <a:r>
              <a:rPr lang="en-GB" sz="4000" dirty="0"/>
              <a:t>most important management disciplines </a:t>
            </a:r>
            <a:r>
              <a:rPr lang="en-GB" sz="4000" dirty="0" smtClean="0"/>
              <a:t>is the </a:t>
            </a:r>
            <a:r>
              <a:rPr lang="en-GB" sz="4000" dirty="0"/>
              <a:t>ability to manage the size and composition of </a:t>
            </a:r>
            <a:r>
              <a:rPr lang="en-GB" sz="4000" dirty="0" smtClean="0"/>
              <a:t>its balance </a:t>
            </a:r>
            <a:r>
              <a:rPr lang="en-GB" sz="4000" dirty="0"/>
              <a:t>sheet. </a:t>
            </a:r>
            <a:endParaRPr lang="en-GB" sz="4000" dirty="0" smtClean="0"/>
          </a:p>
          <a:p>
            <a:r>
              <a:rPr lang="en-GB" sz="4000" dirty="0" smtClean="0"/>
              <a:t>Size </a:t>
            </a:r>
            <a:r>
              <a:rPr lang="en-GB" sz="4000" dirty="0"/>
              <a:t>and composition of </a:t>
            </a:r>
            <a:r>
              <a:rPr lang="en-GB" sz="4000" dirty="0" smtClean="0"/>
              <a:t>balance </a:t>
            </a:r>
            <a:r>
              <a:rPr lang="en-GB" sz="4000" dirty="0"/>
              <a:t>sheet </a:t>
            </a:r>
            <a:r>
              <a:rPr lang="en-GB" sz="4000" dirty="0" smtClean="0"/>
              <a:t>reflect:</a:t>
            </a:r>
          </a:p>
          <a:p>
            <a:pPr marL="365771" indent="-365771">
              <a:buFont typeface="Wingdings" panose="05000000000000000000" pitchFamily="2" charset="2"/>
              <a:buChar char="Ø"/>
            </a:pPr>
            <a:r>
              <a:rPr lang="en-GB" sz="4000" dirty="0" smtClean="0"/>
              <a:t>overall </a:t>
            </a:r>
            <a:r>
              <a:rPr lang="en-GB" sz="4000" dirty="0"/>
              <a:t>risk </a:t>
            </a:r>
            <a:r>
              <a:rPr lang="en-GB" sz="4000" dirty="0" smtClean="0"/>
              <a:t>tolerance</a:t>
            </a:r>
          </a:p>
          <a:p>
            <a:pPr marL="365771" indent="-365771">
              <a:buFont typeface="Wingdings" panose="05000000000000000000" pitchFamily="2" charset="2"/>
              <a:buChar char="Ø"/>
            </a:pPr>
            <a:r>
              <a:rPr lang="en-GB" sz="4000" dirty="0" smtClean="0"/>
              <a:t>ability </a:t>
            </a:r>
            <a:r>
              <a:rPr lang="en-GB" sz="4000" dirty="0"/>
              <a:t>to access </a:t>
            </a:r>
            <a:r>
              <a:rPr lang="en-GB" sz="4000" dirty="0" smtClean="0"/>
              <a:t>stable funding sources </a:t>
            </a:r>
          </a:p>
          <a:p>
            <a:pPr marL="365771" indent="-365771">
              <a:buFont typeface="Wingdings" panose="05000000000000000000" pitchFamily="2" charset="2"/>
              <a:buChar char="Ø"/>
            </a:pPr>
            <a:r>
              <a:rPr lang="en-GB" sz="4000" dirty="0" smtClean="0"/>
              <a:t>amount </a:t>
            </a:r>
            <a:r>
              <a:rPr lang="en-GB" sz="4000" dirty="0"/>
              <a:t>of equity </a:t>
            </a:r>
            <a:r>
              <a:rPr lang="en-GB" sz="4000" dirty="0" smtClean="0"/>
              <a:t>capital it holds</a:t>
            </a:r>
            <a:endParaRPr lang="en-GB" sz="4000" dirty="0"/>
          </a:p>
        </p:txBody>
      </p:sp>
    </p:spTree>
    <p:extLst>
      <p:ext uri="{BB962C8B-B14F-4D97-AF65-F5344CB8AC3E}">
        <p14:creationId xmlns:p14="http://schemas.microsoft.com/office/powerpoint/2010/main" val="32915232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21" y="700336"/>
            <a:ext cx="10369152" cy="1368152"/>
          </a:xfrm>
        </p:spPr>
        <p:txBody>
          <a:bodyPr>
            <a:normAutofit/>
          </a:bodyPr>
          <a:lstStyle/>
          <a:p>
            <a:r>
              <a:rPr lang="en-GB" dirty="0"/>
              <a:t>Balance Sheet Analysis and Metrics</a:t>
            </a:r>
          </a:p>
        </p:txBody>
      </p:sp>
      <p:sp>
        <p:nvSpPr>
          <p:cNvPr id="3" name="Subtitle 2"/>
          <p:cNvSpPr>
            <a:spLocks noGrp="1"/>
          </p:cNvSpPr>
          <p:nvPr>
            <p:ph type="subTitle" idx="1"/>
          </p:nvPr>
        </p:nvSpPr>
        <p:spPr>
          <a:xfrm>
            <a:off x="1245816" y="2519680"/>
            <a:ext cx="10949417" cy="2067765"/>
          </a:xfrm>
        </p:spPr>
        <p:txBody>
          <a:bodyPr>
            <a:normAutofit/>
          </a:bodyPr>
          <a:lstStyle/>
          <a:p>
            <a:r>
              <a:rPr lang="en-GB" sz="2800" dirty="0" smtClean="0"/>
              <a:t>GS seeks to maintain </a:t>
            </a:r>
            <a:r>
              <a:rPr lang="en-GB" sz="2800" dirty="0"/>
              <a:t>a liquid balance sheet and have processes in place</a:t>
            </a:r>
          </a:p>
          <a:p>
            <a:r>
              <a:rPr lang="en-GB" sz="2800" dirty="0"/>
              <a:t>to dynamically manage </a:t>
            </a:r>
            <a:r>
              <a:rPr lang="en-GB" sz="2800" dirty="0" smtClean="0"/>
              <a:t>assets </a:t>
            </a:r>
            <a:r>
              <a:rPr lang="en-GB" sz="2800" dirty="0"/>
              <a:t>and </a:t>
            </a:r>
            <a:r>
              <a:rPr lang="en-GB" sz="2800" dirty="0" smtClean="0"/>
              <a:t>liabilities which </a:t>
            </a:r>
            <a:r>
              <a:rPr lang="en-GB" sz="2800" dirty="0"/>
              <a:t>include</a:t>
            </a:r>
            <a:r>
              <a:rPr lang="en-GB" sz="2800" dirty="0" smtClean="0"/>
              <a:t>:</a:t>
            </a:r>
          </a:p>
          <a:p>
            <a:endParaRPr lang="en-GB" dirty="0"/>
          </a:p>
        </p:txBody>
      </p:sp>
      <p:graphicFrame>
        <p:nvGraphicFramePr>
          <p:cNvPr id="4" name="Diagram 3"/>
          <p:cNvGraphicFramePr/>
          <p:nvPr>
            <p:extLst>
              <p:ext uri="{D42A27DB-BD31-4B8C-83A1-F6EECF244321}">
                <p14:modId xmlns:p14="http://schemas.microsoft.com/office/powerpoint/2010/main" val="1355725196"/>
              </p:ext>
            </p:extLst>
          </p:nvPr>
        </p:nvGraphicFramePr>
        <p:xfrm>
          <a:off x="459595" y="4395947"/>
          <a:ext cx="12163485" cy="480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5841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75016380"/>
              </p:ext>
            </p:extLst>
          </p:nvPr>
        </p:nvGraphicFramePr>
        <p:xfrm>
          <a:off x="209006" y="5411480"/>
          <a:ext cx="12586788" cy="414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169557" y="2284512"/>
            <a:ext cx="6460189" cy="2784987"/>
          </a:xfrm>
          <a:prstGeom prst="rect">
            <a:avLst/>
          </a:prstGeom>
        </p:spPr>
      </p:pic>
      <p:sp>
        <p:nvSpPr>
          <p:cNvPr id="2" name="Title 1"/>
          <p:cNvSpPr>
            <a:spLocks noGrp="1"/>
          </p:cNvSpPr>
          <p:nvPr>
            <p:ph type="ctrTitle"/>
          </p:nvPr>
        </p:nvSpPr>
        <p:spPr>
          <a:xfrm>
            <a:off x="525736" y="700336"/>
            <a:ext cx="10153128" cy="1368152"/>
          </a:xfrm>
        </p:spPr>
        <p:txBody>
          <a:bodyPr>
            <a:normAutofit/>
          </a:bodyPr>
          <a:lstStyle/>
          <a:p>
            <a:r>
              <a:rPr lang="en-GB" dirty="0"/>
              <a:t>Balance Sheet Analysis and Metrics</a:t>
            </a:r>
          </a:p>
        </p:txBody>
      </p:sp>
    </p:spTree>
    <p:extLst>
      <p:ext uri="{BB962C8B-B14F-4D97-AF65-F5344CB8AC3E}">
        <p14:creationId xmlns:p14="http://schemas.microsoft.com/office/powerpoint/2010/main" val="24162378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7864" y="1708448"/>
            <a:ext cx="9753600" cy="4660053"/>
          </a:xfrm>
        </p:spPr>
        <p:txBody>
          <a:bodyPr>
            <a:normAutofit/>
          </a:bodyPr>
          <a:lstStyle/>
          <a:p>
            <a:r>
              <a:rPr lang="en-GB" b="1" i="1" u="sng" dirty="0"/>
              <a:t>Risk-Weighted Assets</a:t>
            </a:r>
            <a:endParaRPr lang="en-GB" b="1" i="1" u="sng" dirty="0" smtClean="0"/>
          </a:p>
          <a:p>
            <a:r>
              <a:rPr lang="en-GB" dirty="0"/>
              <a:t>RWAs under the Federal Reserve Board’s risk-based capital requirements are calculated based on the amount of credit risk and market risk.</a:t>
            </a:r>
          </a:p>
          <a:p>
            <a:endParaRPr lang="en-GB" dirty="0" smtClean="0"/>
          </a:p>
          <a:p>
            <a:endParaRPr lang="en-GB" dirty="0"/>
          </a:p>
        </p:txBody>
      </p:sp>
      <p:sp>
        <p:nvSpPr>
          <p:cNvPr id="5" name="Title 1"/>
          <p:cNvSpPr>
            <a:spLocks noGrp="1"/>
          </p:cNvSpPr>
          <p:nvPr>
            <p:ph type="ctrTitle"/>
          </p:nvPr>
        </p:nvSpPr>
        <p:spPr>
          <a:xfrm>
            <a:off x="597745" y="720107"/>
            <a:ext cx="10153128" cy="1348381"/>
          </a:xfrm>
        </p:spPr>
        <p:txBody>
          <a:bodyPr>
            <a:normAutofit/>
          </a:bodyPr>
          <a:lstStyle/>
          <a:p>
            <a:r>
              <a:rPr lang="en-GB" dirty="0"/>
              <a:t>Balance Sheet Analysis and Metrics</a:t>
            </a:r>
          </a:p>
        </p:txBody>
      </p:sp>
      <p:graphicFrame>
        <p:nvGraphicFramePr>
          <p:cNvPr id="2" name="Diagram 1"/>
          <p:cNvGraphicFramePr/>
          <p:nvPr>
            <p:extLst>
              <p:ext uri="{D42A27DB-BD31-4B8C-83A1-F6EECF244321}">
                <p14:modId xmlns:p14="http://schemas.microsoft.com/office/powerpoint/2010/main" val="98520525"/>
              </p:ext>
            </p:extLst>
          </p:nvPr>
        </p:nvGraphicFramePr>
        <p:xfrm>
          <a:off x="-626392" y="4516760"/>
          <a:ext cx="12486849" cy="489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970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25736" y="700336"/>
            <a:ext cx="10101654" cy="1389466"/>
          </a:xfrm>
          <a:ln/>
        </p:spPr>
        <p:txBody>
          <a:bodyPr vert="horz" wrap="square" lIns="0" tIns="50065" rIns="0" bIns="0" numCol="1" anchor="ctr" anchorCtr="0" compatLnSpc="1">
            <a:prstTxWarp prst="textNoShape">
              <a:avLst/>
            </a:prstTxWarp>
          </a:bodyPr>
          <a:lstStyle/>
          <a:p>
            <a:pPr>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sz="5400" dirty="0" smtClean="0"/>
              <a:t>Institutional client services</a:t>
            </a:r>
            <a:endParaRPr lang="en-GB" sz="5400" dirty="0"/>
          </a:p>
        </p:txBody>
      </p:sp>
      <p:sp>
        <p:nvSpPr>
          <p:cNvPr id="9218" name="Rectangle 2"/>
          <p:cNvSpPr>
            <a:spLocks noGrp="1" noChangeArrowheads="1"/>
          </p:cNvSpPr>
          <p:nvPr>
            <p:ph type="body" idx="1"/>
          </p:nvPr>
        </p:nvSpPr>
        <p:spPr>
          <a:xfrm>
            <a:off x="649218" y="2497944"/>
            <a:ext cx="11702272" cy="6627328"/>
          </a:xfrm>
          <a:ln/>
        </p:spPr>
        <p:txBody>
          <a:bodyPr>
            <a:normAutofit lnSpcReduction="10000"/>
          </a:bodyPr>
          <a:lstStyle/>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Helps clients to buy and sell financial products, raise funding and manage risk</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Acts as a market maker</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Offers market expertise</a:t>
            </a:r>
          </a:p>
          <a:p>
            <a:pPr marL="710766" indent="-571500">
              <a:buSzPct val="45000"/>
              <a:buFont typeface="Wingdings" panose="05000000000000000000" pitchFamily="2" charset="2"/>
              <a:buChar char="v"/>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Makes markets and facilitates client transactions in:</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Fixed income</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Equity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Currency</a:t>
            </a:r>
          </a:p>
          <a:p>
            <a:pPr marL="3078293" lvl="4">
              <a:buSzPct val="45000"/>
              <a:tabLst>
                <a:tab pos="933903" algn="l"/>
                <a:tab pos="1867807" algn="l"/>
                <a:tab pos="2801710" algn="l"/>
                <a:tab pos="3735614" algn="l"/>
                <a:tab pos="4669517" algn="l"/>
                <a:tab pos="5603420" algn="l"/>
                <a:tab pos="6537324" algn="l"/>
                <a:tab pos="7471227" algn="l"/>
                <a:tab pos="8405131" algn="l"/>
                <a:tab pos="9339034" algn="l"/>
                <a:tab pos="10272937" algn="l"/>
                <a:tab pos="11206841" algn="l"/>
              </a:tabLst>
            </a:pPr>
            <a:r>
              <a:rPr lang="en-GB" dirty="0" smtClean="0"/>
              <a:t>Commodity products</a:t>
            </a:r>
            <a:endParaRPr lang="en-GB" dirty="0"/>
          </a:p>
        </p:txBody>
      </p:sp>
    </p:spTree>
    <p:extLst>
      <p:ext uri="{BB962C8B-B14F-4D97-AF65-F5344CB8AC3E}">
        <p14:creationId xmlns:p14="http://schemas.microsoft.com/office/powerpoint/2010/main" val="34862772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6" y="772344"/>
            <a:ext cx="10081120" cy="1296144"/>
          </a:xfrm>
        </p:spPr>
        <p:txBody>
          <a:bodyPr>
            <a:normAutofit/>
          </a:bodyPr>
          <a:lstStyle/>
          <a:p>
            <a:r>
              <a:rPr lang="en-GB" dirty="0" smtClean="0"/>
              <a:t>Funding sources</a:t>
            </a:r>
            <a:endParaRPr lang="en-GB" dirty="0"/>
          </a:p>
        </p:txBody>
      </p:sp>
      <p:sp>
        <p:nvSpPr>
          <p:cNvPr id="3" name="Subtitle 2"/>
          <p:cNvSpPr>
            <a:spLocks noGrp="1"/>
          </p:cNvSpPr>
          <p:nvPr>
            <p:ph type="subTitle" idx="1"/>
          </p:nvPr>
        </p:nvSpPr>
        <p:spPr>
          <a:xfrm>
            <a:off x="1677864" y="648795"/>
            <a:ext cx="9753600" cy="4660053"/>
          </a:xfrm>
        </p:spPr>
        <p:txBody>
          <a:bodyPr>
            <a:normAutofit/>
          </a:bodyPr>
          <a:lstStyle/>
          <a:p>
            <a:r>
              <a:rPr lang="en-GB" sz="2800" dirty="0" smtClean="0"/>
              <a:t>GS primary </a:t>
            </a:r>
            <a:r>
              <a:rPr lang="en-GB" sz="2800" dirty="0"/>
              <a:t>sources of funding are secured </a:t>
            </a:r>
            <a:r>
              <a:rPr lang="en-GB" sz="2800" dirty="0" smtClean="0"/>
              <a:t>financings, unsecured </a:t>
            </a:r>
          </a:p>
          <a:p>
            <a:r>
              <a:rPr lang="en-GB" sz="2800" dirty="0" smtClean="0"/>
              <a:t>long-term </a:t>
            </a:r>
            <a:r>
              <a:rPr lang="en-GB" sz="2800" dirty="0"/>
              <a:t>and short-term borrowings, </a:t>
            </a:r>
            <a:r>
              <a:rPr lang="en-GB" sz="2800" dirty="0" smtClean="0"/>
              <a:t>and deposits</a:t>
            </a:r>
            <a:r>
              <a:rPr lang="en-GB" sz="2800" dirty="0"/>
              <a:t>. </a:t>
            </a:r>
          </a:p>
        </p:txBody>
      </p:sp>
      <p:graphicFrame>
        <p:nvGraphicFramePr>
          <p:cNvPr id="5" name="Diagram 4"/>
          <p:cNvGraphicFramePr/>
          <p:nvPr>
            <p:extLst>
              <p:ext uri="{D42A27DB-BD31-4B8C-83A1-F6EECF244321}">
                <p14:modId xmlns:p14="http://schemas.microsoft.com/office/powerpoint/2010/main" val="4096690590"/>
              </p:ext>
            </p:extLst>
          </p:nvPr>
        </p:nvGraphicFramePr>
        <p:xfrm>
          <a:off x="1141630" y="4156720"/>
          <a:ext cx="11193418" cy="500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4902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600" y="3385099"/>
            <a:ext cx="9753600" cy="4660053"/>
          </a:xfrm>
        </p:spPr>
        <p:txBody>
          <a:bodyPr>
            <a:noAutofit/>
          </a:bodyPr>
          <a:lstStyle/>
          <a:p>
            <a:r>
              <a:rPr lang="en-GB" sz="2800" b="1" i="1" u="sng" dirty="0" smtClean="0"/>
              <a:t>Secured funding</a:t>
            </a:r>
          </a:p>
          <a:p>
            <a:endParaRPr lang="en-GB" sz="2800" dirty="0"/>
          </a:p>
          <a:p>
            <a:r>
              <a:rPr lang="en-GB" sz="2800" dirty="0" smtClean="0"/>
              <a:t>Secured </a:t>
            </a:r>
            <a:r>
              <a:rPr lang="en-GB" sz="2800" dirty="0"/>
              <a:t>funding is </a:t>
            </a:r>
            <a:r>
              <a:rPr lang="en-GB" sz="2800" dirty="0" smtClean="0"/>
              <a:t>less sensitive </a:t>
            </a:r>
            <a:r>
              <a:rPr lang="en-GB" sz="2800" dirty="0"/>
              <a:t>to changes in </a:t>
            </a:r>
            <a:r>
              <a:rPr lang="en-GB" sz="2800" dirty="0" smtClean="0"/>
              <a:t>credit </a:t>
            </a:r>
            <a:r>
              <a:rPr lang="en-GB" sz="2800" dirty="0"/>
              <a:t>quality than </a:t>
            </a:r>
            <a:r>
              <a:rPr lang="en-GB" sz="2800" dirty="0" smtClean="0"/>
              <a:t>unsecured funding</a:t>
            </a:r>
            <a:r>
              <a:rPr lang="en-GB" sz="2800" dirty="0"/>
              <a:t>, due </a:t>
            </a:r>
            <a:r>
              <a:rPr lang="en-GB" sz="2800" dirty="0" smtClean="0"/>
              <a:t>to GS </a:t>
            </a:r>
            <a:r>
              <a:rPr lang="en-GB" sz="2800" dirty="0"/>
              <a:t>posting of collateral to </a:t>
            </a:r>
            <a:r>
              <a:rPr lang="en-GB" sz="2800" dirty="0" smtClean="0"/>
              <a:t>its </a:t>
            </a:r>
            <a:r>
              <a:rPr lang="en-GB" sz="2800" dirty="0"/>
              <a:t>lenders.</a:t>
            </a:r>
          </a:p>
          <a:p>
            <a:r>
              <a:rPr lang="en-GB" sz="2800" dirty="0"/>
              <a:t>Nonetheless, </a:t>
            </a:r>
            <a:r>
              <a:rPr lang="en-GB" sz="2800" dirty="0" smtClean="0"/>
              <a:t>the company </a:t>
            </a:r>
            <a:r>
              <a:rPr lang="en-GB" sz="2800" dirty="0"/>
              <a:t>continually </a:t>
            </a:r>
            <a:r>
              <a:rPr lang="en-GB" sz="2800" dirty="0" smtClean="0"/>
              <a:t>analyse </a:t>
            </a:r>
            <a:r>
              <a:rPr lang="en-GB" sz="2800" dirty="0"/>
              <a:t>the refinancing risk </a:t>
            </a:r>
            <a:r>
              <a:rPr lang="en-GB" sz="2800" dirty="0" smtClean="0"/>
              <a:t>of its </a:t>
            </a:r>
            <a:r>
              <a:rPr lang="en-GB" sz="2800" dirty="0"/>
              <a:t>secured funding activities, taking into account </a:t>
            </a:r>
            <a:r>
              <a:rPr lang="en-GB" sz="2800" dirty="0" smtClean="0"/>
              <a:t>trade tenors</a:t>
            </a:r>
            <a:r>
              <a:rPr lang="en-GB" sz="2800" dirty="0"/>
              <a:t>, maturity profiles, counterparty </a:t>
            </a:r>
            <a:r>
              <a:rPr lang="en-GB" sz="2800" dirty="0" smtClean="0"/>
              <a:t>concentrations, collateral </a:t>
            </a:r>
            <a:r>
              <a:rPr lang="en-GB" sz="2800" dirty="0"/>
              <a:t>eligibility and counterparty rollover </a:t>
            </a:r>
            <a:r>
              <a:rPr lang="en-GB" sz="2800" dirty="0" smtClean="0"/>
              <a:t>probabilities. </a:t>
            </a:r>
          </a:p>
          <a:p>
            <a:r>
              <a:rPr lang="en-GB" sz="2800" dirty="0" smtClean="0"/>
              <a:t>It seeks </a:t>
            </a:r>
            <a:r>
              <a:rPr lang="en-GB" sz="2800" dirty="0"/>
              <a:t>to mitigate </a:t>
            </a:r>
            <a:r>
              <a:rPr lang="en-GB" sz="2800" dirty="0" smtClean="0"/>
              <a:t>refinancing </a:t>
            </a:r>
            <a:r>
              <a:rPr lang="en-GB" sz="2800" dirty="0"/>
              <a:t>risk by executing </a:t>
            </a:r>
            <a:r>
              <a:rPr lang="en-GB" sz="2800" dirty="0" smtClean="0"/>
              <a:t>term trades </a:t>
            </a:r>
            <a:r>
              <a:rPr lang="en-GB" sz="2800" dirty="0"/>
              <a:t>with staggered maturities, </a:t>
            </a:r>
            <a:r>
              <a:rPr lang="en-GB" sz="2800" dirty="0" smtClean="0"/>
              <a:t>diversifying </a:t>
            </a:r>
            <a:r>
              <a:rPr lang="en-GB" sz="2800" dirty="0"/>
              <a:t>c</a:t>
            </a:r>
            <a:r>
              <a:rPr lang="en-GB" sz="2800" dirty="0" smtClean="0"/>
              <a:t>ounterparties and </a:t>
            </a:r>
            <a:r>
              <a:rPr lang="en-GB" sz="2800" dirty="0"/>
              <a:t>raising excess secured </a:t>
            </a:r>
            <a:r>
              <a:rPr lang="en-GB" sz="2800" dirty="0" smtClean="0"/>
              <a:t>funding</a:t>
            </a:r>
            <a:r>
              <a:rPr lang="en-GB" sz="2800" dirty="0"/>
              <a:t>.</a:t>
            </a:r>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smtClean="0"/>
              <a:t>Funding sources</a:t>
            </a:r>
            <a:endParaRPr lang="en-GB" dirty="0"/>
          </a:p>
        </p:txBody>
      </p:sp>
    </p:spTree>
    <p:extLst>
      <p:ext uri="{BB962C8B-B14F-4D97-AF65-F5344CB8AC3E}">
        <p14:creationId xmlns:p14="http://schemas.microsoft.com/office/powerpoint/2010/main" val="36104226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600" y="2999619"/>
            <a:ext cx="9753600" cy="4660053"/>
          </a:xfrm>
        </p:spPr>
        <p:txBody>
          <a:bodyPr>
            <a:normAutofit/>
          </a:bodyPr>
          <a:lstStyle/>
          <a:p>
            <a:r>
              <a:rPr lang="en-GB" sz="3200" b="1" i="1" u="sng" dirty="0" smtClean="0"/>
              <a:t>Equity capital </a:t>
            </a:r>
          </a:p>
          <a:p>
            <a:endParaRPr lang="en-GB" sz="3200" b="1" i="1" u="sng" dirty="0" smtClean="0"/>
          </a:p>
          <a:p>
            <a:r>
              <a:rPr lang="en-GB" sz="3200" dirty="0"/>
              <a:t>Capital adequacy is of critical importance to </a:t>
            </a:r>
            <a:r>
              <a:rPr lang="en-GB" sz="3200" dirty="0" smtClean="0"/>
              <a:t>GS. Its objective </a:t>
            </a:r>
            <a:r>
              <a:rPr lang="en-GB" sz="3200" dirty="0"/>
              <a:t>is to be conservatively capitalized in terms of </a:t>
            </a:r>
            <a:r>
              <a:rPr lang="en-GB" sz="3200" dirty="0" smtClean="0"/>
              <a:t>the amount </a:t>
            </a:r>
            <a:r>
              <a:rPr lang="en-GB" sz="3200" dirty="0"/>
              <a:t>and composition of </a:t>
            </a:r>
            <a:r>
              <a:rPr lang="en-GB" sz="3200" dirty="0" smtClean="0"/>
              <a:t>its </a:t>
            </a:r>
            <a:r>
              <a:rPr lang="en-GB" sz="3200" dirty="0"/>
              <a:t>equity base. </a:t>
            </a:r>
            <a:r>
              <a:rPr lang="en-GB" sz="3200" dirty="0" smtClean="0"/>
              <a:t>Accordingly, GS has </a:t>
            </a:r>
            <a:r>
              <a:rPr lang="en-GB" sz="3200" dirty="0"/>
              <a:t>in place a comprehensive capital </a:t>
            </a:r>
            <a:r>
              <a:rPr lang="en-GB" sz="3200" dirty="0" smtClean="0"/>
              <a:t>management policy </a:t>
            </a:r>
            <a:r>
              <a:rPr lang="en-GB" sz="3200" dirty="0"/>
              <a:t>that serves as a guide to determine the amount </a:t>
            </a:r>
            <a:r>
              <a:rPr lang="en-GB" sz="3200" dirty="0" smtClean="0"/>
              <a:t>and composition </a:t>
            </a:r>
            <a:r>
              <a:rPr lang="en-GB" sz="3200" dirty="0"/>
              <a:t>of equity capital </a:t>
            </a:r>
            <a:r>
              <a:rPr lang="en-GB" sz="3200" dirty="0" smtClean="0"/>
              <a:t>it maintains.</a:t>
            </a:r>
            <a:endParaRPr lang="en-GB" sz="3200" dirty="0"/>
          </a:p>
          <a:p>
            <a:endParaRPr lang="en-GB" sz="32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smtClean="0"/>
              <a:t>Funding sources</a:t>
            </a:r>
            <a:endParaRPr lang="en-GB" dirty="0"/>
          </a:p>
        </p:txBody>
      </p:sp>
    </p:spTree>
    <p:extLst>
      <p:ext uri="{BB962C8B-B14F-4D97-AF65-F5344CB8AC3E}">
        <p14:creationId xmlns:p14="http://schemas.microsoft.com/office/powerpoint/2010/main" val="1935216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7744" y="3603633"/>
            <a:ext cx="11549501" cy="5449631"/>
          </a:xfrm>
        </p:spPr>
        <p:txBody>
          <a:bodyPr>
            <a:noAutofit/>
          </a:bodyPr>
          <a:lstStyle/>
          <a:p>
            <a:r>
              <a:rPr lang="en-GB" sz="2800" dirty="0" smtClean="0"/>
              <a:t>GS gives a high level of importance to risk management, it has </a:t>
            </a:r>
            <a:r>
              <a:rPr lang="en-GB" sz="2800" dirty="0"/>
              <a:t> </a:t>
            </a:r>
            <a:r>
              <a:rPr lang="en-GB" sz="2800" dirty="0" smtClean="0"/>
              <a:t>a comprehensive </a:t>
            </a:r>
            <a:r>
              <a:rPr lang="en-GB" sz="2800" dirty="0"/>
              <a:t>risk management processes through </a:t>
            </a:r>
            <a:r>
              <a:rPr lang="en-GB" sz="2800" dirty="0" smtClean="0"/>
              <a:t>which it monitors, evaluates </a:t>
            </a:r>
            <a:r>
              <a:rPr lang="en-GB" sz="2800" dirty="0"/>
              <a:t>and </a:t>
            </a:r>
            <a:r>
              <a:rPr lang="en-GB" sz="2800" dirty="0" smtClean="0"/>
              <a:t>manages </a:t>
            </a:r>
            <a:r>
              <a:rPr lang="en-GB" sz="2800" dirty="0"/>
              <a:t>the risks </a:t>
            </a:r>
            <a:r>
              <a:rPr lang="en-GB" sz="2800" dirty="0" smtClean="0"/>
              <a:t>it assumes in conducting activities.</a:t>
            </a:r>
          </a:p>
          <a:p>
            <a:r>
              <a:rPr lang="en-GB" sz="2800" dirty="0" smtClean="0"/>
              <a:t>These include:</a:t>
            </a:r>
          </a:p>
          <a:p>
            <a:pPr marL="365771" indent="-365771">
              <a:buFont typeface="Wingdings" panose="05000000000000000000" pitchFamily="2" charset="2"/>
              <a:buChar char="Ø"/>
            </a:pPr>
            <a:r>
              <a:rPr lang="en-GB" sz="2800" dirty="0" smtClean="0"/>
              <a:t>Market </a:t>
            </a:r>
            <a:r>
              <a:rPr lang="en-GB" sz="2800" dirty="0"/>
              <a:t>risk</a:t>
            </a:r>
            <a:endParaRPr lang="en-GB" sz="2800" dirty="0" smtClean="0"/>
          </a:p>
          <a:p>
            <a:pPr marL="365771" indent="-365771">
              <a:buFont typeface="Wingdings" panose="05000000000000000000" pitchFamily="2" charset="2"/>
              <a:buChar char="Ø"/>
            </a:pPr>
            <a:r>
              <a:rPr lang="en-GB" sz="2800" dirty="0" smtClean="0"/>
              <a:t>Credit </a:t>
            </a:r>
            <a:r>
              <a:rPr lang="en-GB" sz="2800" dirty="0"/>
              <a:t>risk</a:t>
            </a:r>
            <a:endParaRPr lang="en-GB" sz="2800" dirty="0" smtClean="0"/>
          </a:p>
          <a:p>
            <a:pPr marL="365771" indent="-365771">
              <a:buFont typeface="Wingdings" panose="05000000000000000000" pitchFamily="2" charset="2"/>
              <a:buChar char="Ø"/>
            </a:pPr>
            <a:r>
              <a:rPr lang="en-GB" sz="2800" dirty="0" smtClean="0"/>
              <a:t>Liquidity </a:t>
            </a:r>
            <a:r>
              <a:rPr lang="en-GB" sz="2800" dirty="0"/>
              <a:t>risk</a:t>
            </a:r>
            <a:endParaRPr lang="en-GB" sz="2800" dirty="0" smtClean="0"/>
          </a:p>
          <a:p>
            <a:pPr marL="365771" indent="-365771">
              <a:buFont typeface="Wingdings" panose="05000000000000000000" pitchFamily="2" charset="2"/>
              <a:buChar char="Ø"/>
            </a:pPr>
            <a:r>
              <a:rPr lang="en-GB" sz="2800" dirty="0" smtClean="0"/>
              <a:t> Operational </a:t>
            </a:r>
            <a:r>
              <a:rPr lang="en-GB" sz="2800" dirty="0"/>
              <a:t>risk</a:t>
            </a:r>
            <a:endParaRPr lang="en-GB" sz="2800" dirty="0" smtClean="0"/>
          </a:p>
          <a:p>
            <a:pPr marL="365771" indent="-365771">
              <a:buFont typeface="Wingdings" panose="05000000000000000000" pitchFamily="2" charset="2"/>
              <a:buChar char="Ø"/>
            </a:pPr>
            <a:r>
              <a:rPr lang="en-GB" sz="2800" dirty="0" smtClean="0"/>
              <a:t> Legal </a:t>
            </a:r>
            <a:r>
              <a:rPr lang="en-GB" sz="2800" dirty="0"/>
              <a:t>risk</a:t>
            </a:r>
            <a:endParaRPr lang="en-GB" sz="2800" dirty="0" smtClean="0"/>
          </a:p>
          <a:p>
            <a:pPr marL="365771" indent="-365771">
              <a:buFont typeface="Wingdings" panose="05000000000000000000" pitchFamily="2" charset="2"/>
              <a:buChar char="Ø"/>
            </a:pPr>
            <a:r>
              <a:rPr lang="en-GB" sz="2800" dirty="0" smtClean="0"/>
              <a:t>Regulatory </a:t>
            </a:r>
            <a:r>
              <a:rPr lang="en-GB" sz="2800" dirty="0"/>
              <a:t>risk</a:t>
            </a:r>
            <a:endParaRPr lang="en-GB" sz="2800" dirty="0" smtClean="0"/>
          </a:p>
          <a:p>
            <a:pPr marL="365771" indent="-365771">
              <a:buFont typeface="Wingdings" panose="05000000000000000000" pitchFamily="2" charset="2"/>
              <a:buChar char="Ø"/>
            </a:pPr>
            <a:r>
              <a:rPr lang="en-GB" sz="2800" dirty="0" smtClean="0"/>
              <a:t>Reputational risk</a:t>
            </a:r>
          </a:p>
          <a:p>
            <a:r>
              <a:rPr lang="en-GB" sz="2800" dirty="0" smtClean="0"/>
              <a:t> </a:t>
            </a:r>
            <a:endParaRPr lang="en-GB" sz="28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25272269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2473235"/>
            <a:ext cx="11549501" cy="526385"/>
          </a:xfrm>
        </p:spPr>
        <p:txBody>
          <a:bodyPr>
            <a:normAutofit/>
          </a:bodyPr>
          <a:lstStyle/>
          <a:p>
            <a:r>
              <a:rPr lang="en-GB" dirty="0" smtClean="0"/>
              <a:t>GS </a:t>
            </a:r>
            <a:r>
              <a:rPr lang="en-GB" dirty="0"/>
              <a:t>risk management framework is built around three core components</a:t>
            </a:r>
            <a:r>
              <a:rPr lang="en-GB" dirty="0" smtClean="0"/>
              <a:t>:</a:t>
            </a:r>
            <a:endParaRPr lang="en-GB" dirty="0"/>
          </a:p>
        </p:txBody>
      </p:sp>
      <p:graphicFrame>
        <p:nvGraphicFramePr>
          <p:cNvPr id="2" name="Diagram 1"/>
          <p:cNvGraphicFramePr/>
          <p:nvPr>
            <p:extLst>
              <p:ext uri="{D42A27DB-BD31-4B8C-83A1-F6EECF244321}">
                <p14:modId xmlns:p14="http://schemas.microsoft.com/office/powerpoint/2010/main" val="2887649152"/>
              </p:ext>
            </p:extLst>
          </p:nvPr>
        </p:nvGraphicFramePr>
        <p:xfrm>
          <a:off x="247711" y="3216366"/>
          <a:ext cx="12602269" cy="4550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35832842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2473235"/>
            <a:ext cx="11549501" cy="526385"/>
          </a:xfrm>
        </p:spPr>
        <p:txBody>
          <a:bodyPr>
            <a:normAutofit/>
          </a:bodyPr>
          <a:lstStyle/>
          <a:p>
            <a:r>
              <a:rPr lang="en-GB" dirty="0" smtClean="0"/>
              <a:t>The governance structure:</a:t>
            </a:r>
            <a:endParaRPr lang="en-GB" dirty="0"/>
          </a:p>
        </p:txBody>
      </p:sp>
      <p:pic>
        <p:nvPicPr>
          <p:cNvPr id="5" name="Picture 4"/>
          <p:cNvPicPr>
            <a:picLocks noChangeAspect="1"/>
          </p:cNvPicPr>
          <p:nvPr/>
        </p:nvPicPr>
        <p:blipFill rotWithShape="1">
          <a:blip r:embed="rId3"/>
          <a:srcRect l="5193" t="4023"/>
          <a:stretch/>
        </p:blipFill>
        <p:spPr>
          <a:xfrm>
            <a:off x="1445532" y="3148608"/>
            <a:ext cx="10593673" cy="6148184"/>
          </a:xfrm>
          <a:prstGeom prst="rect">
            <a:avLst/>
          </a:prstGeom>
        </p:spPr>
      </p:pic>
      <p:sp>
        <p:nvSpPr>
          <p:cNvPr id="6"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18645873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2473235"/>
            <a:ext cx="11549501" cy="5449631"/>
          </a:xfrm>
        </p:spPr>
        <p:txBody>
          <a:bodyPr>
            <a:normAutofit/>
          </a:bodyPr>
          <a:lstStyle/>
          <a:p>
            <a:r>
              <a:rPr lang="en-GB" b="1" i="1" u="sng" dirty="0" smtClean="0"/>
              <a:t>Liquidity risk management</a:t>
            </a:r>
          </a:p>
          <a:p>
            <a:endParaRPr lang="en-GB" b="1" i="1" u="sng" dirty="0"/>
          </a:p>
          <a:p>
            <a:pPr lvl="0"/>
            <a:r>
              <a:rPr lang="en-GB" dirty="0"/>
              <a:t>Liquidity is of critical importance to financial institutions. Most of the recent failures of financial institutions have occurred in large part due to insufficient liquidity. Accordingly, the firm has in place a comprehensive and conservative set of liquidity and funding policies to address both firm-specific and broader industry or market liquidity events.</a:t>
            </a:r>
          </a:p>
          <a:p>
            <a:endParaRPr lang="en-GB" dirty="0" smtClean="0"/>
          </a:p>
          <a:p>
            <a:endParaRPr lang="en-GB" dirty="0" smtClean="0"/>
          </a:p>
          <a:p>
            <a:endParaRPr lang="en-GB"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30556226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1348408"/>
            <a:ext cx="11549501" cy="5449631"/>
          </a:xfrm>
        </p:spPr>
        <p:txBody>
          <a:bodyPr>
            <a:normAutofit/>
          </a:bodyPr>
          <a:lstStyle/>
          <a:p>
            <a:r>
              <a:rPr lang="en-GB" b="1" i="1" u="sng" dirty="0" smtClean="0"/>
              <a:t>Liquidity risk management</a:t>
            </a:r>
          </a:p>
          <a:p>
            <a:pPr lvl="0"/>
            <a:r>
              <a:rPr lang="en-GB" dirty="0" smtClean="0"/>
              <a:t>GS manages liquidity risk according to the following principles:</a:t>
            </a:r>
            <a:endParaRPr lang="en-GB" dirty="0"/>
          </a:p>
          <a:p>
            <a:endParaRPr lang="en-GB" dirty="0" smtClean="0"/>
          </a:p>
          <a:p>
            <a:endParaRPr lang="en-GB" dirty="0" smtClean="0"/>
          </a:p>
          <a:p>
            <a:endParaRPr lang="en-GB" dirty="0"/>
          </a:p>
        </p:txBody>
      </p:sp>
      <p:graphicFrame>
        <p:nvGraphicFramePr>
          <p:cNvPr id="7" name="Diagram 6"/>
          <p:cNvGraphicFramePr/>
          <p:nvPr>
            <p:extLst>
              <p:ext uri="{D42A27DB-BD31-4B8C-83A1-F6EECF244321}">
                <p14:modId xmlns:p14="http://schemas.microsoft.com/office/powerpoint/2010/main" val="1985341343"/>
              </p:ext>
            </p:extLst>
          </p:nvPr>
        </p:nvGraphicFramePr>
        <p:xfrm>
          <a:off x="-266352" y="4088032"/>
          <a:ext cx="13321554" cy="554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2395391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4467729"/>
            <a:ext cx="11549501" cy="5449631"/>
          </a:xfrm>
        </p:spPr>
        <p:txBody>
          <a:bodyPr>
            <a:noAutofit/>
          </a:bodyPr>
          <a:lstStyle/>
          <a:p>
            <a:r>
              <a:rPr lang="en-GB" sz="2800" b="1" i="1" u="sng" dirty="0" smtClean="0"/>
              <a:t>Liquidity risk management – </a:t>
            </a:r>
            <a:r>
              <a:rPr lang="en-GB" sz="2800" i="1" u="sng" dirty="0" smtClean="0"/>
              <a:t>Model liquidity outflow</a:t>
            </a:r>
            <a:endParaRPr lang="en-GB" sz="2800" b="1" i="1" u="sng" dirty="0" smtClean="0"/>
          </a:p>
          <a:p>
            <a:pPr lvl="0"/>
            <a:r>
              <a:rPr lang="en-GB" sz="2800" dirty="0" smtClean="0"/>
              <a:t>The model is </a:t>
            </a:r>
            <a:r>
              <a:rPr lang="en-GB" sz="2800" dirty="0"/>
              <a:t>based on a scenario that includes both </a:t>
            </a:r>
            <a:r>
              <a:rPr lang="en-GB" sz="2800" dirty="0" smtClean="0"/>
              <a:t>a market-wide </a:t>
            </a:r>
            <a:r>
              <a:rPr lang="en-GB" sz="2800" dirty="0"/>
              <a:t>stress and a firm-specific stress, </a:t>
            </a:r>
            <a:r>
              <a:rPr lang="en-GB" sz="2800" dirty="0" smtClean="0"/>
              <a:t>characterized by several market environments and firm-specific crisis potentially triggered by material losses, litigation, rating downgrade, etc.</a:t>
            </a:r>
          </a:p>
          <a:p>
            <a:pPr lvl="0"/>
            <a:r>
              <a:rPr lang="en-GB" sz="2800" dirty="0" smtClean="0"/>
              <a:t>Critical parameters are:</a:t>
            </a:r>
          </a:p>
          <a:p>
            <a:pPr marL="365771" indent="-365771">
              <a:buFontTx/>
              <a:buChar char="-"/>
            </a:pPr>
            <a:r>
              <a:rPr lang="en-GB" sz="2800" dirty="0" smtClean="0"/>
              <a:t>Liquidity needs over a 30 day scenario</a:t>
            </a:r>
          </a:p>
          <a:p>
            <a:pPr marL="365771" indent="-365771">
              <a:buFontTx/>
              <a:buChar char="-"/>
            </a:pPr>
            <a:r>
              <a:rPr lang="en-GB" sz="2800" dirty="0" smtClean="0"/>
              <a:t>2-notch downgrade of </a:t>
            </a:r>
            <a:r>
              <a:rPr lang="en-GB" sz="2800" dirty="0"/>
              <a:t>the firm’s long-term </a:t>
            </a:r>
            <a:r>
              <a:rPr lang="en-GB" sz="2800" dirty="0" smtClean="0"/>
              <a:t>senior unsecured </a:t>
            </a:r>
            <a:r>
              <a:rPr lang="en-GB" sz="2800" dirty="0"/>
              <a:t>credit </a:t>
            </a:r>
            <a:r>
              <a:rPr lang="en-GB" sz="2800" dirty="0" smtClean="0"/>
              <a:t>ratings</a:t>
            </a:r>
          </a:p>
          <a:p>
            <a:pPr marL="365771" indent="-365771">
              <a:buFontTx/>
              <a:buChar char="-"/>
            </a:pPr>
            <a:r>
              <a:rPr lang="en-GB" sz="2800" dirty="0" smtClean="0"/>
              <a:t>Combinations </a:t>
            </a:r>
            <a:r>
              <a:rPr lang="en-GB" sz="2800" dirty="0"/>
              <a:t>of contractual </a:t>
            </a:r>
            <a:r>
              <a:rPr lang="en-GB" sz="2800" dirty="0" smtClean="0"/>
              <a:t>outflows</a:t>
            </a:r>
          </a:p>
          <a:p>
            <a:pPr marL="365771" indent="-365771">
              <a:buFontTx/>
              <a:buChar char="-"/>
            </a:pPr>
            <a:r>
              <a:rPr lang="en-GB" sz="2800" dirty="0"/>
              <a:t>No issuance of equity or unsecured </a:t>
            </a:r>
            <a:r>
              <a:rPr lang="en-GB" sz="2800" dirty="0" smtClean="0"/>
              <a:t>debt</a:t>
            </a:r>
          </a:p>
          <a:p>
            <a:pPr marL="365771" indent="-365771">
              <a:buFontTx/>
              <a:buChar char="-"/>
            </a:pPr>
            <a:r>
              <a:rPr lang="en-GB" sz="2800" dirty="0"/>
              <a:t>No support from government funding facilities</a:t>
            </a:r>
            <a:endParaRPr lang="en-GB" sz="2800" dirty="0" smtClean="0"/>
          </a:p>
          <a:p>
            <a:pPr marL="365771" indent="-365771">
              <a:buFontTx/>
              <a:buChar char="-"/>
            </a:pPr>
            <a:endParaRPr lang="en-GB" sz="2800" dirty="0" smtClean="0"/>
          </a:p>
          <a:p>
            <a:pPr lvl="0"/>
            <a:endParaRPr lang="en-GB" sz="2800" dirty="0" smtClean="0"/>
          </a:p>
          <a:p>
            <a:endParaRPr lang="en-GB" sz="2800" dirty="0" smtClean="0"/>
          </a:p>
          <a:p>
            <a:endParaRPr lang="en-GB" sz="28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5473309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3795" y="5236840"/>
            <a:ext cx="11549501" cy="5449631"/>
          </a:xfrm>
        </p:spPr>
        <p:txBody>
          <a:bodyPr>
            <a:noAutofit/>
          </a:bodyPr>
          <a:lstStyle/>
          <a:p>
            <a:r>
              <a:rPr lang="en-GB" sz="3200" b="1" i="1" u="sng" dirty="0" smtClean="0"/>
              <a:t>Liquidity risk management – </a:t>
            </a:r>
            <a:r>
              <a:rPr lang="en-GB" sz="3200" i="1" u="sng" dirty="0" smtClean="0"/>
              <a:t>ALM</a:t>
            </a:r>
            <a:endParaRPr lang="en-GB" sz="3200" b="1" i="1" u="sng" dirty="0" smtClean="0"/>
          </a:p>
          <a:p>
            <a:pPr lvl="0"/>
            <a:r>
              <a:rPr lang="en-GB" sz="3200" dirty="0" smtClean="0"/>
              <a:t>GS ALM approach includes: </a:t>
            </a:r>
          </a:p>
          <a:p>
            <a:pPr marL="365771" indent="-365771">
              <a:buFontTx/>
              <a:buChar char="-"/>
            </a:pPr>
            <a:r>
              <a:rPr lang="en-GB" sz="3200" dirty="0" smtClean="0"/>
              <a:t>Manage the features of funding book with a focus on long-term diversified sources of funding in excess of current requirements</a:t>
            </a:r>
          </a:p>
          <a:p>
            <a:pPr marL="365771" indent="-365771">
              <a:buFontTx/>
              <a:buChar char="-"/>
            </a:pPr>
            <a:r>
              <a:rPr lang="en-GB" sz="3200" dirty="0" smtClean="0"/>
              <a:t>Active manage and monitor of the asset base with particular focus on liquidity</a:t>
            </a:r>
          </a:p>
          <a:p>
            <a:pPr marL="365771" indent="-365771">
              <a:buFontTx/>
              <a:buChar char="-"/>
            </a:pPr>
            <a:r>
              <a:rPr lang="en-GB" sz="3200" dirty="0" smtClean="0"/>
              <a:t>Raise secured and unsecured financing that has a long tenor relative to the liquidity profile of company’s assets.</a:t>
            </a:r>
          </a:p>
          <a:p>
            <a:pPr lvl="0"/>
            <a:r>
              <a:rPr lang="en-GB" sz="3200" dirty="0" smtClean="0"/>
              <a:t>Final goal is to ensure that the firm maintains sufficient liquidity to fund its assets and meet </a:t>
            </a:r>
            <a:r>
              <a:rPr lang="en-GB" sz="3200" dirty="0"/>
              <a:t>its contractual contingent obligations in normal times as well as </a:t>
            </a:r>
            <a:r>
              <a:rPr lang="en-GB" sz="3200" dirty="0" smtClean="0"/>
              <a:t>during periods </a:t>
            </a:r>
            <a:r>
              <a:rPr lang="en-GB" sz="3200" dirty="0"/>
              <a:t>of market stress.</a:t>
            </a:r>
            <a:endParaRPr lang="en-GB" sz="3200" dirty="0" smtClean="0"/>
          </a:p>
          <a:p>
            <a:pPr lvl="0"/>
            <a:endParaRPr lang="en-GB" sz="3200" dirty="0" smtClean="0"/>
          </a:p>
          <a:p>
            <a:pPr marL="365771" indent="-365771">
              <a:buFontTx/>
              <a:buChar char="-"/>
            </a:pPr>
            <a:endParaRPr lang="en-GB" sz="3200" dirty="0" smtClean="0"/>
          </a:p>
          <a:p>
            <a:pPr lvl="0"/>
            <a:endParaRPr lang="en-GB" sz="3200" dirty="0" smtClean="0"/>
          </a:p>
          <a:p>
            <a:endParaRPr lang="en-GB" sz="3200" dirty="0" smtClean="0"/>
          </a:p>
          <a:p>
            <a:endParaRPr lang="en-GB" sz="3200" dirty="0"/>
          </a:p>
        </p:txBody>
      </p:sp>
      <p:sp>
        <p:nvSpPr>
          <p:cNvPr id="5" name="Title 1"/>
          <p:cNvSpPr txBox="1">
            <a:spLocks/>
          </p:cNvSpPr>
          <p:nvPr/>
        </p:nvSpPr>
        <p:spPr bwMode="auto">
          <a:xfrm>
            <a:off x="525736" y="772344"/>
            <a:ext cx="10081120" cy="1296144"/>
          </a:xfrm>
          <a:prstGeom prst="rect">
            <a:avLst/>
          </a:prstGeom>
          <a:solidFill>
            <a:srgbClr val="8FB8C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fontAlgn="base" hangingPunct="0">
              <a:lnSpc>
                <a:spcPct val="90000"/>
              </a:lnSpc>
              <a:spcBef>
                <a:spcPts val="1600"/>
              </a:spcBef>
              <a:spcAft>
                <a:spcPct val="0"/>
              </a:spcAft>
              <a:defRPr sz="4000" b="1" i="1" u="sng" kern="1200">
                <a:solidFill>
                  <a:srgbClr val="FFFF00"/>
                </a:solidFill>
                <a:latin typeface="Garamond" panose="02020404030301010803" pitchFamily="18" charset="0"/>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a:lstStyle>
          <a:p>
            <a:r>
              <a:rPr lang="en-GB" dirty="0"/>
              <a:t>Risk Management</a:t>
            </a:r>
          </a:p>
        </p:txBody>
      </p:sp>
    </p:spTree>
    <p:extLst>
      <p:ext uri="{BB962C8B-B14F-4D97-AF65-F5344CB8AC3E}">
        <p14:creationId xmlns:p14="http://schemas.microsoft.com/office/powerpoint/2010/main" val="1779563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66635F"/>
      </a:dk2>
      <a:lt2>
        <a:srgbClr val="C9C3BA"/>
      </a:lt2>
      <a:accent1>
        <a:srgbClr val="738FAF"/>
      </a:accent1>
      <a:accent2>
        <a:srgbClr val="74B6A8"/>
      </a:accent2>
      <a:accent3>
        <a:srgbClr val="FFFFFF"/>
      </a:accent3>
      <a:accent4>
        <a:srgbClr val="000000"/>
      </a:accent4>
      <a:accent5>
        <a:srgbClr val="BCC6D4"/>
      </a:accent5>
      <a:accent6>
        <a:srgbClr val="68A59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237</TotalTime>
  <Words>10322</Words>
  <Application>Microsoft Office PowerPoint</Application>
  <PresentationFormat>Custom</PresentationFormat>
  <Paragraphs>1096</Paragraphs>
  <Slides>161</Slides>
  <Notes>102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161</vt:i4>
      </vt:variant>
    </vt:vector>
  </HeadingPairs>
  <TitlesOfParts>
    <vt:vector size="173" baseType="lpstr">
      <vt:lpstr>Arial</vt:lpstr>
      <vt:lpstr>Avenir</vt:lpstr>
      <vt:lpstr>Bodoni SvtyTwo ITC TT-Book</vt:lpstr>
      <vt:lpstr>Calibri</vt:lpstr>
      <vt:lpstr>Garamond</vt:lpstr>
      <vt:lpstr>Helvetica</vt:lpstr>
      <vt:lpstr>Helvetica Light</vt:lpstr>
      <vt:lpstr>Palatino</vt:lpstr>
      <vt:lpstr>Wingdings</vt:lpstr>
      <vt:lpstr>Office Theme</vt:lpstr>
      <vt:lpstr>Office Theme</vt:lpstr>
      <vt:lpstr>Microsoft Excel Chart</vt:lpstr>
      <vt:lpstr>Company Overview and Risk Management Analysis</vt:lpstr>
      <vt:lpstr>Agenda</vt:lpstr>
      <vt:lpstr>Definition</vt:lpstr>
      <vt:lpstr>Investments banking</vt:lpstr>
      <vt:lpstr>Investment banking: financial advisory</vt:lpstr>
      <vt:lpstr>Investment banking: underwriting</vt:lpstr>
      <vt:lpstr>Investment banking: equity underwriting</vt:lpstr>
      <vt:lpstr>Investment banking: debt underwriting</vt:lpstr>
      <vt:lpstr>Institutional client services</vt:lpstr>
      <vt:lpstr>Institutional client services (2)</vt:lpstr>
      <vt:lpstr>Institutional client services (3)</vt:lpstr>
      <vt:lpstr>Institutional client services (4)</vt:lpstr>
      <vt:lpstr>Ics: fixed income, currency and commodities client execution</vt:lpstr>
      <vt:lpstr>Fixed income, currency and commodities client execution</vt:lpstr>
      <vt:lpstr>Fixed income, currency and commodities client execution</vt:lpstr>
      <vt:lpstr>Fixed income, currency and commodities client execution</vt:lpstr>
      <vt:lpstr>Fixed income, currency and commodities client execution</vt:lpstr>
      <vt:lpstr>Investing and lending</vt:lpstr>
      <vt:lpstr>Investing and lending (2)</vt:lpstr>
      <vt:lpstr>Investment management</vt:lpstr>
      <vt:lpstr>Management and other fees</vt:lpstr>
      <vt:lpstr>Business continuity program</vt:lpstr>
      <vt:lpstr>Employees and competition</vt:lpstr>
      <vt:lpstr>Competition and regulation</vt:lpstr>
      <vt:lpstr>Regulation</vt:lpstr>
      <vt:lpstr>The Volker rule</vt:lpstr>
      <vt:lpstr>Capital and liquidity requirements</vt:lpstr>
      <vt:lpstr>Changes in capital requirements</vt:lpstr>
      <vt:lpstr>Changes in capital requirements (2)</vt:lpstr>
      <vt:lpstr>Changes in capital requirements (4)</vt:lpstr>
      <vt:lpstr>Payment of dividends and stock repurchases</vt:lpstr>
      <vt:lpstr>Compensation practices</vt:lpstr>
      <vt:lpstr>Regulation of GS bank USA</vt:lpstr>
      <vt:lpstr>Prompt corrective actions and capital ratios</vt:lpstr>
      <vt:lpstr>Prompt corrective action and capital ratios</vt:lpstr>
      <vt:lpstr>Insolvency of an insured depository institution</vt:lpstr>
      <vt:lpstr>Broker-dealer and securities regulation</vt:lpstr>
      <vt:lpstr>Swap, derivatives and commodities regulations</vt:lpstr>
      <vt:lpstr>Other regulations</vt:lpstr>
      <vt:lpstr>The Basel Capital Accord</vt:lpstr>
      <vt:lpstr>The Basel Committee</vt:lpstr>
      <vt:lpstr>The Basel Capital Accord</vt:lpstr>
      <vt:lpstr>The Basel Capital Accord’s Timeline</vt:lpstr>
      <vt:lpstr>Basel II - Main Failures</vt:lpstr>
      <vt:lpstr>Basel II - Main Failures (cont’d)</vt:lpstr>
      <vt:lpstr>Basel III - The Three Pillars</vt:lpstr>
      <vt:lpstr>Pillar 1 - Credit Risk</vt:lpstr>
      <vt:lpstr>Capital Ratios Timeline</vt:lpstr>
      <vt:lpstr>Classes of Capital (1/3)</vt:lpstr>
      <vt:lpstr>Classes of Capital (2/3)</vt:lpstr>
      <vt:lpstr>Classes of Capital (3/3)</vt:lpstr>
      <vt:lpstr>Risk Weighted Assets</vt:lpstr>
      <vt:lpstr>Risk Weighted Assets (cont’d)</vt:lpstr>
      <vt:lpstr>Capital Conservation Buffer</vt:lpstr>
      <vt:lpstr>Countercyclical Buffer</vt:lpstr>
      <vt:lpstr>Leverage Ratio</vt:lpstr>
      <vt:lpstr>Pillar I - Market Risk</vt:lpstr>
      <vt:lpstr>Pillar I - Market Risk (cont’d)</vt:lpstr>
      <vt:lpstr>Pillar I - Operational Risk (1/3)</vt:lpstr>
      <vt:lpstr>Pillar I - Operational Risk (2/3)</vt:lpstr>
      <vt:lpstr>Pillar I - Operational Risk (3/3)</vt:lpstr>
      <vt:lpstr>Pillar I - Liquidity Risk</vt:lpstr>
      <vt:lpstr>Liquidity Coverage Ratio (1/4)</vt:lpstr>
      <vt:lpstr>Liquidity Coverage Ratio (2/4)</vt:lpstr>
      <vt:lpstr>Liquidity Coverage Ratio (3/4)</vt:lpstr>
      <vt:lpstr>Liquidity Coverage Ratio (4/4)</vt:lpstr>
      <vt:lpstr>Net Stable Founding Ratio</vt:lpstr>
      <vt:lpstr>Pillar II - Supervisory Review Process</vt:lpstr>
      <vt:lpstr>Pillar III - Market Discipline</vt:lpstr>
      <vt:lpstr>Goldman Sachs and Basel</vt:lpstr>
      <vt:lpstr>Company analysis</vt:lpstr>
      <vt:lpstr>Stock chart</vt:lpstr>
      <vt:lpstr>Income statement</vt:lpstr>
      <vt:lpstr>Income statement</vt:lpstr>
      <vt:lpstr>Financial statement</vt:lpstr>
      <vt:lpstr>Financial statement</vt:lpstr>
      <vt:lpstr>Financial statement</vt:lpstr>
      <vt:lpstr>Business environment</vt:lpstr>
      <vt:lpstr>Critical accounting policies</vt:lpstr>
      <vt:lpstr>Fair value evaluation US GAAP</vt:lpstr>
      <vt:lpstr>Assets and liabilities at Fair Value</vt:lpstr>
      <vt:lpstr>Result of operations - Revenues</vt:lpstr>
      <vt:lpstr>Result of operations - Costs</vt:lpstr>
      <vt:lpstr>Segment operating result</vt:lpstr>
      <vt:lpstr>Regulatory developments</vt:lpstr>
      <vt:lpstr>Balance Sheet and Funding Sources</vt:lpstr>
      <vt:lpstr>Balance Sheet Analysis and Metrics</vt:lpstr>
      <vt:lpstr>Balance Sheet Analysis and Metrics</vt:lpstr>
      <vt:lpstr>Balance Sheet Analysis and Metrics</vt:lpstr>
      <vt:lpstr>Funding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risk</vt:lpstr>
      <vt:lpstr>Market risk</vt:lpstr>
      <vt:lpstr>Market risk</vt:lpstr>
      <vt:lpstr>Market risk – Asset Management</vt:lpstr>
      <vt:lpstr>Market risk - Volatility</vt:lpstr>
      <vt:lpstr>Market risk – How to manage</vt:lpstr>
      <vt:lpstr>Market risk – Effective management</vt:lpstr>
      <vt:lpstr>Market risk – Risk measures</vt:lpstr>
      <vt:lpstr> Market risk – Value at Risk</vt:lpstr>
      <vt:lpstr>Market risk – Value at Risk</vt:lpstr>
      <vt:lpstr>Market risk – Daily VaR</vt:lpstr>
      <vt:lpstr>Market risk – Daily Var</vt:lpstr>
      <vt:lpstr>Market risk – Daily VaR</vt:lpstr>
      <vt:lpstr>Market risk – Daily Trading Net Revenues</vt:lpstr>
      <vt:lpstr>Market risk - Sensitivity measure</vt:lpstr>
      <vt:lpstr>Market risk - Stress testing</vt:lpstr>
      <vt:lpstr>Credit risk</vt:lpstr>
      <vt:lpstr>Credit risk</vt:lpstr>
      <vt:lpstr>Credit risk</vt:lpstr>
      <vt:lpstr>Credit risk – Management process</vt:lpstr>
      <vt:lpstr>Credit risk – Credit review</vt:lpstr>
      <vt:lpstr>Credit risk – Measurement of exposure</vt:lpstr>
      <vt:lpstr>Credit risk – Reduction of exposure</vt:lpstr>
      <vt:lpstr>Credit risk – Credit exposure</vt:lpstr>
      <vt:lpstr>Credit risk – Exposure by credit rating</vt:lpstr>
      <vt:lpstr>Credit risk – Exposure by industry (1)</vt:lpstr>
      <vt:lpstr>Credit risk – Exposure by industry (2)</vt:lpstr>
      <vt:lpstr>Credit risk – Exposure by industry (3)</vt:lpstr>
      <vt:lpstr>Credit risk – European countries</vt:lpstr>
      <vt:lpstr>Operational risk</vt:lpstr>
      <vt:lpstr>Operational risk – Management process</vt:lpstr>
      <vt:lpstr>Operational risk – Management process</vt:lpstr>
      <vt:lpstr>Notes to Consolidated Financial Statements Note 3.Significant Accounting Policies</vt:lpstr>
      <vt:lpstr>Investment funds </vt:lpstr>
      <vt:lpstr>What is a fair value of a financial instrument? </vt:lpstr>
      <vt:lpstr>Investment Banking</vt:lpstr>
      <vt:lpstr>Investment Management</vt:lpstr>
      <vt:lpstr>Transfers of Assets</vt:lpstr>
      <vt:lpstr>Cash and Cash Equivalents</vt:lpstr>
      <vt:lpstr>Note 4. Financial Instruments Owned/Sold, But Not yet Purchased, at Fair Value</vt:lpstr>
      <vt:lpstr>Fair Value Measurements</vt:lpstr>
      <vt:lpstr>Evidence </vt:lpstr>
      <vt:lpstr>The fair value hierarchy</vt:lpstr>
      <vt:lpstr>3 Levels of Cash Instruments</vt:lpstr>
      <vt:lpstr>Level 1</vt:lpstr>
      <vt:lpstr>Level 2</vt:lpstr>
      <vt:lpstr>Level 3</vt:lpstr>
      <vt:lpstr>Investments in Funds That Calculate Net Asset value Per Share</vt:lpstr>
      <vt:lpstr>Investments in Funds That Calculate Net Asset Value Per Share</vt:lpstr>
      <vt:lpstr>Fair value option</vt:lpstr>
      <vt:lpstr>Hybrid financial instruments</vt:lpstr>
      <vt:lpstr>Resale and Repurchase Agreements and  Securities Borrowed and Loaned.</vt:lpstr>
      <vt:lpstr>Fair Value of Other Financial Assets and Financial Liabilities by Level</vt:lpstr>
      <vt:lpstr>Transfers Between Levels of the Fair Value Hierarchy</vt:lpstr>
      <vt:lpstr>Level 3 Rollforward</vt:lpstr>
      <vt:lpstr>THANK YOU FOR LISTENING!  ANY 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 and Risk Management Analysis</dc:title>
  <dc:creator>Simone</dc:creator>
  <cp:lastModifiedBy>Simone Ansaldi</cp:lastModifiedBy>
  <cp:revision>51</cp:revision>
  <dcterms:modified xsi:type="dcterms:W3CDTF">2013-12-17T10:37:42Z</dcterms:modified>
</cp:coreProperties>
</file>