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EC1C"/>
    <a:srgbClr val="F9410F"/>
    <a:srgbClr val="4472C4"/>
    <a:srgbClr val="F61212"/>
    <a:srgbClr val="F63312"/>
    <a:srgbClr val="F75311"/>
    <a:srgbClr val="F364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E6E4A-4D9B-43D0-81F5-A25DEB8D3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1572C4-A6E5-41EB-84B1-B88A25D69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4CF0D7-9478-432A-BFC2-73FFFB82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332562-11F1-421F-8A3A-9FFC891AF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D717A-67CF-4A3A-BD8E-5E621174E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04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221C9-3636-4EDD-A702-871B41F9C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24C4D-735C-43A4-B734-DF573C008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3DC86-7074-4CF3-9CA7-D23646C1C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DE4F1-8DF7-422B-A37B-DE4757AAC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E5CFC-64E2-467B-A39C-4380B2819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465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662AFB-FBAB-42CC-AFFD-FCF7A7661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2114A7-DF18-484A-A1BD-22E543167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625ED-8892-4F38-BFD3-13F69E310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AD569-BA74-4875-99DB-9692C2D8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2228A-1EAB-42FE-B926-AA7A8D819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51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F607A-2592-414B-B74F-F8A1B15F7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80FDA-DC0C-4377-B982-53E0B4005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DE6FE-62B5-4E00-A26B-BECBAF73B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EC6C8-9F41-4FA1-9298-BB5B7C464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CF03F6-ED5E-44A1-A480-A51283119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88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E0172-18C0-4BBA-97E3-BF48FA6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FFB50-7465-4ADD-BEFF-02C89CAF4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5234B-5D47-4092-A9FD-2BC58F18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277D-2044-4790-B794-6CFBB4C6A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3025C-78FF-4AB2-97D7-27DB48336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95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D5028-13F5-4036-941D-B83D0F8D9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ABA44-E10D-46E4-81A7-85908FBE0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12BA-2636-4C28-8B1E-294335A435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41BBA5-09E6-4612-97F7-E8A95A809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CCBE0-AB05-4614-96A6-394A923F8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308793-3A35-4E61-A3D9-4A56237C3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02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AB2B0-A30C-4B53-A57C-A52D2985E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E9B90-C009-4FA9-9D38-62DE71003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5E4B0-FA32-46C7-938D-9414C7ABCA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13B6AB-57C8-4C0A-A0E8-F4D00C1EE8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23AFC-4522-4320-AE83-31D603F46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0495B2-8ED5-4BCC-94C4-5A01DCC0E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AF194D-8B0F-4E04-8F0A-B68D22AAE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EC844C-4C65-46DF-ADF2-CD3A8E016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389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5F034-F9CB-403E-80F7-547B698CB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CE0046-4D49-430D-BC9B-E83E26D39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665B8F-982B-454D-9E1B-DF14BA230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1C5AD8-945D-43FF-A8ED-3A8A93880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73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3B771F-107D-4260-9368-B0B832FF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7DB10B-5FB6-46BB-AC91-3A8912141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53271-D1F2-4CE6-AA60-DDEACD3A7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92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ABB37-B970-4B96-A25E-30B64B513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2E1CF-3A0E-4469-9E3D-8518A9915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ED47E-9414-4724-A258-B2B193CBB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5F98C4-525C-4786-92E1-2409FE494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A4B77F-D917-4CD0-9AEB-BF8CC933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E5D30E-5895-400D-954F-031A1F9E6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890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74A3B-A4E6-46B4-9C93-F14D66D7C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F35DEB-CE9C-4BFC-BB87-54EF71B913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4B655D-4C58-421D-BE73-09E95A64C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6866E-112A-457C-8243-A7027682B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EE0243-667A-4FBE-97D6-8C887E41A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81681-73A0-41E3-A57E-698B58D14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081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9A36AE-B511-4409-B0C0-176FA38AF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A0AE1A-CC21-4C58-ACAB-A4EAFD15F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10594-345C-46E4-9855-5213BBA72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4D4C4-8DCB-443F-98ED-12BE17FF30A6}" type="datetimeFigureOut">
              <a:rPr lang="en-GB" smtClean="0"/>
              <a:t>31/08/2018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56F33-704E-4B9D-9BBC-E6596FB5C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267B1-6A94-4A4C-9DA4-82E02AFB6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FB010-E6BE-4067-8B7F-C7AC2615DA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8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B5DC11A-EB52-40D9-8561-6EFA676C2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1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AF310-2195-482E-940D-E6AC035B7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Following is an example of where to get the information for the first trades</a:t>
            </a:r>
          </a:p>
          <a:p>
            <a:r>
              <a:rPr lang="en-US" dirty="0"/>
              <a:t>The pages needed are the Settlements page; the Contract Specs.; and the Margin Page</a:t>
            </a:r>
          </a:p>
          <a:p>
            <a:r>
              <a:rPr lang="en-US" dirty="0"/>
              <a:t>In the following only the information about the Mexican peso is provided.  The first trade involves taking positions in 3 commodities.</a:t>
            </a:r>
          </a:p>
          <a:p>
            <a:r>
              <a:rPr lang="en-US" dirty="0"/>
              <a:t>Only the settlements page (with prices circled) and the trade sheet need to be submitted.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2677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3CA148-0398-46EB-A810-8FFFA0FBC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797"/>
          </a:xfrm>
        </p:spPr>
        <p:txBody>
          <a:bodyPr>
            <a:normAutofit/>
          </a:bodyPr>
          <a:lstStyle/>
          <a:p>
            <a:r>
              <a:rPr lang="en-US" sz="2400" dirty="0"/>
              <a:t>Finding the Futures Price and Delivery Date; Mexican Peso</a:t>
            </a:r>
            <a:endParaRPr lang="en-GB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BD0F2A-A321-43CA-8C1E-C51A5BDCFF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398" y="1481146"/>
            <a:ext cx="9677402" cy="515750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5DA1762-E1F4-442C-A9C7-1B995FD7FD5D}"/>
              </a:ext>
            </a:extLst>
          </p:cNvPr>
          <p:cNvSpPr/>
          <p:nvPr/>
        </p:nvSpPr>
        <p:spPr>
          <a:xfrm>
            <a:off x="3882887" y="2544417"/>
            <a:ext cx="636104" cy="371061"/>
          </a:xfrm>
          <a:prstGeom prst="rect">
            <a:avLst/>
          </a:prstGeom>
          <a:solidFill>
            <a:srgbClr val="F36415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DA9C25-AC38-41F2-AF91-E7A3B2CAAD28}"/>
              </a:ext>
            </a:extLst>
          </p:cNvPr>
          <p:cNvSpPr/>
          <p:nvPr/>
        </p:nvSpPr>
        <p:spPr>
          <a:xfrm>
            <a:off x="3352800" y="5512904"/>
            <a:ext cx="4598504" cy="2252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BE45B02-6B83-4038-8413-D464B31AD2C3}"/>
              </a:ext>
            </a:extLst>
          </p:cNvPr>
          <p:cNvSpPr/>
          <p:nvPr/>
        </p:nvSpPr>
        <p:spPr>
          <a:xfrm>
            <a:off x="5936974" y="5512904"/>
            <a:ext cx="596348" cy="318053"/>
          </a:xfrm>
          <a:prstGeom prst="ellipse">
            <a:avLst/>
          </a:prstGeom>
          <a:solidFill>
            <a:srgbClr val="F75311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21C280D-A60E-4197-8037-43E048A8E4C8}"/>
              </a:ext>
            </a:extLst>
          </p:cNvPr>
          <p:cNvSpPr/>
          <p:nvPr/>
        </p:nvSpPr>
        <p:spPr>
          <a:xfrm>
            <a:off x="3352800" y="5552661"/>
            <a:ext cx="530087" cy="185530"/>
          </a:xfrm>
          <a:prstGeom prst="ellipse">
            <a:avLst/>
          </a:prstGeom>
          <a:solidFill>
            <a:srgbClr val="F63312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434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4636F9-18CF-409A-ACE5-D0347A556E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399" y="1638616"/>
            <a:ext cx="9455428" cy="50392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C33766-649D-4F1C-AE7E-A9BE81E7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Contract Specs. for position size; Note the minimum price relationship to the price quote page!</a:t>
            </a:r>
            <a:endParaRPr lang="en-GB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7BCCF7-9E72-42F2-AEC6-87A021396691}"/>
              </a:ext>
            </a:extLst>
          </p:cNvPr>
          <p:cNvSpPr/>
          <p:nvPr/>
        </p:nvSpPr>
        <p:spPr>
          <a:xfrm>
            <a:off x="5777948" y="3326296"/>
            <a:ext cx="874643" cy="357808"/>
          </a:xfrm>
          <a:prstGeom prst="rect">
            <a:avLst/>
          </a:prstGeom>
          <a:solidFill>
            <a:srgbClr val="4472C4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8D0A4E-7192-457F-A168-E4AF0E9B77DD}"/>
              </a:ext>
            </a:extLst>
          </p:cNvPr>
          <p:cNvSpPr/>
          <p:nvPr/>
        </p:nvSpPr>
        <p:spPr>
          <a:xfrm>
            <a:off x="4187687" y="4103520"/>
            <a:ext cx="993913" cy="256445"/>
          </a:xfrm>
          <a:prstGeom prst="rect">
            <a:avLst/>
          </a:prstGeom>
          <a:solidFill>
            <a:srgbClr val="4472C4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5ECB5-D7DA-4E74-947F-8DCFB8BC6A62}"/>
              </a:ext>
            </a:extLst>
          </p:cNvPr>
          <p:cNvSpPr/>
          <p:nvPr/>
        </p:nvSpPr>
        <p:spPr>
          <a:xfrm>
            <a:off x="4187687" y="5393635"/>
            <a:ext cx="2372139" cy="357808"/>
          </a:xfrm>
          <a:prstGeom prst="rect">
            <a:avLst/>
          </a:prstGeom>
          <a:solidFill>
            <a:srgbClr val="F61212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378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9D2DE-014F-405A-AA90-C290FFDA1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7327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The game will only use maintenance margin info. (x # contracts); Note that the </a:t>
            </a:r>
            <a:r>
              <a:rPr lang="en-US" sz="2800" b="1" dirty="0"/>
              <a:t>margin amounts can change over time </a:t>
            </a:r>
            <a:r>
              <a:rPr lang="en-US" sz="2800" dirty="0"/>
              <a:t>due to changes in volatility and contract value; Note also that there is a search box</a:t>
            </a:r>
            <a:endParaRPr lang="en-GB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23385F-A752-47F6-84DA-EDAA17FA60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522" y="1509723"/>
            <a:ext cx="9697278" cy="516809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40EFF7B-3B4F-4146-A8F2-E0AB92BD023B}"/>
              </a:ext>
            </a:extLst>
          </p:cNvPr>
          <p:cNvSpPr/>
          <p:nvPr/>
        </p:nvSpPr>
        <p:spPr>
          <a:xfrm>
            <a:off x="7991061" y="3018182"/>
            <a:ext cx="755374" cy="410818"/>
          </a:xfrm>
          <a:prstGeom prst="rect">
            <a:avLst/>
          </a:prstGeom>
          <a:solidFill>
            <a:srgbClr val="4472C4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A11D40-DBCC-488C-82D0-FC4D557A1C61}"/>
              </a:ext>
            </a:extLst>
          </p:cNvPr>
          <p:cNvSpPr/>
          <p:nvPr/>
        </p:nvSpPr>
        <p:spPr>
          <a:xfrm>
            <a:off x="8461513" y="5316171"/>
            <a:ext cx="569844" cy="278295"/>
          </a:xfrm>
          <a:prstGeom prst="rect">
            <a:avLst/>
          </a:prstGeom>
          <a:solidFill>
            <a:srgbClr val="F9410F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F51E30-B603-4F7F-9374-61451B9EA39A}"/>
              </a:ext>
            </a:extLst>
          </p:cNvPr>
          <p:cNvSpPr/>
          <p:nvPr/>
        </p:nvSpPr>
        <p:spPr>
          <a:xfrm>
            <a:off x="3458817" y="3856383"/>
            <a:ext cx="2743200" cy="1046921"/>
          </a:xfrm>
          <a:prstGeom prst="rect">
            <a:avLst/>
          </a:prstGeom>
          <a:solidFill>
            <a:srgbClr val="D8EC1C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935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141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Trade 1</vt:lpstr>
      <vt:lpstr>Finding the Futures Price and Delivery Date; Mexican Peso</vt:lpstr>
      <vt:lpstr>Contract Specs. for position size; Note the minimum price relationship to the price quote page!</vt:lpstr>
      <vt:lpstr>The game will only use maintenance margin info. (x # contracts); Note that the margin amounts can change over time due to changes in volatility and contract value; Note also that there is a search box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 1</dc:title>
  <dc:creator>poitras</dc:creator>
  <cp:lastModifiedBy>poitras</cp:lastModifiedBy>
  <cp:revision>3</cp:revision>
  <dcterms:created xsi:type="dcterms:W3CDTF">2018-08-31T13:21:01Z</dcterms:created>
  <dcterms:modified xsi:type="dcterms:W3CDTF">2018-08-31T14:10:01Z</dcterms:modified>
</cp:coreProperties>
</file>