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1"/>
  </p:notesMasterIdLst>
  <p:handoutMasterIdLst>
    <p:handoutMasterId r:id="rId22"/>
  </p:handoutMasterIdLst>
  <p:sldIdLst>
    <p:sldId id="256" r:id="rId2"/>
    <p:sldId id="263" r:id="rId3"/>
    <p:sldId id="258" r:id="rId4"/>
    <p:sldId id="293" r:id="rId5"/>
    <p:sldId id="295" r:id="rId6"/>
    <p:sldId id="294" r:id="rId7"/>
    <p:sldId id="297" r:id="rId8"/>
    <p:sldId id="298" r:id="rId9"/>
    <p:sldId id="283" r:id="rId10"/>
    <p:sldId id="302" r:id="rId11"/>
    <p:sldId id="264" r:id="rId12"/>
    <p:sldId id="296" r:id="rId13"/>
    <p:sldId id="291" r:id="rId14"/>
    <p:sldId id="284" r:id="rId15"/>
    <p:sldId id="299" r:id="rId16"/>
    <p:sldId id="300" r:id="rId17"/>
    <p:sldId id="301" r:id="rId18"/>
    <p:sldId id="303" r:id="rId19"/>
    <p:sldId id="304"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50021"/>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7542" autoAdjust="0"/>
  </p:normalViewPr>
  <p:slideViewPr>
    <p:cSldViewPr>
      <p:cViewPr>
        <p:scale>
          <a:sx n="86" d="100"/>
          <a:sy n="86" d="100"/>
        </p:scale>
        <p:origin x="-3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fr-CA"/>
          </a:p>
        </p:txBody>
      </p:sp>
      <p:sp>
        <p:nvSpPr>
          <p:cNvPr id="1105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fr-CA"/>
          </a:p>
        </p:txBody>
      </p:sp>
      <p:sp>
        <p:nvSpPr>
          <p:cNvPr id="1105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fr-CA"/>
          </a:p>
        </p:txBody>
      </p:sp>
      <p:sp>
        <p:nvSpPr>
          <p:cNvPr id="1105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398AA95-96BC-471E-B648-07CA84652DF4}" type="slidenum">
              <a:rPr lang="fr-CA"/>
              <a:pPr/>
              <a:t>‹#›</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14F48613-D658-47FB-8C54-2F1E17AA39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C3D26-35EB-468D-85A9-6D808193943C}"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AE51E-8C01-441C-A675-BA3A8C31C316}" type="slidenum">
              <a:rPr lang="en-US"/>
              <a:pPr/>
              <a:t>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1F5DA-66BA-465C-B69A-270E1ED634FA}" type="slidenum">
              <a:rPr lang="en-US"/>
              <a:pPr/>
              <a:t>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F6563-6D11-48D7-B35D-E2381AF9CA89}"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lvl1pPr>
              <a:defRPr/>
            </a:lvl1pPr>
          </a:lstStyle>
          <a:p>
            <a:fld id="{F22FC2B5-C0F4-49F0-A38C-3E5C3B7E821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lvl1pPr>
              <a:defRPr/>
            </a:lvl1pPr>
          </a:lstStyle>
          <a:p>
            <a:fld id="{98CE6158-AD44-4B29-ADC8-B2ECAA72CB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lvl1pPr>
              <a:defRPr/>
            </a:lvl1pPr>
          </a:lstStyle>
          <a:p>
            <a:fld id="{BCB74A08-6367-4C2E-9110-7ED810B91F8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84213" y="6092825"/>
            <a:ext cx="4248150" cy="476250"/>
          </a:xfrm>
        </p:spPr>
        <p:txBody>
          <a:bodyPr/>
          <a:lstStyle>
            <a:lvl1pPr>
              <a:defRPr/>
            </a:lvl1pPr>
          </a:lstStyle>
          <a:p>
            <a:r>
              <a:rPr lang="de-DE" smtClean="0"/>
              <a:t>HES  Brock U., June 25, 2012</a:t>
            </a: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fld id="{A5DC8887-6973-492C-87FD-2239689932F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de-DE" smtClean="0"/>
              <a:t>HES  Brock U., June 25, 2012</a:t>
            </a: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DDE7847E-C9E5-4F37-B893-A88168FA22E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684213" y="6092825"/>
            <a:ext cx="4248150" cy="476250"/>
          </a:xfrm>
        </p:spPr>
        <p:txBody>
          <a:bodyPr/>
          <a:lstStyle>
            <a:lvl1pPr>
              <a:defRPr/>
            </a:lvl1pPr>
          </a:lstStyle>
          <a:p>
            <a:r>
              <a:rPr lang="de-DE" smtClean="0"/>
              <a:t>HES  Brock U., June 25, 2012</a:t>
            </a: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fld id="{DB53D6A4-5CA3-4B28-A4E3-9DC40A6DD33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de-DE" smtClean="0"/>
              <a:t>HES  Brock U., June 25, 2012</a:t>
            </a: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8B2CAEE2-9C0A-4171-8DD1-6C946BC0207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4213" y="6092825"/>
            <a:ext cx="4248150" cy="476250"/>
          </a:xfrm>
        </p:spPr>
        <p:txBody>
          <a:bodyPr/>
          <a:lstStyle>
            <a:lvl1pPr>
              <a:defRPr/>
            </a:lvl1pPr>
          </a:lstStyle>
          <a:p>
            <a:r>
              <a:rPr lang="de-DE" smtClean="0"/>
              <a:t>HES  Brock U., June 25, 2012</a:t>
            </a:r>
            <a:endParaRPr lang="en-US"/>
          </a:p>
        </p:txBody>
      </p:sp>
      <p:sp>
        <p:nvSpPr>
          <p:cNvPr id="6" name="Slide Number Placeholder 5"/>
          <p:cNvSpPr>
            <a:spLocks noGrp="1"/>
          </p:cNvSpPr>
          <p:nvPr>
            <p:ph type="sldNum" sz="quarter" idx="11"/>
          </p:nvPr>
        </p:nvSpPr>
        <p:spPr>
          <a:xfrm>
            <a:off x="6553200" y="6245225"/>
            <a:ext cx="2133600" cy="476250"/>
          </a:xfrm>
        </p:spPr>
        <p:txBody>
          <a:bodyPr/>
          <a:lstStyle>
            <a:lvl1pPr>
              <a:defRPr/>
            </a:lvl1pPr>
          </a:lstStyle>
          <a:p>
            <a:fld id="{8334BF32-27EF-4352-848D-1FC3BD405FD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84213" y="6092825"/>
            <a:ext cx="4248150" cy="476250"/>
          </a:xfrm>
        </p:spPr>
        <p:txBody>
          <a:bodyPr/>
          <a:lstStyle>
            <a:lvl1pPr>
              <a:defRPr/>
            </a:lvl1pPr>
          </a:lstStyle>
          <a:p>
            <a:r>
              <a:rPr lang="de-DE" smtClean="0"/>
              <a:t>HES  Brock U., June 25, 2012</a:t>
            </a: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fld id="{CA0D01A3-7D35-4A10-9AD6-9981C7BEFD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lvl1pPr>
              <a:defRPr/>
            </a:lvl1pPr>
          </a:lstStyle>
          <a:p>
            <a:fld id="{03C0ADF9-F2BD-4C3F-8020-5E5600D77DF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lvl1pPr>
              <a:defRPr/>
            </a:lvl1pPr>
          </a:lstStyle>
          <a:p>
            <a:fld id="{57636371-BA42-42C0-B5EB-7F9B40BFAD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lvl1pPr>
              <a:defRPr/>
            </a:lvl1pPr>
          </a:lstStyle>
          <a:p>
            <a:fld id="{99E4B2E2-B3F5-474C-815B-4F9B7B18B1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de-DE" smtClean="0"/>
              <a:t>HES  Brock U., June 25, 2012</a:t>
            </a:r>
            <a:endParaRPr lang="en-US"/>
          </a:p>
        </p:txBody>
      </p:sp>
      <p:sp>
        <p:nvSpPr>
          <p:cNvPr id="8" name="Slide Number Placeholder 7"/>
          <p:cNvSpPr>
            <a:spLocks noGrp="1"/>
          </p:cNvSpPr>
          <p:nvPr>
            <p:ph type="sldNum" sz="quarter" idx="11"/>
          </p:nvPr>
        </p:nvSpPr>
        <p:spPr/>
        <p:txBody>
          <a:bodyPr/>
          <a:lstStyle>
            <a:lvl1pPr>
              <a:defRPr/>
            </a:lvl1pPr>
          </a:lstStyle>
          <a:p>
            <a:fld id="{FD421010-6CBF-49E2-AE21-E16A2AA07F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de-DE" smtClean="0"/>
              <a:t>HES  Brock U., June 25, 2012</a:t>
            </a:r>
            <a:endParaRPr lang="en-US"/>
          </a:p>
        </p:txBody>
      </p:sp>
      <p:sp>
        <p:nvSpPr>
          <p:cNvPr id="4" name="Slide Number Placeholder 3"/>
          <p:cNvSpPr>
            <a:spLocks noGrp="1"/>
          </p:cNvSpPr>
          <p:nvPr>
            <p:ph type="sldNum" sz="quarter" idx="11"/>
          </p:nvPr>
        </p:nvSpPr>
        <p:spPr/>
        <p:txBody>
          <a:bodyPr/>
          <a:lstStyle>
            <a:lvl1pPr>
              <a:defRPr/>
            </a:lvl1pPr>
          </a:lstStyle>
          <a:p>
            <a:fld id="{EF237905-2C1E-4939-B0B3-BAE6470260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de-DE" smtClean="0"/>
              <a:t>HES  Brock U., June 25, 2012</a:t>
            </a:r>
            <a:endParaRPr lang="en-US"/>
          </a:p>
        </p:txBody>
      </p:sp>
      <p:sp>
        <p:nvSpPr>
          <p:cNvPr id="3" name="Slide Number Placeholder 2"/>
          <p:cNvSpPr>
            <a:spLocks noGrp="1"/>
          </p:cNvSpPr>
          <p:nvPr>
            <p:ph type="sldNum" sz="quarter" idx="11"/>
          </p:nvPr>
        </p:nvSpPr>
        <p:spPr/>
        <p:txBody>
          <a:bodyPr/>
          <a:lstStyle>
            <a:lvl1pPr>
              <a:defRPr/>
            </a:lvl1pPr>
          </a:lstStyle>
          <a:p>
            <a:fld id="{C51224B7-747D-46B7-BAD4-09D245946F6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lvl1pPr>
              <a:defRPr/>
            </a:lvl1pPr>
          </a:lstStyle>
          <a:p>
            <a:fld id="{8717E123-2BB6-4C84-B436-1DA35E2CDF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lvl1pPr>
              <a:defRPr/>
            </a:lvl1pPr>
          </a:lstStyle>
          <a:p>
            <a:fld id="{DB9D4CC5-DAB4-4070-949C-E12F650B20E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7" name="Rectangle 5"/>
          <p:cNvSpPr>
            <a:spLocks noGrp="1" noChangeArrowheads="1"/>
          </p:cNvSpPr>
          <p:nvPr>
            <p:ph type="ftr" sz="quarter" idx="3"/>
          </p:nvPr>
        </p:nvSpPr>
        <p:spPr bwMode="auto">
          <a:xfrm>
            <a:off x="684213" y="6092825"/>
            <a:ext cx="42481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de-DE" smtClean="0"/>
              <a:t>HES  Brock U., June 25, 2012</a:t>
            </a:r>
            <a:endParaRPr lang="en-US"/>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C62856-05FB-4C96-847D-615506C104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hys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Chaos_theory" TargetMode="External"/><Relationship Id="rId5" Type="http://schemas.openxmlformats.org/officeDocument/2006/relationships/hyperlink" Target="http://en.wikipedia.org/wiki/Stochastic_process" TargetMode="External"/><Relationship Id="rId4" Type="http://schemas.openxmlformats.org/officeDocument/2006/relationships/hyperlink" Target="http://en.wikipedia.org/wiki/Economic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title"/>
          </p:nvPr>
        </p:nvSpPr>
        <p:spPr>
          <a:xfrm>
            <a:off x="457200" y="273050"/>
            <a:ext cx="8363272" cy="1162050"/>
          </a:xfrm>
        </p:spPr>
        <p:txBody>
          <a:bodyPr/>
          <a:lstStyle/>
          <a:p>
            <a:r>
              <a:rPr lang="en-US" sz="3200" dirty="0" smtClean="0"/>
              <a:t> </a:t>
            </a:r>
            <a:r>
              <a:rPr lang="en-US" sz="3200" dirty="0" err="1" smtClean="0"/>
              <a:t>Ergodicity</a:t>
            </a:r>
            <a:r>
              <a:rPr lang="en-US" sz="3200" dirty="0" smtClean="0"/>
              <a:t>, </a:t>
            </a:r>
            <a:r>
              <a:rPr lang="en-US" sz="3200" dirty="0" err="1" smtClean="0"/>
              <a:t>Econophysics</a:t>
            </a:r>
            <a:r>
              <a:rPr lang="en-US" sz="3200" dirty="0" smtClean="0"/>
              <a:t> and</a:t>
            </a:r>
            <a:br>
              <a:rPr lang="en-US" sz="3200" dirty="0" smtClean="0"/>
            </a:br>
            <a:r>
              <a:rPr lang="en-US" sz="3200" dirty="0" smtClean="0"/>
              <a:t>the History of Economic Theory</a:t>
            </a:r>
          </a:p>
        </p:txBody>
      </p:sp>
      <p:sp>
        <p:nvSpPr>
          <p:cNvPr id="2064" name="Rectangle 16"/>
          <p:cNvSpPr>
            <a:spLocks noGrp="1" noChangeArrowheads="1"/>
          </p:cNvSpPr>
          <p:nvPr>
            <p:ph type="body" sz="half" idx="2"/>
          </p:nvPr>
        </p:nvSpPr>
        <p:spPr>
          <a:xfrm>
            <a:off x="457200" y="1435101"/>
            <a:ext cx="3682752" cy="1849884"/>
          </a:xfrm>
        </p:spPr>
        <p:txBody>
          <a:bodyPr/>
          <a:lstStyle/>
          <a:p>
            <a:endParaRPr lang="en-US" sz="2400" dirty="0" smtClean="0"/>
          </a:p>
          <a:p>
            <a:r>
              <a:rPr lang="en-US" sz="2400" dirty="0" smtClean="0"/>
              <a:t>Geoffrey </a:t>
            </a:r>
            <a:r>
              <a:rPr lang="en-US" sz="2400" dirty="0" err="1"/>
              <a:t>Poitras</a:t>
            </a:r>
            <a:r>
              <a:rPr lang="en-US" sz="2400" dirty="0"/>
              <a:t>, </a:t>
            </a:r>
            <a:endParaRPr lang="en-US" sz="2400" dirty="0" smtClean="0"/>
          </a:p>
          <a:p>
            <a:r>
              <a:rPr lang="en-US" sz="2400" dirty="0" smtClean="0"/>
              <a:t>Simon </a:t>
            </a:r>
            <a:r>
              <a:rPr lang="en-US" sz="2400" dirty="0"/>
              <a:t>Fraser </a:t>
            </a:r>
            <a:r>
              <a:rPr lang="en-US" sz="2400" dirty="0" smtClean="0"/>
              <a:t>University</a:t>
            </a:r>
            <a:endParaRPr lang="en-US" sz="2400" dirty="0"/>
          </a:p>
        </p:txBody>
      </p:sp>
      <p:sp>
        <p:nvSpPr>
          <p:cNvPr id="6" name="Footer Placeholder 5"/>
          <p:cNvSpPr>
            <a:spLocks noGrp="1"/>
          </p:cNvSpPr>
          <p:nvPr>
            <p:ph type="ftr" sz="quarter" idx="10"/>
          </p:nvPr>
        </p:nvSpPr>
        <p:spPr>
          <a:xfrm>
            <a:off x="684213" y="6165303"/>
            <a:ext cx="4248150" cy="403771"/>
          </a:xfrm>
        </p:spPr>
        <p:txBody>
          <a:bodyPr/>
          <a:lstStyle/>
          <a:p>
            <a:r>
              <a:rPr lang="fr-FR" dirty="0" smtClean="0">
                <a:solidFill>
                  <a:srgbClr val="00B050"/>
                </a:solidFill>
              </a:rPr>
              <a:t>HES  </a:t>
            </a:r>
            <a:r>
              <a:rPr lang="fr-FR" dirty="0" err="1" smtClean="0">
                <a:solidFill>
                  <a:srgbClr val="00B050"/>
                </a:solidFill>
              </a:rPr>
              <a:t>Brock</a:t>
            </a:r>
            <a:r>
              <a:rPr lang="fr-FR" dirty="0" smtClean="0">
                <a:solidFill>
                  <a:srgbClr val="00B050"/>
                </a:solidFill>
              </a:rPr>
              <a:t> U., </a:t>
            </a:r>
            <a:r>
              <a:rPr lang="fr-FR" dirty="0" err="1" smtClean="0">
                <a:solidFill>
                  <a:srgbClr val="00B050"/>
                </a:solidFill>
              </a:rPr>
              <a:t>June</a:t>
            </a:r>
            <a:r>
              <a:rPr lang="fr-FR" dirty="0" smtClean="0">
                <a:solidFill>
                  <a:srgbClr val="00B050"/>
                </a:solidFill>
              </a:rPr>
              <a:t> 25, 2012</a:t>
            </a:r>
            <a:endParaRPr lang="en-US" dirty="0">
              <a:solidFill>
                <a:srgbClr val="00B050"/>
              </a:solidFill>
            </a:endParaRPr>
          </a:p>
        </p:txBody>
      </p:sp>
      <p:sp>
        <p:nvSpPr>
          <p:cNvPr id="7" name="Slide Number Placeholder 6"/>
          <p:cNvSpPr>
            <a:spLocks noGrp="1"/>
          </p:cNvSpPr>
          <p:nvPr>
            <p:ph type="sldNum" sz="quarter" idx="11"/>
          </p:nvPr>
        </p:nvSpPr>
        <p:spPr/>
        <p:txBody>
          <a:bodyPr/>
          <a:lstStyle/>
          <a:p>
            <a:fld id="{0A31BE3D-B25A-4800-ADCD-7C5405ADC732}" type="slidenum">
              <a:rPr lang="en-US"/>
              <a:pPr/>
              <a:t>1</a:t>
            </a:fld>
            <a:endParaRPr lang="en-US"/>
          </a:p>
        </p:txBody>
      </p:sp>
      <p:pic>
        <p:nvPicPr>
          <p:cNvPr id="9" name="Content Placeholder 8" descr="H4020061-Portrait_of_Ludwig_Boltzmann,_1844-1906-SPL.jpg"/>
          <p:cNvPicPr>
            <a:picLocks noGrp="1" noChangeAspect="1"/>
          </p:cNvPicPr>
          <p:nvPr>
            <p:ph idx="1"/>
          </p:nvPr>
        </p:nvPicPr>
        <p:blipFill>
          <a:blip r:embed="rId4" cstate="print"/>
          <a:stretch>
            <a:fillRect/>
          </a:stretch>
        </p:blipFill>
        <p:spPr>
          <a:xfrm>
            <a:off x="5148064" y="2276872"/>
            <a:ext cx="2991111" cy="366117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4">
                                            <p:txEl>
                                              <p:pRg st="1" end="1"/>
                                            </p:txEl>
                                          </p:spTgt>
                                        </p:tgtEl>
                                        <p:attrNameLst>
                                          <p:attrName>style.visibility</p:attrName>
                                        </p:attrNameLst>
                                      </p:cBhvr>
                                      <p:to>
                                        <p:strVal val="visible"/>
                                      </p:to>
                                    </p:set>
                                    <p:animEffect transition="in" filter="fade">
                                      <p:cBhvr>
                                        <p:cTn id="12" dur="2000"/>
                                        <p:tgtEl>
                                          <p:spTgt spid="20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4">
                                            <p:txEl>
                                              <p:pRg st="2" end="2"/>
                                            </p:txEl>
                                          </p:spTgt>
                                        </p:tgtEl>
                                        <p:attrNameLst>
                                          <p:attrName>style.visibility</p:attrName>
                                        </p:attrNameLst>
                                      </p:cBhvr>
                                      <p:to>
                                        <p:strVal val="visible"/>
                                      </p:to>
                                    </p:set>
                                    <p:animEffect transition="in" filter="fade">
                                      <p:cBhvr>
                                        <p:cTn id="17" dur="2000"/>
                                        <p:tgtEl>
                                          <p:spTgt spid="20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6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3200" dirty="0" smtClean="0"/>
              <a:t>Modern </a:t>
            </a:r>
            <a:r>
              <a:rPr lang="en-US" sz="3200" dirty="0" err="1" smtClean="0"/>
              <a:t>Econophysicists</a:t>
            </a:r>
            <a:r>
              <a:rPr lang="en-US" sz="3200" dirty="0" smtClean="0"/>
              <a:t>?</a:t>
            </a:r>
            <a:endParaRPr lang="en-US" sz="3200" dirty="0"/>
          </a:p>
        </p:txBody>
      </p:sp>
      <p:sp>
        <p:nvSpPr>
          <p:cNvPr id="3" name="Text Placeholder 2"/>
          <p:cNvSpPr>
            <a:spLocks noGrp="1"/>
          </p:cNvSpPr>
          <p:nvPr>
            <p:ph type="body" sz="half" idx="1"/>
          </p:nvPr>
        </p:nvSpPr>
        <p:spPr>
          <a:xfrm>
            <a:off x="467544" y="4869160"/>
            <a:ext cx="8075240" cy="896963"/>
          </a:xfrm>
        </p:spPr>
        <p:txBody>
          <a:bodyPr/>
          <a:lstStyle/>
          <a:p>
            <a:r>
              <a:rPr lang="en-US" sz="1800" dirty="0" smtClean="0"/>
              <a:t>Benoit Mandelbrot                                       Maurice Allais</a:t>
            </a:r>
          </a:p>
          <a:p>
            <a:pPr>
              <a:buNone/>
            </a:pPr>
            <a:r>
              <a:rPr lang="en-US" sz="1800" dirty="0" smtClean="0"/>
              <a:t>       </a:t>
            </a:r>
            <a:r>
              <a:rPr lang="en-US" sz="1800" dirty="0" smtClean="0"/>
              <a:t>   (1924-2010)                                               (1911-2010)</a:t>
            </a:r>
            <a:endParaRPr lang="en-US" sz="1800" dirty="0" smtClean="0"/>
          </a:p>
          <a:p>
            <a:pPr>
              <a:buNone/>
            </a:pPr>
            <a:r>
              <a:rPr lang="en-US" sz="1400" dirty="0" smtClean="0"/>
              <a:t>(many contributions prior to mid-1990’s )                     Economist with physics training</a:t>
            </a:r>
            <a:endParaRPr lang="en-US" sz="1400" dirty="0"/>
          </a:p>
        </p:txBody>
      </p:sp>
      <p:pic>
        <p:nvPicPr>
          <p:cNvPr id="8" name="Content Placeholder 7" descr="Mandelbrot.gif"/>
          <p:cNvPicPr>
            <a:picLocks noGrp="1" noChangeAspect="1"/>
          </p:cNvPicPr>
          <p:nvPr>
            <p:ph sz="quarter" idx="2"/>
          </p:nvPr>
        </p:nvPicPr>
        <p:blipFill>
          <a:blip r:embed="rId2" cstate="print"/>
          <a:stretch>
            <a:fillRect/>
          </a:stretch>
        </p:blipFill>
        <p:spPr>
          <a:xfrm>
            <a:off x="1043608" y="1246379"/>
            <a:ext cx="2448272" cy="3391187"/>
          </a:xfrm>
        </p:spPr>
      </p:pic>
      <p:pic>
        <p:nvPicPr>
          <p:cNvPr id="9" name="Content Placeholder 8" descr="Allais.jpg"/>
          <p:cNvPicPr>
            <a:picLocks noGrp="1" noChangeAspect="1"/>
          </p:cNvPicPr>
          <p:nvPr>
            <p:ph sz="quarter" idx="3"/>
          </p:nvPr>
        </p:nvPicPr>
        <p:blipFill>
          <a:blip r:embed="rId3" cstate="print"/>
          <a:stretch>
            <a:fillRect/>
          </a:stretch>
        </p:blipFill>
        <p:spPr>
          <a:xfrm>
            <a:off x="4355975" y="1345550"/>
            <a:ext cx="3847383" cy="3163570"/>
          </a:xfrm>
        </p:spPr>
      </p:pic>
      <p:sp>
        <p:nvSpPr>
          <p:cNvPr id="6" name="Footer Placeholder 5"/>
          <p:cNvSpPr>
            <a:spLocks noGrp="1"/>
          </p:cNvSpPr>
          <p:nvPr>
            <p:ph type="ftr" sz="quarter" idx="10"/>
          </p:nvPr>
        </p:nvSpPr>
        <p:spPr/>
        <p:txBody>
          <a:bodyPr/>
          <a:lstStyle/>
          <a:p>
            <a:r>
              <a:rPr lang="de-DE" smtClean="0"/>
              <a:t>HES  Brock U., June 25, 2012</a:t>
            </a:r>
            <a:endParaRPr lang="en-US"/>
          </a:p>
        </p:txBody>
      </p:sp>
      <p:sp>
        <p:nvSpPr>
          <p:cNvPr id="7" name="Slide Number Placeholder 6"/>
          <p:cNvSpPr>
            <a:spLocks noGrp="1"/>
          </p:cNvSpPr>
          <p:nvPr>
            <p:ph type="sldNum" sz="quarter" idx="11"/>
          </p:nvPr>
        </p:nvSpPr>
        <p:spPr/>
        <p:txBody>
          <a:bodyPr/>
          <a:lstStyle/>
          <a:p>
            <a:fld id="{A5DC8887-6973-492C-87FD-2239689932F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3050"/>
            <a:ext cx="7571184" cy="707678"/>
          </a:xfrm>
        </p:spPr>
        <p:txBody>
          <a:bodyPr/>
          <a:lstStyle/>
          <a:p>
            <a:r>
              <a:rPr lang="en-US" sz="3600" dirty="0" smtClean="0"/>
              <a:t>Ludwig E. Boltzmann (1844-1906)</a:t>
            </a:r>
            <a:endParaRPr lang="en-US" sz="3600" dirty="0"/>
          </a:p>
        </p:txBody>
      </p:sp>
      <p:sp>
        <p:nvSpPr>
          <p:cNvPr id="57348" name="Rectangle 4"/>
          <p:cNvSpPr>
            <a:spLocks noGrp="1" noChangeArrowheads="1"/>
          </p:cNvSpPr>
          <p:nvPr>
            <p:ph type="body" sz="half" idx="2"/>
          </p:nvPr>
        </p:nvSpPr>
        <p:spPr>
          <a:xfrm>
            <a:off x="457200" y="1435100"/>
            <a:ext cx="4186808" cy="4691063"/>
          </a:xfrm>
        </p:spPr>
        <p:txBody>
          <a:bodyPr/>
          <a:lstStyle/>
          <a:p>
            <a:pPr>
              <a:lnSpc>
                <a:spcPct val="90000"/>
              </a:lnSpc>
            </a:pPr>
            <a:r>
              <a:rPr lang="en-US" sz="2000" dirty="0" smtClean="0"/>
              <a:t>Founding father of Second Scientific Revolution and intellectual giant in the kinetic theory of gases</a:t>
            </a:r>
            <a:endParaRPr lang="en-US" sz="2000" dirty="0"/>
          </a:p>
          <a:p>
            <a:pPr>
              <a:lnSpc>
                <a:spcPct val="90000"/>
              </a:lnSpc>
            </a:pPr>
            <a:endParaRPr lang="en-US" sz="2000" dirty="0"/>
          </a:p>
          <a:p>
            <a:pPr>
              <a:lnSpc>
                <a:spcPct val="90000"/>
              </a:lnSpc>
            </a:pPr>
            <a:r>
              <a:rPr lang="en-US" sz="2000" dirty="0" smtClean="0"/>
              <a:t>Important influence on Einstein (Brownian motion) and Planck (theory of black matter)</a:t>
            </a:r>
          </a:p>
          <a:p>
            <a:pPr>
              <a:lnSpc>
                <a:spcPct val="90000"/>
              </a:lnSpc>
            </a:pPr>
            <a:endParaRPr lang="en-US" sz="2000" dirty="0" smtClean="0"/>
          </a:p>
          <a:p>
            <a:pPr>
              <a:lnSpc>
                <a:spcPct val="90000"/>
              </a:lnSpc>
            </a:pPr>
            <a:r>
              <a:rPr lang="en-US" sz="2000" dirty="0" smtClean="0"/>
              <a:t>First to demonstrate that time irreversible processes explain second law of thermodynamics</a:t>
            </a:r>
          </a:p>
          <a:p>
            <a:pPr>
              <a:lnSpc>
                <a:spcPct val="90000"/>
              </a:lnSpc>
            </a:pPr>
            <a:endParaRPr lang="en-US" sz="2000" dirty="0" smtClean="0"/>
          </a:p>
          <a:p>
            <a:pPr>
              <a:lnSpc>
                <a:spcPct val="90000"/>
              </a:lnSpc>
            </a:pPr>
            <a:r>
              <a:rPr lang="en-US" sz="2000" dirty="0" smtClean="0"/>
              <a:t>Originator of the ‘</a:t>
            </a:r>
            <a:r>
              <a:rPr lang="en-US" sz="2000" dirty="0" err="1" smtClean="0"/>
              <a:t>ergodicity</a:t>
            </a:r>
            <a:r>
              <a:rPr lang="en-US" sz="2000" dirty="0" smtClean="0"/>
              <a:t> hypothesis’</a:t>
            </a:r>
            <a:endParaRPr lang="en-US" sz="2000" dirty="0"/>
          </a:p>
          <a:p>
            <a:pPr>
              <a:lnSpc>
                <a:spcPct val="90000"/>
              </a:lnSpc>
            </a:pPr>
            <a:endParaRPr lang="en-US" sz="2000" dirty="0"/>
          </a:p>
        </p:txBody>
      </p:sp>
      <p:sp>
        <p:nvSpPr>
          <p:cNvPr id="5" name="Footer Placeholder 4"/>
          <p:cNvSpPr>
            <a:spLocks noGrp="1"/>
          </p:cNvSpPr>
          <p:nvPr>
            <p:ph type="ftr" sz="quarter" idx="10"/>
          </p:nvPr>
        </p:nvSpPr>
        <p:spPr/>
        <p:txBody>
          <a:body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p>
            <a:fld id="{37F37F71-6741-4190-ACBE-36B37F48FA28}" type="slidenum">
              <a:rPr lang="en-US"/>
              <a:pPr/>
              <a:t>11</a:t>
            </a:fld>
            <a:endParaRPr lang="en-US"/>
          </a:p>
        </p:txBody>
      </p:sp>
      <p:pic>
        <p:nvPicPr>
          <p:cNvPr id="8" name="Content Placeholder 7" descr="H4020061-Portrait_of_Ludwig_Boltzmann,_1844-1906-SPL.jpg"/>
          <p:cNvPicPr>
            <a:picLocks noGrp="1" noChangeAspect="1"/>
          </p:cNvPicPr>
          <p:nvPr>
            <p:ph idx="1"/>
          </p:nvPr>
        </p:nvPicPr>
        <p:blipFill>
          <a:blip r:embed="rId3" cstate="print"/>
          <a:stretch>
            <a:fillRect/>
          </a:stretch>
        </p:blipFill>
        <p:spPr>
          <a:xfrm>
            <a:off x="5471032" y="1229638"/>
            <a:ext cx="2914592" cy="356751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diamond(in)">
                                      <p:cBhvr>
                                        <p:cTn id="7" dur="20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7348">
                                            <p:txEl>
                                              <p:pRg st="2" end="2"/>
                                            </p:txEl>
                                          </p:spTgt>
                                        </p:tgtEl>
                                        <p:attrNameLst>
                                          <p:attrName>style.visibility</p:attrName>
                                        </p:attrNameLst>
                                      </p:cBhvr>
                                      <p:to>
                                        <p:strVal val="visible"/>
                                      </p:to>
                                    </p:set>
                                    <p:animEffect transition="in" filter="diamond(in)">
                                      <p:cBhvr>
                                        <p:cTn id="12" dur="2000"/>
                                        <p:tgtEl>
                                          <p:spTgt spid="573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7348">
                                            <p:txEl>
                                              <p:pRg st="4" end="4"/>
                                            </p:txEl>
                                          </p:spTgt>
                                        </p:tgtEl>
                                        <p:attrNameLst>
                                          <p:attrName>style.visibility</p:attrName>
                                        </p:attrNameLst>
                                      </p:cBhvr>
                                      <p:to>
                                        <p:strVal val="visible"/>
                                      </p:to>
                                    </p:set>
                                    <p:animEffect transition="in" filter="diamond(in)">
                                      <p:cBhvr>
                                        <p:cTn id="17" dur="2000"/>
                                        <p:tgtEl>
                                          <p:spTgt spid="5734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7348">
                                            <p:txEl>
                                              <p:pRg st="6" end="6"/>
                                            </p:txEl>
                                          </p:spTgt>
                                        </p:tgtEl>
                                        <p:attrNameLst>
                                          <p:attrName>style.visibility</p:attrName>
                                        </p:attrNameLst>
                                      </p:cBhvr>
                                      <p:to>
                                        <p:strVal val="visible"/>
                                      </p:to>
                                    </p:set>
                                    <p:animEffect transition="in" filter="diamond(in)">
                                      <p:cBhvr>
                                        <p:cTn id="22" dur="2000"/>
                                        <p:tgtEl>
                                          <p:spTgt spid="573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z="3200" dirty="0" smtClean="0">
                <a:solidFill>
                  <a:schemeClr val="accent5">
                    <a:lumMod val="50000"/>
                  </a:schemeClr>
                </a:solidFill>
              </a:rPr>
              <a:t>Origins of </a:t>
            </a:r>
            <a:r>
              <a:rPr lang="en-US" sz="3200" dirty="0" err="1" smtClean="0">
                <a:solidFill>
                  <a:schemeClr val="accent5">
                    <a:lumMod val="50000"/>
                  </a:schemeClr>
                </a:solidFill>
              </a:rPr>
              <a:t>Ergodicity</a:t>
            </a:r>
            <a:endParaRPr lang="en-US" sz="3200" dirty="0">
              <a:solidFill>
                <a:schemeClr val="accent5">
                  <a:lumMod val="50000"/>
                </a:schemeClr>
              </a:solidFill>
            </a:endParaRPr>
          </a:p>
        </p:txBody>
      </p:sp>
      <p:sp>
        <p:nvSpPr>
          <p:cNvPr id="3" name="Content Placeholder 2"/>
          <p:cNvSpPr>
            <a:spLocks noGrp="1"/>
          </p:cNvSpPr>
          <p:nvPr>
            <p:ph idx="1"/>
          </p:nvPr>
        </p:nvSpPr>
        <p:spPr>
          <a:xfrm>
            <a:off x="539552" y="980728"/>
            <a:ext cx="8229600" cy="4929411"/>
          </a:xfrm>
        </p:spPr>
        <p:txBody>
          <a:bodyPr/>
          <a:lstStyle/>
          <a:p>
            <a:pPr lvl="1"/>
            <a:r>
              <a:rPr lang="en-US" sz="2400" dirty="0" smtClean="0"/>
              <a:t>The etymology for “</a:t>
            </a:r>
            <a:r>
              <a:rPr lang="en-US" sz="2400" dirty="0" err="1" smtClean="0"/>
              <a:t>ergodic</a:t>
            </a:r>
            <a:r>
              <a:rPr lang="en-US" sz="2400" dirty="0" smtClean="0"/>
              <a:t>” begins with an 1884 paper by Boltzmann</a:t>
            </a:r>
          </a:p>
          <a:p>
            <a:pPr lvl="1"/>
            <a:r>
              <a:rPr lang="en-US" sz="2400" dirty="0" smtClean="0"/>
              <a:t>The </a:t>
            </a:r>
            <a:r>
              <a:rPr lang="en-US" sz="2400" dirty="0" err="1" smtClean="0"/>
              <a:t>ergodic</a:t>
            </a:r>
            <a:r>
              <a:rPr lang="en-US" sz="2400" dirty="0" smtClean="0"/>
              <a:t> property was initially associated with the kinetic theory of gases where the unobservable properties of the velocity of gas molecules can be ‘macroscopically’ measured, esp. using temperature</a:t>
            </a:r>
          </a:p>
          <a:p>
            <a:pPr lvl="2"/>
            <a:r>
              <a:rPr lang="en-US" sz="2000" dirty="0" smtClean="0"/>
              <a:t>Other macroscopic measures include density, pressure, viscous stresses and heat flow.</a:t>
            </a:r>
          </a:p>
          <a:p>
            <a:pPr lvl="1"/>
            <a:r>
              <a:rPr lang="en-US" sz="2400" dirty="0" smtClean="0"/>
              <a:t>The </a:t>
            </a:r>
            <a:r>
              <a:rPr lang="en-US" sz="2400" dirty="0" err="1" smtClean="0"/>
              <a:t>ergodic</a:t>
            </a:r>
            <a:r>
              <a:rPr lang="en-US" sz="2400" dirty="0" smtClean="0"/>
              <a:t> hypothesis maintains that a dynamical system samples all points in the dynamical space</a:t>
            </a:r>
          </a:p>
          <a:p>
            <a:pPr lvl="2"/>
            <a:r>
              <a:rPr lang="en-US" sz="2000" dirty="0" smtClean="0"/>
              <a:t>‘Dynamical space’ is referred to as the ‘phase space’ in modern terminology</a:t>
            </a:r>
          </a:p>
          <a:p>
            <a:pPr lvl="1"/>
            <a:r>
              <a:rPr lang="en-US" dirty="0" err="1" smtClean="0"/>
              <a:t>Ergodicity</a:t>
            </a:r>
            <a:r>
              <a:rPr lang="en-US" dirty="0" smtClean="0"/>
              <a:t> is a long run property</a:t>
            </a:r>
          </a:p>
          <a:p>
            <a:pPr lvl="2">
              <a:buNone/>
            </a:pPr>
            <a:r>
              <a:rPr lang="en-US" sz="2000" dirty="0" smtClean="0"/>
              <a:t>	</a:t>
            </a:r>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Ergodicity</a:t>
            </a:r>
            <a:r>
              <a:rPr lang="en-US" sz="3200" dirty="0" smtClean="0"/>
              <a:t> and Economics </a:t>
            </a:r>
            <a:endParaRPr lang="en-US" sz="3200" dirty="0"/>
          </a:p>
        </p:txBody>
      </p:sp>
      <p:sp>
        <p:nvSpPr>
          <p:cNvPr id="3" name="Text Placeholder 2"/>
          <p:cNvSpPr>
            <a:spLocks noGrp="1"/>
          </p:cNvSpPr>
          <p:nvPr>
            <p:ph idx="1"/>
          </p:nvPr>
        </p:nvSpPr>
        <p:spPr>
          <a:xfrm>
            <a:off x="467544" y="1412776"/>
            <a:ext cx="8229600" cy="4525963"/>
          </a:xfrm>
        </p:spPr>
        <p:txBody>
          <a:bodyPr/>
          <a:lstStyle/>
          <a:p>
            <a:r>
              <a:rPr lang="en-US" sz="2400" dirty="0" smtClean="0"/>
              <a:t>For Economics, ‘</a:t>
            </a:r>
            <a:r>
              <a:rPr lang="en-US" sz="2400" dirty="0" err="1" smtClean="0"/>
              <a:t>Ergodicity</a:t>
            </a:r>
            <a:r>
              <a:rPr lang="en-US" sz="2400" dirty="0" smtClean="0"/>
              <a:t>’ is the property that permits a single </a:t>
            </a:r>
            <a:r>
              <a:rPr lang="en-US" sz="2400" i="1" dirty="0" smtClean="0"/>
              <a:t>ex post </a:t>
            </a:r>
            <a:r>
              <a:rPr lang="en-US" sz="2400" dirty="0" smtClean="0"/>
              <a:t>time series sample path to be used to estimate the parameters for the distribution of the </a:t>
            </a:r>
            <a:r>
              <a:rPr lang="en-US" sz="2400" i="1" dirty="0" smtClean="0"/>
              <a:t>ex ante </a:t>
            </a:r>
            <a:r>
              <a:rPr lang="en-US" sz="2400" dirty="0" smtClean="0"/>
              <a:t>ensemble of future time paths</a:t>
            </a:r>
          </a:p>
          <a:p>
            <a:pPr lvl="1"/>
            <a:r>
              <a:rPr lang="en-US" sz="2000" dirty="0" smtClean="0"/>
              <a:t>In the limit for time, </a:t>
            </a:r>
            <a:r>
              <a:rPr lang="en-US" sz="2000" dirty="0" smtClean="0">
                <a:solidFill>
                  <a:srgbClr val="C00000"/>
                </a:solidFill>
              </a:rPr>
              <a:t>an </a:t>
            </a:r>
            <a:r>
              <a:rPr lang="en-US" sz="2000" dirty="0" err="1" smtClean="0">
                <a:solidFill>
                  <a:srgbClr val="C00000"/>
                </a:solidFill>
              </a:rPr>
              <a:t>ergodic</a:t>
            </a:r>
            <a:r>
              <a:rPr lang="en-US" sz="2000" dirty="0" smtClean="0">
                <a:solidFill>
                  <a:srgbClr val="C00000"/>
                </a:solidFill>
              </a:rPr>
              <a:t> process will possess a steady state distribution that is independent of initial conditions.</a:t>
            </a:r>
          </a:p>
          <a:p>
            <a:pPr lvl="1"/>
            <a:r>
              <a:rPr lang="en-US" sz="2000" dirty="0" err="1" smtClean="0"/>
              <a:t>Ergodic</a:t>
            </a:r>
            <a:r>
              <a:rPr lang="en-US" sz="2000" dirty="0" smtClean="0"/>
              <a:t> processes can have non-linearity in the mean providing a wider class of theoretical processes for modeling economic variables than the reversible stationary </a:t>
            </a:r>
            <a:r>
              <a:rPr lang="en-US" sz="2000" dirty="0" err="1" smtClean="0"/>
              <a:t>unimodal</a:t>
            </a:r>
            <a:r>
              <a:rPr lang="en-US" sz="2000" dirty="0" smtClean="0"/>
              <a:t> processes which are conventional in econometric work</a:t>
            </a:r>
          </a:p>
          <a:p>
            <a:pPr lvl="1"/>
            <a:r>
              <a:rPr lang="en-US" sz="2000" dirty="0" smtClean="0"/>
              <a:t>Stationary processes are also ‘reversible’, only the distance between observations matter, not where in the process the observation occurs (no impact from initial conditions)</a:t>
            </a:r>
          </a:p>
          <a:p>
            <a:endParaRPr lang="en-US" sz="2400" dirty="0"/>
          </a:p>
        </p:txBody>
      </p:sp>
      <p:sp>
        <p:nvSpPr>
          <p:cNvPr id="5" name="Footer Placeholder 4"/>
          <p:cNvSpPr>
            <a:spLocks noGrp="1"/>
          </p:cNvSpPr>
          <p:nvPr>
            <p:ph type="ftr" sz="quarter" idx="10"/>
          </p:nvPr>
        </p:nvSpPr>
        <p:spPr/>
        <p:txBody>
          <a:body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p>
            <a:fld id="{8B2CAEE2-9C0A-4171-8DD1-6C946BC0207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err="1" smtClean="0"/>
              <a:t>Ergodicity</a:t>
            </a:r>
            <a:r>
              <a:rPr lang="en-US" sz="3600" dirty="0" smtClean="0"/>
              <a:t> and Sturm-</a:t>
            </a:r>
            <a:r>
              <a:rPr lang="en-US" sz="3600" dirty="0" err="1" smtClean="0"/>
              <a:t>Liouville</a:t>
            </a:r>
            <a:r>
              <a:rPr lang="en-US" sz="3600" dirty="0" smtClean="0"/>
              <a:t> Theory </a:t>
            </a:r>
            <a:endParaRPr lang="en-US" sz="3600" dirty="0"/>
          </a:p>
        </p:txBody>
      </p:sp>
      <p:sp>
        <p:nvSpPr>
          <p:cNvPr id="11" name="Text Placeholder 10"/>
          <p:cNvSpPr>
            <a:spLocks noGrp="1"/>
          </p:cNvSpPr>
          <p:nvPr>
            <p:ph type="body" sz="half" idx="1"/>
          </p:nvPr>
        </p:nvSpPr>
        <p:spPr>
          <a:xfrm>
            <a:off x="467544" y="1412776"/>
            <a:ext cx="8229600" cy="1396752"/>
          </a:xfrm>
        </p:spPr>
        <p:txBody>
          <a:bodyPr/>
          <a:lstStyle/>
          <a:p>
            <a:r>
              <a:rPr lang="en-US" sz="2000" dirty="0" smtClean="0"/>
              <a:t>The modern formulation of  the </a:t>
            </a:r>
            <a:r>
              <a:rPr lang="en-US" sz="2000" dirty="0" err="1" smtClean="0"/>
              <a:t>ergodic</a:t>
            </a:r>
            <a:r>
              <a:rPr lang="en-US" sz="2000" dirty="0" smtClean="0"/>
              <a:t> hypothesis can be formulated using Sturm-</a:t>
            </a:r>
            <a:r>
              <a:rPr lang="en-US" sz="2000" dirty="0" err="1" smtClean="0"/>
              <a:t>Liouville</a:t>
            </a:r>
            <a:r>
              <a:rPr lang="en-US" sz="2000" dirty="0" smtClean="0"/>
              <a:t> theory to solve the transition density from the forward equation for the problem </a:t>
            </a:r>
          </a:p>
          <a:p>
            <a:pPr lvl="1"/>
            <a:r>
              <a:rPr lang="en-US" sz="1600" dirty="0" smtClean="0"/>
              <a:t>Nolte (2010) attributes the origins of S-L theory and the notion of phase space to Boltzmann</a:t>
            </a:r>
            <a:endParaRPr lang="en-US" sz="1600" dirty="0"/>
          </a:p>
        </p:txBody>
      </p:sp>
      <p:sp>
        <p:nvSpPr>
          <p:cNvPr id="5" name="Footer Placeholder 4"/>
          <p:cNvSpPr>
            <a:spLocks noGrp="1"/>
          </p:cNvSpPr>
          <p:nvPr>
            <p:ph type="ftr" sz="quarter" idx="10"/>
          </p:nvPr>
        </p:nvSpPr>
        <p:spPr/>
        <p:txBody>
          <a:body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p>
            <a:fld id="{8717E123-2BB6-4C84-B436-1DA35E2CDF25}" type="slidenum">
              <a:rPr lang="en-US" smtClean="0"/>
              <a:pPr/>
              <a:t>14</a:t>
            </a:fld>
            <a:endParaRPr lang="en-US"/>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306859" y="3068960"/>
            <a:ext cx="8514876" cy="305720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sz="3200" dirty="0" smtClean="0">
                <a:solidFill>
                  <a:srgbClr val="FF0000"/>
                </a:solidFill>
              </a:rPr>
              <a:t>Initial and Boundary Conditions</a:t>
            </a:r>
            <a:endParaRPr lang="en-US" sz="3200" dirty="0">
              <a:solidFill>
                <a:srgbClr val="FF0000"/>
              </a:solidFill>
            </a:endParaRPr>
          </a:p>
        </p:txBody>
      </p:sp>
      <p:sp>
        <p:nvSpPr>
          <p:cNvPr id="3" name="Text Placeholder 2"/>
          <p:cNvSpPr>
            <a:spLocks noGrp="1"/>
          </p:cNvSpPr>
          <p:nvPr>
            <p:ph type="body" sz="half" idx="1"/>
          </p:nvPr>
        </p:nvSpPr>
        <p:spPr>
          <a:xfrm>
            <a:off x="467544" y="1196752"/>
            <a:ext cx="8229600" cy="1180728"/>
          </a:xfrm>
        </p:spPr>
        <p:txBody>
          <a:bodyPr/>
          <a:lstStyle/>
          <a:p>
            <a:r>
              <a:rPr lang="en-US" sz="2800" dirty="0" smtClean="0"/>
              <a:t>A PDE is not properly formulated until the boundary and initial conditions are stated</a:t>
            </a:r>
          </a:p>
          <a:p>
            <a:pPr lvl="1"/>
            <a:r>
              <a:rPr lang="en-US" sz="2000" dirty="0" smtClean="0"/>
              <a:t>Reflecting barriers act like the walls of a cylinder</a:t>
            </a:r>
            <a:r>
              <a:rPr lang="en-US" sz="2400" dirty="0" smtClean="0"/>
              <a:t> </a:t>
            </a:r>
            <a:endParaRPr lang="en-US" sz="2400" dirty="0"/>
          </a:p>
        </p:txBody>
      </p:sp>
      <p:sp>
        <p:nvSpPr>
          <p:cNvPr id="5" name="Footer Placeholder 4"/>
          <p:cNvSpPr>
            <a:spLocks noGrp="1"/>
          </p:cNvSpPr>
          <p:nvPr>
            <p:ph type="ftr" sz="quarter" idx="10"/>
          </p:nvPr>
        </p:nvSpPr>
        <p:spPr/>
        <p:txBody>
          <a:body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p>
            <a:fld id="{8B2CAEE2-9C0A-4171-8DD1-6C946BC02079}" type="slidenum">
              <a:rPr lang="en-US" smtClean="0"/>
              <a:pPr/>
              <a:t>15</a:t>
            </a:fld>
            <a:endParaRPr lang="en-US"/>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1115616" y="2564904"/>
            <a:ext cx="6912768" cy="349736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t>The </a:t>
            </a:r>
            <a:r>
              <a:rPr lang="en-US" sz="3200" dirty="0" err="1" smtClean="0"/>
              <a:t>Ergodic</a:t>
            </a:r>
            <a:r>
              <a:rPr lang="en-US" sz="3200" dirty="0" smtClean="0"/>
              <a:t> Property</a:t>
            </a:r>
            <a:endParaRPr lang="en-US" sz="3200" dirty="0"/>
          </a:p>
        </p:txBody>
      </p:sp>
      <p:sp>
        <p:nvSpPr>
          <p:cNvPr id="3" name="Text Placeholder 2"/>
          <p:cNvSpPr>
            <a:spLocks noGrp="1"/>
          </p:cNvSpPr>
          <p:nvPr>
            <p:ph type="body" sz="half" idx="1"/>
          </p:nvPr>
        </p:nvSpPr>
        <p:spPr/>
        <p:txBody>
          <a:bodyPr/>
          <a:lstStyle/>
          <a:p>
            <a:r>
              <a:rPr lang="en-US" sz="2400" dirty="0" smtClean="0"/>
              <a:t>Boltzmann was concerned with demonstrating the dynamic properties of the Maxwell distribution </a:t>
            </a:r>
            <a:r>
              <a:rPr lang="en-US" sz="2400" dirty="0" smtClean="0">
                <a:sym typeface="Wingdings" pitchFamily="2" charset="2"/>
              </a:rPr>
              <a:t> that the distribution would emerge whatever the initial condition of the system</a:t>
            </a:r>
          </a:p>
        </p:txBody>
      </p:sp>
      <p:sp>
        <p:nvSpPr>
          <p:cNvPr id="5" name="Footer Placeholder 4"/>
          <p:cNvSpPr>
            <a:spLocks noGrp="1"/>
          </p:cNvSpPr>
          <p:nvPr>
            <p:ph type="ftr" sz="quarter" idx="10"/>
          </p:nvPr>
        </p:nvSpPr>
        <p:spPr/>
        <p:txBody>
          <a:bodyPr/>
          <a:lstStyle/>
          <a:p>
            <a:r>
              <a:rPr lang="de-DE" smtClean="0"/>
              <a:t>HES  Brock U., June 25, 2012</a:t>
            </a:r>
            <a:endParaRPr lang="en-US"/>
          </a:p>
        </p:txBody>
      </p:sp>
      <p:sp>
        <p:nvSpPr>
          <p:cNvPr id="6" name="Slide Number Placeholder 5"/>
          <p:cNvSpPr>
            <a:spLocks noGrp="1"/>
          </p:cNvSpPr>
          <p:nvPr>
            <p:ph type="sldNum" sz="quarter" idx="11"/>
          </p:nvPr>
        </p:nvSpPr>
        <p:spPr/>
        <p:txBody>
          <a:bodyPr/>
          <a:lstStyle/>
          <a:p>
            <a:fld id="{8B2CAEE2-9C0A-4171-8DD1-6C946BC02079}" type="slidenum">
              <a:rPr lang="en-US" smtClean="0"/>
              <a:pPr/>
              <a:t>16</a:t>
            </a:fld>
            <a:endParaRPr lang="en-US"/>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683568" y="3356992"/>
            <a:ext cx="8332966" cy="241128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smtClean="0"/>
              <a:t>Irreversibility, Entropy and Cosmology</a:t>
            </a:r>
            <a:endParaRPr lang="en-US" sz="3200" dirty="0"/>
          </a:p>
        </p:txBody>
      </p:sp>
      <p:sp>
        <p:nvSpPr>
          <p:cNvPr id="3" name="Content Placeholder 2"/>
          <p:cNvSpPr>
            <a:spLocks noGrp="1"/>
          </p:cNvSpPr>
          <p:nvPr>
            <p:ph idx="1"/>
          </p:nvPr>
        </p:nvSpPr>
        <p:spPr>
          <a:xfrm>
            <a:off x="457200" y="1196752"/>
            <a:ext cx="8229600" cy="4929411"/>
          </a:xfrm>
        </p:spPr>
        <p:txBody>
          <a:bodyPr/>
          <a:lstStyle/>
          <a:p>
            <a:pPr>
              <a:buNone/>
            </a:pPr>
            <a:r>
              <a:rPr lang="en-US" sz="2000" dirty="0" smtClean="0"/>
              <a:t>“Heat can never pass from a colder to a warmer body without some other change occurring at the same time” (</a:t>
            </a:r>
            <a:r>
              <a:rPr lang="en-US" sz="2000" dirty="0" err="1" smtClean="0"/>
              <a:t>Claussius</a:t>
            </a:r>
            <a:r>
              <a:rPr lang="en-US" sz="2000" dirty="0" smtClean="0"/>
              <a:t>)</a:t>
            </a:r>
          </a:p>
          <a:p>
            <a:endParaRPr lang="en-US" sz="2000" dirty="0" smtClean="0"/>
          </a:p>
          <a:p>
            <a:r>
              <a:rPr lang="en-US" sz="2000" dirty="0" smtClean="0"/>
              <a:t>For Boltzmann, time was irreversible, i.e., could only move in one direction</a:t>
            </a:r>
          </a:p>
          <a:p>
            <a:pPr lvl="1"/>
            <a:r>
              <a:rPr lang="en-US" sz="1600" dirty="0" smtClean="0"/>
              <a:t>Coffee cup example</a:t>
            </a:r>
          </a:p>
          <a:p>
            <a:pPr lvl="1"/>
            <a:r>
              <a:rPr lang="en-US" sz="1600" dirty="0" smtClean="0"/>
              <a:t>This observation was a direct result of the second law of thermodynamics, the universal law of increasing entropy – a measure of the randomness of molecular motion and the loss of energy to do work.  </a:t>
            </a:r>
          </a:p>
          <a:p>
            <a:pPr lvl="2"/>
            <a:r>
              <a:rPr lang="en-US" sz="1600" dirty="0" smtClean="0"/>
              <a:t>First recognized in the early 19</a:t>
            </a:r>
            <a:r>
              <a:rPr lang="en-US" sz="1600" baseline="30000" dirty="0" smtClean="0"/>
              <a:t>th</a:t>
            </a:r>
            <a:r>
              <a:rPr lang="en-US" sz="1600" dirty="0" smtClean="0"/>
              <a:t> century, the second law maintains that the entropy of an isolated system, not in equilibrium, will necessarily tend to increase over time. Entropy approaches a maximum value at thermal equilibrium.</a:t>
            </a:r>
          </a:p>
          <a:p>
            <a:endParaRPr lang="en-US" sz="2000" dirty="0" smtClean="0"/>
          </a:p>
          <a:p>
            <a:r>
              <a:rPr lang="en-US" sz="2000" dirty="0" smtClean="0"/>
              <a:t>The second law is of central importance to the ‘big bang’ theory in cosmology</a:t>
            </a:r>
            <a:endParaRPr lang="en-US" sz="2000" dirty="0"/>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sz="3200" dirty="0" smtClean="0"/>
              <a:t>Irreversibility and Economic Theory</a:t>
            </a:r>
            <a:endParaRPr lang="en-US" sz="3200" dirty="0"/>
          </a:p>
        </p:txBody>
      </p:sp>
      <p:sp>
        <p:nvSpPr>
          <p:cNvPr id="3" name="Content Placeholder 2"/>
          <p:cNvSpPr>
            <a:spLocks noGrp="1"/>
          </p:cNvSpPr>
          <p:nvPr>
            <p:ph idx="1"/>
          </p:nvPr>
        </p:nvSpPr>
        <p:spPr>
          <a:xfrm>
            <a:off x="457200" y="1124744"/>
            <a:ext cx="8229600" cy="5001419"/>
          </a:xfrm>
        </p:spPr>
        <p:txBody>
          <a:bodyPr/>
          <a:lstStyle/>
          <a:p>
            <a:r>
              <a:rPr lang="en-US" sz="2300" dirty="0" smtClean="0">
                <a:solidFill>
                  <a:srgbClr val="C00000"/>
                </a:solidFill>
              </a:rPr>
              <a:t>Reversible processes originate when equilibrium states are compared </a:t>
            </a:r>
            <a:r>
              <a:rPr lang="en-US" sz="2300" dirty="0" smtClean="0">
                <a:solidFill>
                  <a:srgbClr val="C00000"/>
                </a:solidFill>
                <a:sym typeface="Wingdings" pitchFamily="2" charset="2"/>
              </a:rPr>
              <a:t> irreversibility arises from the presence of initial conditions and the associated path to equilibrium</a:t>
            </a:r>
          </a:p>
          <a:p>
            <a:pPr lvl="1"/>
            <a:r>
              <a:rPr lang="en-US" sz="1600" dirty="0" smtClean="0">
                <a:solidFill>
                  <a:srgbClr val="C00000"/>
                </a:solidFill>
                <a:sym typeface="Wingdings" pitchFamily="2" charset="2"/>
              </a:rPr>
              <a:t>Suggests important stochastic differences between properties of static </a:t>
            </a:r>
            <a:r>
              <a:rPr lang="en-US" sz="1600" dirty="0" err="1" smtClean="0">
                <a:solidFill>
                  <a:srgbClr val="C00000"/>
                </a:solidFill>
                <a:sym typeface="Wingdings" pitchFamily="2" charset="2"/>
              </a:rPr>
              <a:t>equilibria</a:t>
            </a:r>
            <a:r>
              <a:rPr lang="en-US" sz="1600" dirty="0" smtClean="0">
                <a:solidFill>
                  <a:srgbClr val="C00000"/>
                </a:solidFill>
                <a:sym typeface="Wingdings" pitchFamily="2" charset="2"/>
              </a:rPr>
              <a:t> and the dynamic paths taken to achieve equilibrium from some initial starting point</a:t>
            </a:r>
            <a:endParaRPr lang="en-US" sz="1600" dirty="0" smtClean="0"/>
          </a:p>
          <a:p>
            <a:r>
              <a:rPr lang="en-US" sz="2400" dirty="0" smtClean="0"/>
              <a:t>Unlike Boltzmann where irreversibility is a consequence of the second law, in economics  statistical processes are reversible as a consequence of employing stationary distributions to test theories of static equilibrium.</a:t>
            </a:r>
          </a:p>
          <a:p>
            <a:pPr lvl="1"/>
            <a:r>
              <a:rPr lang="en-US" sz="2000" dirty="0" smtClean="0"/>
              <a:t>Irreversibility can be obtained as a consequence of the non-linear dynamics associated with using diffusion processes with non-linear drift terms</a:t>
            </a:r>
          </a:p>
          <a:p>
            <a:pPr lvl="2"/>
            <a:r>
              <a:rPr lang="en-US" sz="1600" dirty="0" smtClean="0"/>
              <a:t>Consider the case of the </a:t>
            </a:r>
            <a:r>
              <a:rPr lang="en-US" sz="1600" dirty="0" err="1" smtClean="0"/>
              <a:t>quartic</a:t>
            </a:r>
            <a:r>
              <a:rPr lang="en-US" sz="1600" dirty="0" smtClean="0"/>
              <a:t> density  examined in the paper</a:t>
            </a:r>
            <a:endParaRPr lang="en-US" sz="1600" dirty="0"/>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200" dirty="0" smtClean="0"/>
              <a:t>The </a:t>
            </a:r>
            <a:r>
              <a:rPr lang="en-US" sz="3200" dirty="0" err="1" smtClean="0"/>
              <a:t>Quartic</a:t>
            </a:r>
            <a:r>
              <a:rPr lang="en-US" sz="3200" dirty="0" smtClean="0"/>
              <a:t> </a:t>
            </a:r>
            <a:r>
              <a:rPr lang="en-US" sz="3200" i="1" dirty="0" smtClean="0"/>
              <a:t>Ex Ante </a:t>
            </a:r>
            <a:r>
              <a:rPr lang="en-US" sz="3200" dirty="0" smtClean="0"/>
              <a:t>Forecasting Distribution</a:t>
            </a:r>
            <a:endParaRPr lang="en-US" sz="3200" dirty="0"/>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19</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582058" y="1268760"/>
            <a:ext cx="7470165" cy="485740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HES  Brock U., June 25, 2012</a:t>
            </a:r>
            <a:endParaRPr lang="en-US" dirty="0"/>
          </a:p>
        </p:txBody>
      </p:sp>
      <p:sp>
        <p:nvSpPr>
          <p:cNvPr id="5" name="Slide Number Placeholder 4"/>
          <p:cNvSpPr>
            <a:spLocks noGrp="1"/>
          </p:cNvSpPr>
          <p:nvPr>
            <p:ph type="sldNum" sz="quarter" idx="11"/>
          </p:nvPr>
        </p:nvSpPr>
        <p:spPr/>
        <p:txBody>
          <a:bodyPr/>
          <a:lstStyle/>
          <a:p>
            <a:fld id="{CEAE1960-C9C7-4880-B4D9-90FB1A96DDF8}" type="slidenum">
              <a:rPr lang="en-US"/>
              <a:pPr/>
              <a:t>2</a:t>
            </a:fld>
            <a:endParaRPr lang="en-US"/>
          </a:p>
        </p:txBody>
      </p:sp>
      <p:sp>
        <p:nvSpPr>
          <p:cNvPr id="51202" name="Rectangle 2"/>
          <p:cNvSpPr>
            <a:spLocks noGrp="1" noChangeArrowheads="1"/>
          </p:cNvSpPr>
          <p:nvPr>
            <p:ph type="title"/>
          </p:nvPr>
        </p:nvSpPr>
        <p:spPr/>
        <p:txBody>
          <a:bodyPr/>
          <a:lstStyle/>
          <a:p>
            <a:r>
              <a:rPr lang="en-US" sz="3600" dirty="0" err="1" smtClean="0">
                <a:solidFill>
                  <a:srgbClr val="FF0000"/>
                </a:solidFill>
              </a:rPr>
              <a:t>Mirowski’s</a:t>
            </a:r>
            <a:r>
              <a:rPr lang="en-US" sz="3600" dirty="0" smtClean="0">
                <a:solidFill>
                  <a:srgbClr val="FF0000"/>
                </a:solidFill>
              </a:rPr>
              <a:t> Thesis: Confusion in HET?</a:t>
            </a:r>
            <a:endParaRPr lang="en-US" sz="3600" dirty="0">
              <a:solidFill>
                <a:srgbClr val="FF0000"/>
              </a:solidFill>
            </a:endParaRPr>
          </a:p>
        </p:txBody>
      </p:sp>
      <p:sp>
        <p:nvSpPr>
          <p:cNvPr id="51203" name="Rectangle 3"/>
          <p:cNvSpPr>
            <a:spLocks noGrp="1" noChangeArrowheads="1"/>
          </p:cNvSpPr>
          <p:nvPr>
            <p:ph type="body" sz="half" idx="4294967295"/>
          </p:nvPr>
        </p:nvSpPr>
        <p:spPr>
          <a:xfrm>
            <a:off x="0" y="1340768"/>
            <a:ext cx="8229600" cy="4393282"/>
          </a:xfrm>
        </p:spPr>
        <p:txBody>
          <a:bodyPr/>
          <a:lstStyle/>
          <a:p>
            <a:r>
              <a:rPr lang="en-US" sz="2400" dirty="0" smtClean="0"/>
              <a:t>At least since </a:t>
            </a:r>
            <a:r>
              <a:rPr lang="en-US" sz="2400" dirty="0" err="1" smtClean="0"/>
              <a:t>Mirowski</a:t>
            </a:r>
            <a:r>
              <a:rPr lang="en-US" sz="2400" dirty="0" smtClean="0"/>
              <a:t> (1984), it has been recognized that important theoretical elements of neoclassical economics were adapted from mathematical concepts developed in 19</a:t>
            </a:r>
            <a:r>
              <a:rPr lang="en-US" sz="2400" baseline="30000" dirty="0" smtClean="0"/>
              <a:t>th</a:t>
            </a:r>
            <a:r>
              <a:rPr lang="en-US" sz="2400" dirty="0" smtClean="0"/>
              <a:t> century physics.</a:t>
            </a:r>
          </a:p>
          <a:p>
            <a:endParaRPr lang="en-US" sz="2400" dirty="0" smtClean="0"/>
          </a:p>
          <a:p>
            <a:r>
              <a:rPr lang="en-US" sz="2400" dirty="0" smtClean="0"/>
              <a:t>Is the rise of the ‘new’ subject of </a:t>
            </a:r>
            <a:r>
              <a:rPr lang="en-US" sz="2400" dirty="0" err="1" smtClean="0"/>
              <a:t>Econophysics</a:t>
            </a:r>
            <a:r>
              <a:rPr lang="en-US" sz="2400" dirty="0" smtClean="0"/>
              <a:t> incongruent with ‘</a:t>
            </a:r>
            <a:r>
              <a:rPr lang="en-US" sz="2400" dirty="0" err="1" smtClean="0"/>
              <a:t>Mirowski’s</a:t>
            </a:r>
            <a:r>
              <a:rPr lang="en-US" sz="2400" dirty="0" smtClean="0"/>
              <a:t> Thesis’?</a:t>
            </a:r>
          </a:p>
          <a:p>
            <a:pPr lvl="1"/>
            <a:r>
              <a:rPr lang="en-US" sz="2000" dirty="0" smtClean="0">
                <a:solidFill>
                  <a:srgbClr val="A50021"/>
                </a:solidFill>
              </a:rPr>
              <a:t>What is </a:t>
            </a:r>
            <a:r>
              <a:rPr lang="en-US" sz="2000" dirty="0" err="1" smtClean="0">
                <a:solidFill>
                  <a:srgbClr val="A50021"/>
                </a:solidFill>
              </a:rPr>
              <a:t>Econophysics</a:t>
            </a:r>
            <a:r>
              <a:rPr lang="en-US" sz="2000" dirty="0" smtClean="0">
                <a:solidFill>
                  <a:srgbClr val="A50021"/>
                </a:solidFill>
              </a:rPr>
              <a:t>?  Is this a separate subject or a sub-discipline of Economics or a sub-discipline of Physics?</a:t>
            </a:r>
          </a:p>
          <a:p>
            <a:pPr lvl="1"/>
            <a:r>
              <a:rPr lang="en-US" sz="2000" dirty="0" smtClean="0">
                <a:solidFill>
                  <a:srgbClr val="A50021"/>
                </a:solidFill>
              </a:rPr>
              <a:t>Is it possible to have a ‘history of thought’ for a subject which is still emerging?  How to write such a history?</a:t>
            </a:r>
            <a:endParaRPr lang="en-US" sz="2000" dirty="0">
              <a:solidFill>
                <a:srgbClr val="A5002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20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200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fade">
                                      <p:cBhvr>
                                        <p:cTn id="22" dur="20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19972F20-2550-45A1-B733-A95BF947C929}" type="slidenum">
              <a:rPr lang="en-US"/>
              <a:pPr/>
              <a:t>3</a:t>
            </a:fld>
            <a:endParaRPr lang="en-US" dirty="0"/>
          </a:p>
        </p:txBody>
      </p:sp>
      <p:sp>
        <p:nvSpPr>
          <p:cNvPr id="15362" name="Rectangle 2"/>
          <p:cNvSpPr>
            <a:spLocks noGrp="1" noChangeArrowheads="1"/>
          </p:cNvSpPr>
          <p:nvPr>
            <p:ph type="title"/>
          </p:nvPr>
        </p:nvSpPr>
        <p:spPr>
          <a:xfrm>
            <a:off x="457200" y="274638"/>
            <a:ext cx="8435280" cy="1143000"/>
          </a:xfrm>
        </p:spPr>
        <p:txBody>
          <a:bodyPr/>
          <a:lstStyle/>
          <a:p>
            <a:r>
              <a:rPr lang="en-US" sz="2800" dirty="0" smtClean="0">
                <a:solidFill>
                  <a:srgbClr val="002060"/>
                </a:solidFill>
              </a:rPr>
              <a:t>What is ‘</a:t>
            </a:r>
            <a:r>
              <a:rPr lang="en-US" sz="2800" dirty="0" err="1" smtClean="0">
                <a:solidFill>
                  <a:srgbClr val="002060"/>
                </a:solidFill>
              </a:rPr>
              <a:t>Econophysics</a:t>
            </a:r>
            <a:r>
              <a:rPr lang="en-US" sz="2800" dirty="0" smtClean="0">
                <a:solidFill>
                  <a:srgbClr val="002060"/>
                </a:solidFill>
              </a:rPr>
              <a:t>’?</a:t>
            </a:r>
            <a:endParaRPr lang="en-US" sz="2800" dirty="0">
              <a:solidFill>
                <a:srgbClr val="002060"/>
              </a:solidFill>
            </a:endParaRPr>
          </a:p>
        </p:txBody>
      </p:sp>
      <p:sp>
        <p:nvSpPr>
          <p:cNvPr id="15364" name="Rectangle 4"/>
          <p:cNvSpPr>
            <a:spLocks noGrp="1" noChangeArrowheads="1"/>
          </p:cNvSpPr>
          <p:nvPr>
            <p:ph type="body" idx="1"/>
          </p:nvPr>
        </p:nvSpPr>
        <p:spPr>
          <a:xfrm>
            <a:off x="457200" y="1412776"/>
            <a:ext cx="8229600" cy="4713387"/>
          </a:xfrm>
        </p:spPr>
        <p:txBody>
          <a:bodyPr/>
          <a:lstStyle/>
          <a:p>
            <a:pPr>
              <a:lnSpc>
                <a:spcPct val="90000"/>
              </a:lnSpc>
            </a:pPr>
            <a:r>
              <a:rPr lang="en-US" sz="2000" dirty="0" smtClean="0"/>
              <a:t>Term initially coined by Eugene Stanley (1994?, 1996)</a:t>
            </a:r>
          </a:p>
          <a:p>
            <a:pPr>
              <a:lnSpc>
                <a:spcPct val="90000"/>
              </a:lnSpc>
            </a:pPr>
            <a:endParaRPr lang="en-US" sz="2000" dirty="0" smtClean="0"/>
          </a:p>
          <a:p>
            <a:pPr>
              <a:lnSpc>
                <a:spcPct val="90000"/>
              </a:lnSpc>
            </a:pPr>
            <a:r>
              <a:rPr lang="en-US" sz="2000" dirty="0" err="1" smtClean="0"/>
              <a:t>Roehner</a:t>
            </a:r>
            <a:r>
              <a:rPr lang="en-US" sz="2000" dirty="0" smtClean="0"/>
              <a:t> (2002, p.3): “the term </a:t>
            </a:r>
            <a:r>
              <a:rPr lang="en-US" sz="2000" dirty="0" err="1" smtClean="0"/>
              <a:t>econophysics</a:t>
            </a:r>
            <a:r>
              <a:rPr lang="en-US" sz="2000" dirty="0" smtClean="0"/>
              <a:t> designates the investigation of economic problems by physicists”.</a:t>
            </a:r>
          </a:p>
          <a:p>
            <a:pPr lvl="1">
              <a:lnSpc>
                <a:spcPct val="90000"/>
              </a:lnSpc>
            </a:pPr>
            <a:r>
              <a:rPr lang="en-US" sz="1600" dirty="0" smtClean="0"/>
              <a:t>Consistent with the usage of ‘</a:t>
            </a:r>
            <a:r>
              <a:rPr lang="en-US" sz="1600" dirty="0" err="1" smtClean="0"/>
              <a:t>neurophysics</a:t>
            </a:r>
            <a:r>
              <a:rPr lang="en-US" sz="1600" dirty="0" smtClean="0"/>
              <a:t>’ and  ‘biophysics’ and with the appearance of </a:t>
            </a:r>
            <a:r>
              <a:rPr lang="en-US" sz="1600" dirty="0" err="1" smtClean="0"/>
              <a:t>econophysics</a:t>
            </a:r>
            <a:r>
              <a:rPr lang="en-US" sz="1600" dirty="0" smtClean="0"/>
              <a:t> articles in physics journals</a:t>
            </a:r>
          </a:p>
          <a:p>
            <a:pPr lvl="1">
              <a:lnSpc>
                <a:spcPct val="90000"/>
              </a:lnSpc>
            </a:pPr>
            <a:r>
              <a:rPr lang="en-US" sz="1600" dirty="0" smtClean="0"/>
              <a:t>Following </a:t>
            </a:r>
            <a:r>
              <a:rPr lang="en-US" sz="1600" dirty="0" err="1" smtClean="0"/>
              <a:t>Jovanovic</a:t>
            </a:r>
            <a:r>
              <a:rPr lang="en-US" sz="1600" dirty="0" smtClean="0"/>
              <a:t> and </a:t>
            </a:r>
            <a:r>
              <a:rPr lang="en-US" sz="1600" dirty="0" err="1" smtClean="0"/>
              <a:t>Schinckus</a:t>
            </a:r>
            <a:r>
              <a:rPr lang="en-US" sz="1600" dirty="0" smtClean="0"/>
              <a:t> (2012) this ignores the trans-disciplinary aspects of </a:t>
            </a:r>
            <a:r>
              <a:rPr lang="en-US" sz="1600" dirty="0" err="1" smtClean="0"/>
              <a:t>econophysics</a:t>
            </a:r>
            <a:endParaRPr lang="en-US" sz="1600" dirty="0" smtClean="0"/>
          </a:p>
          <a:p>
            <a:pPr>
              <a:lnSpc>
                <a:spcPct val="90000"/>
              </a:lnSpc>
            </a:pPr>
            <a:endParaRPr lang="en-US" sz="2000" dirty="0" smtClean="0"/>
          </a:p>
          <a:p>
            <a:pPr>
              <a:lnSpc>
                <a:spcPct val="90000"/>
              </a:lnSpc>
            </a:pPr>
            <a:r>
              <a:rPr lang="en-US" sz="2000" dirty="0" smtClean="0"/>
              <a:t>Wikipedia definition: “</a:t>
            </a:r>
            <a:r>
              <a:rPr lang="en-US" sz="2000" b="1" dirty="0" err="1" smtClean="0"/>
              <a:t>Econophysics</a:t>
            </a:r>
            <a:r>
              <a:rPr lang="en-US" sz="2000" dirty="0" smtClean="0"/>
              <a:t> is an interdisciplinary research field, applying theories and methods originally developed by </a:t>
            </a:r>
            <a:r>
              <a:rPr lang="en-US" sz="2000" dirty="0" smtClean="0">
                <a:hlinkClick r:id="rId3" tooltip="Physics"/>
              </a:rPr>
              <a:t>physicists</a:t>
            </a:r>
            <a:r>
              <a:rPr lang="en-US" sz="2000" dirty="0" smtClean="0"/>
              <a:t> in order to solve problems in </a:t>
            </a:r>
            <a:r>
              <a:rPr lang="en-US" sz="2000" dirty="0" smtClean="0">
                <a:hlinkClick r:id="rId4" tooltip="Economics"/>
              </a:rPr>
              <a:t>economics</a:t>
            </a:r>
            <a:r>
              <a:rPr lang="en-US" sz="2000" dirty="0" smtClean="0"/>
              <a:t>, usually those including uncertainty or </a:t>
            </a:r>
            <a:r>
              <a:rPr lang="en-US" sz="2000" dirty="0" smtClean="0">
                <a:hlinkClick r:id="rId5" tooltip="Stochastic process"/>
              </a:rPr>
              <a:t>stochastic processes</a:t>
            </a:r>
            <a:r>
              <a:rPr lang="en-US" sz="2000" dirty="0" smtClean="0"/>
              <a:t> and </a:t>
            </a:r>
            <a:r>
              <a:rPr lang="en-US" sz="2000" dirty="0" smtClean="0">
                <a:hlinkClick r:id="rId6" tooltip="Chaos theory"/>
              </a:rPr>
              <a:t>nonlinear dynamics</a:t>
            </a:r>
            <a:r>
              <a:rPr lang="en-US" sz="2000" dirty="0" smtClean="0"/>
              <a:t>. </a:t>
            </a:r>
          </a:p>
          <a:p>
            <a:pPr lvl="1">
              <a:lnSpc>
                <a:spcPct val="90000"/>
              </a:lnSpc>
            </a:pPr>
            <a:r>
              <a:rPr lang="en-US" sz="1600" dirty="0" smtClean="0"/>
              <a:t>Too broad a definition as, under </a:t>
            </a:r>
            <a:r>
              <a:rPr lang="en-US" sz="1600" dirty="0" err="1" smtClean="0"/>
              <a:t>Mirowski’s</a:t>
            </a:r>
            <a:r>
              <a:rPr lang="en-US" sz="1600" dirty="0" smtClean="0"/>
              <a:t> thesis, </a:t>
            </a:r>
            <a:r>
              <a:rPr lang="en-US" sz="1600" dirty="0" err="1" smtClean="0"/>
              <a:t>econophysics</a:t>
            </a:r>
            <a:r>
              <a:rPr lang="en-US" sz="1600" dirty="0" smtClean="0"/>
              <a:t> would encompass neo-classical economics </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fade">
                                      <p:cBhvr>
                                        <p:cTn id="12" dur="2000"/>
                                        <p:tgtEl>
                                          <p:spTgt spid="153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fade">
                                      <p:cBhvr>
                                        <p:cTn id="17" dur="2000"/>
                                        <p:tgtEl>
                                          <p:spTgt spid="1536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364">
                                            <p:txEl>
                                              <p:pRg st="3" end="3"/>
                                            </p:txEl>
                                          </p:spTgt>
                                        </p:tgtEl>
                                        <p:attrNameLst>
                                          <p:attrName>style.visibility</p:attrName>
                                        </p:attrNameLst>
                                      </p:cBhvr>
                                      <p:to>
                                        <p:strVal val="visible"/>
                                      </p:to>
                                    </p:set>
                                    <p:animEffect transition="in" filter="fade">
                                      <p:cBhvr>
                                        <p:cTn id="20" dur="2000"/>
                                        <p:tgtEl>
                                          <p:spTgt spid="1536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animEffect transition="in" filter="fade">
                                      <p:cBhvr>
                                        <p:cTn id="23" dur="2000"/>
                                        <p:tgtEl>
                                          <p:spTgt spid="1536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364">
                                            <p:txEl>
                                              <p:pRg st="6" end="6"/>
                                            </p:txEl>
                                          </p:spTgt>
                                        </p:tgtEl>
                                        <p:attrNameLst>
                                          <p:attrName>style.visibility</p:attrName>
                                        </p:attrNameLst>
                                      </p:cBhvr>
                                      <p:to>
                                        <p:strVal val="visible"/>
                                      </p:to>
                                    </p:set>
                                    <p:animEffect transition="in" filter="fade">
                                      <p:cBhvr>
                                        <p:cTn id="28" dur="2000"/>
                                        <p:tgtEl>
                                          <p:spTgt spid="15364">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4">
                                            <p:txEl>
                                              <p:pRg st="7" end="7"/>
                                            </p:txEl>
                                          </p:spTgt>
                                        </p:tgtEl>
                                        <p:attrNameLst>
                                          <p:attrName>style.visibility</p:attrName>
                                        </p:attrNameLst>
                                      </p:cBhvr>
                                      <p:to>
                                        <p:strVal val="visible"/>
                                      </p:to>
                                    </p:set>
                                    <p:animEffect transition="in" filter="fade">
                                      <p:cBhvr>
                                        <p:cTn id="31" dur="2000"/>
                                        <p:tgtEl>
                                          <p:spTgt spid="1536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50106"/>
          </a:xfrm>
        </p:spPr>
        <p:txBody>
          <a:bodyPr/>
          <a:lstStyle/>
          <a:p>
            <a:r>
              <a:rPr lang="en-US" sz="3200" dirty="0" smtClean="0"/>
              <a:t>Essentials of </a:t>
            </a:r>
            <a:r>
              <a:rPr lang="en-US" sz="3200" dirty="0" err="1" smtClean="0"/>
              <a:t>Econophysics</a:t>
            </a:r>
            <a:endParaRPr lang="en-US" sz="3200" dirty="0"/>
          </a:p>
        </p:txBody>
      </p:sp>
      <p:sp>
        <p:nvSpPr>
          <p:cNvPr id="7" name="Content Placeholder 6"/>
          <p:cNvSpPr>
            <a:spLocks noGrp="1"/>
          </p:cNvSpPr>
          <p:nvPr>
            <p:ph idx="1"/>
          </p:nvPr>
        </p:nvSpPr>
        <p:spPr>
          <a:xfrm>
            <a:off x="457200" y="1340768"/>
            <a:ext cx="8229600" cy="4785395"/>
          </a:xfrm>
        </p:spPr>
        <p:txBody>
          <a:bodyPr/>
          <a:lstStyle/>
          <a:p>
            <a:r>
              <a:rPr lang="en-US" sz="2400" dirty="0" err="1" smtClean="0"/>
              <a:t>Schinckus</a:t>
            </a:r>
            <a:r>
              <a:rPr lang="en-US" sz="2400" dirty="0" smtClean="0"/>
              <a:t> (2010, p.3816) accurately recognizes that </a:t>
            </a:r>
            <a:r>
              <a:rPr lang="en-US" sz="2400" dirty="0" err="1" smtClean="0"/>
              <a:t>econophysics</a:t>
            </a:r>
            <a:r>
              <a:rPr lang="en-US" sz="2400" dirty="0" smtClean="0"/>
              <a:t> depends fundamentally on empirical observation: “The empiricist dimension is probably the first positivist feature of </a:t>
            </a:r>
            <a:r>
              <a:rPr lang="en-US" sz="2400" dirty="0" err="1" smtClean="0"/>
              <a:t>econophysics</a:t>
            </a:r>
            <a:r>
              <a:rPr lang="en-US" sz="2400" dirty="0" smtClean="0"/>
              <a:t>”</a:t>
            </a:r>
          </a:p>
          <a:p>
            <a:endParaRPr lang="en-US" sz="2400" dirty="0" smtClean="0"/>
          </a:p>
          <a:p>
            <a:r>
              <a:rPr lang="en-US" sz="2400" dirty="0" err="1" smtClean="0"/>
              <a:t>Roehner</a:t>
            </a:r>
            <a:r>
              <a:rPr lang="en-US" sz="2400" dirty="0" smtClean="0"/>
              <a:t> (2002, p.21): “experimental research is an essential part of physics”</a:t>
            </a:r>
          </a:p>
          <a:p>
            <a:pPr lvl="1"/>
            <a:r>
              <a:rPr lang="en-US" sz="2000" dirty="0" smtClean="0">
                <a:solidFill>
                  <a:srgbClr val="C00000"/>
                </a:solidFill>
              </a:rPr>
              <a:t>Economics is characterized by the prevalence of  non-experimental data</a:t>
            </a:r>
          </a:p>
          <a:p>
            <a:pPr lvl="1"/>
            <a:r>
              <a:rPr lang="en-US" sz="2000" dirty="0" smtClean="0"/>
              <a:t>Many early studies in </a:t>
            </a:r>
            <a:r>
              <a:rPr lang="en-US" sz="2000" dirty="0" err="1" smtClean="0"/>
              <a:t>econophysics</a:t>
            </a:r>
            <a:r>
              <a:rPr lang="en-US" sz="2000" dirty="0" smtClean="0"/>
              <a:t> examined financial economics where large data sets are available (yet still replaces experimental with non-experimental data).</a:t>
            </a:r>
          </a:p>
          <a:p>
            <a:pPr>
              <a:buNone/>
            </a:pPr>
            <a:endParaRPr lang="en-US" sz="2400" dirty="0" smtClean="0"/>
          </a:p>
          <a:p>
            <a:pPr>
              <a:buNone/>
            </a:pPr>
            <a:endParaRPr lang="en-US" sz="2400" dirty="0" smtClean="0"/>
          </a:p>
          <a:p>
            <a:endParaRPr lang="en-US" sz="2400" dirty="0" smtClean="0"/>
          </a:p>
          <a:p>
            <a:endParaRPr lang="en-US" sz="2400" dirty="0"/>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t>Rational versus Statistical Mechanics</a:t>
            </a:r>
            <a:endParaRPr lang="en-US" sz="3200" dirty="0"/>
          </a:p>
        </p:txBody>
      </p:sp>
      <p:sp>
        <p:nvSpPr>
          <p:cNvPr id="3" name="Content Placeholder 2"/>
          <p:cNvSpPr>
            <a:spLocks noGrp="1"/>
          </p:cNvSpPr>
          <p:nvPr>
            <p:ph idx="1"/>
          </p:nvPr>
        </p:nvSpPr>
        <p:spPr>
          <a:xfrm>
            <a:off x="457200" y="1340768"/>
            <a:ext cx="8229600" cy="4785395"/>
          </a:xfrm>
        </p:spPr>
        <p:txBody>
          <a:bodyPr/>
          <a:lstStyle/>
          <a:p>
            <a:r>
              <a:rPr lang="en-US" sz="2000" dirty="0" smtClean="0"/>
              <a:t>Brush (1979) sees the evolution from rational to statistical mechanics as part of a “Second Scientific Revolution”</a:t>
            </a:r>
          </a:p>
          <a:p>
            <a:pPr lvl="1"/>
            <a:r>
              <a:rPr lang="en-US" sz="1600" dirty="0" smtClean="0"/>
              <a:t>“[The Second] Scientific Revolution, associated with the theories of Darwin, Maxwell, Planck, Einstein, Heisenberg and Schrödinger, substituted a world of process and chance whose ultimate philosophical meaning still remains obscure” (Brush 1983, p.79).  </a:t>
            </a:r>
          </a:p>
          <a:p>
            <a:endParaRPr lang="en-US" sz="2000" dirty="0" smtClean="0"/>
          </a:p>
          <a:p>
            <a:r>
              <a:rPr lang="en-US" sz="2000" dirty="0" smtClean="0"/>
              <a:t>This Second Revolution </a:t>
            </a:r>
            <a:r>
              <a:rPr lang="en-US" sz="2000" dirty="0" err="1" smtClean="0"/>
              <a:t>superceded</a:t>
            </a:r>
            <a:r>
              <a:rPr lang="en-US" sz="2000" dirty="0" smtClean="0"/>
              <a:t> the: “First Scientific Revolution, dominated by the physical astronomy of Copernicus, </a:t>
            </a:r>
            <a:r>
              <a:rPr lang="en-US" sz="2000" dirty="0" err="1" smtClean="0"/>
              <a:t>Kepler</a:t>
            </a:r>
            <a:r>
              <a:rPr lang="en-US" sz="2000" dirty="0" smtClean="0"/>
              <a:t>, Galileo, and Newton, ... in which all changes are cyclic and all motions are in principle determined by causal laws.”  The irreversibility and indeterminism of the Second Scientific Revolution replaces the reversibility and determinism of the First.</a:t>
            </a:r>
          </a:p>
          <a:p>
            <a:r>
              <a:rPr lang="en-US" sz="2000" dirty="0" err="1" smtClean="0"/>
              <a:t>Mirowski’s</a:t>
            </a:r>
            <a:r>
              <a:rPr lang="en-US" sz="2000" dirty="0" smtClean="0"/>
              <a:t> thesis places the rational mechanics underlying neo-classical economic theory with the ‘First Scientific Revolution’</a:t>
            </a:r>
            <a:endParaRPr lang="en-US" sz="2000" dirty="0"/>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solidFill>
                  <a:srgbClr val="FF0000"/>
                </a:solidFill>
              </a:rPr>
              <a:t>Physical Origins of Neoclassical Economics</a:t>
            </a:r>
            <a:endParaRPr lang="en-US" sz="3200" dirty="0">
              <a:solidFill>
                <a:srgbClr val="FF0000"/>
              </a:solidFill>
            </a:endParaRPr>
          </a:p>
        </p:txBody>
      </p:sp>
      <p:sp>
        <p:nvSpPr>
          <p:cNvPr id="3" name="Content Placeholder 2"/>
          <p:cNvSpPr>
            <a:spLocks noGrp="1"/>
          </p:cNvSpPr>
          <p:nvPr>
            <p:ph idx="1"/>
          </p:nvPr>
        </p:nvSpPr>
        <p:spPr>
          <a:xfrm>
            <a:off x="457200" y="1268760"/>
            <a:ext cx="8229600" cy="4857403"/>
          </a:xfrm>
        </p:spPr>
        <p:txBody>
          <a:bodyPr/>
          <a:lstStyle/>
          <a:p>
            <a:r>
              <a:rPr lang="en-US" sz="2400" dirty="0" err="1" smtClean="0"/>
              <a:t>Mirowski</a:t>
            </a:r>
            <a:r>
              <a:rPr lang="en-US" sz="2400" dirty="0" smtClean="0"/>
              <a:t> and others identify the close connection between neoclassical economic theory and the deterministic rational mechanics of early 19</a:t>
            </a:r>
            <a:r>
              <a:rPr lang="en-US" sz="2400" baseline="30000" dirty="0" smtClean="0"/>
              <a:t>th</a:t>
            </a:r>
            <a:r>
              <a:rPr lang="en-US" sz="2400" dirty="0" smtClean="0"/>
              <a:t> century physics</a:t>
            </a:r>
          </a:p>
          <a:p>
            <a:r>
              <a:rPr lang="en-US" sz="2400" dirty="0" smtClean="0"/>
              <a:t>Jevons (1877, p.738-9) reflects the </a:t>
            </a:r>
            <a:r>
              <a:rPr lang="en-US" sz="2400" dirty="0" err="1" smtClean="0"/>
              <a:t>Laplacian</a:t>
            </a:r>
            <a:r>
              <a:rPr lang="en-US" sz="2400" dirty="0" smtClean="0"/>
              <a:t> determinism of the </a:t>
            </a:r>
            <a:r>
              <a:rPr lang="en-US" sz="2400" dirty="0" err="1" smtClean="0"/>
              <a:t>marginalists</a:t>
            </a:r>
            <a:r>
              <a:rPr lang="en-US" sz="2400" dirty="0" smtClean="0"/>
              <a:t>: </a:t>
            </a:r>
            <a:r>
              <a:rPr lang="en-US" sz="2000" dirty="0" smtClean="0"/>
              <a:t>“We may safely accept as a satisfactory scientific hypothesis the doctrine so grandly put forth by Laplace, who asserted that a perfect knowledge of the universe, as it existed at any given moment, would give a perfect knowledge of what was to happen thenceforth and for ever after.  Scientific inference is impossible, unless we may regard the present as the outcome of what is past, and the cause of what is to come.  To the view of perfect intelligence nothing is uncertain.”</a:t>
            </a:r>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z="3200" dirty="0" smtClean="0"/>
              <a:t>HET for </a:t>
            </a:r>
            <a:r>
              <a:rPr lang="en-US" sz="3200" dirty="0" err="1" smtClean="0"/>
              <a:t>Econophysics</a:t>
            </a:r>
            <a:endParaRPr lang="en-US" sz="3200" dirty="0"/>
          </a:p>
        </p:txBody>
      </p:sp>
      <p:sp>
        <p:nvSpPr>
          <p:cNvPr id="3" name="Content Placeholder 2"/>
          <p:cNvSpPr>
            <a:spLocks noGrp="1"/>
          </p:cNvSpPr>
          <p:nvPr>
            <p:ph idx="1"/>
          </p:nvPr>
        </p:nvSpPr>
        <p:spPr>
          <a:xfrm>
            <a:off x="457200" y="1268760"/>
            <a:ext cx="8229600" cy="4857403"/>
          </a:xfrm>
        </p:spPr>
        <p:txBody>
          <a:bodyPr/>
          <a:lstStyle/>
          <a:p>
            <a:r>
              <a:rPr lang="en-US" sz="2400" dirty="0" smtClean="0"/>
              <a:t>Raymond de </a:t>
            </a:r>
            <a:r>
              <a:rPr lang="en-US" sz="2400" dirty="0" err="1" smtClean="0"/>
              <a:t>Roover</a:t>
            </a:r>
            <a:r>
              <a:rPr lang="en-US" sz="2400" dirty="0" smtClean="0"/>
              <a:t> associated HET with the ‘genesis of ideas and the evolution of methods’ </a:t>
            </a:r>
            <a:r>
              <a:rPr lang="en-US" sz="2400" dirty="0" smtClean="0">
                <a:sym typeface="Wingdings" pitchFamily="2" charset="2"/>
              </a:rPr>
              <a:t> the methods of physics are grounded in solving physical problems </a:t>
            </a:r>
          </a:p>
          <a:p>
            <a:pPr lvl="1"/>
            <a:r>
              <a:rPr lang="en-US" sz="1600" dirty="0" smtClean="0">
                <a:sym typeface="Wingdings" pitchFamily="2" charset="2"/>
              </a:rPr>
              <a:t>Because </a:t>
            </a:r>
            <a:r>
              <a:rPr lang="en-US" sz="1600" dirty="0" err="1" smtClean="0">
                <a:sym typeface="Wingdings" pitchFamily="2" charset="2"/>
              </a:rPr>
              <a:t>econophysics</a:t>
            </a:r>
            <a:r>
              <a:rPr lang="en-US" sz="1600" dirty="0" smtClean="0">
                <a:sym typeface="Wingdings" pitchFamily="2" charset="2"/>
              </a:rPr>
              <a:t> combines both physics and economics, is the original physical interpretation of the theoretical method being used to model the behavior of economic variables relevant to creating an HET for </a:t>
            </a:r>
            <a:r>
              <a:rPr lang="en-US" sz="1600" dirty="0" err="1" smtClean="0">
                <a:sym typeface="Wingdings" pitchFamily="2" charset="2"/>
              </a:rPr>
              <a:t>econophysics</a:t>
            </a:r>
            <a:r>
              <a:rPr lang="en-US" sz="1600" dirty="0" smtClean="0">
                <a:sym typeface="Wingdings" pitchFamily="2" charset="2"/>
              </a:rPr>
              <a:t>?</a:t>
            </a:r>
          </a:p>
          <a:p>
            <a:endParaRPr lang="en-US" sz="2000" dirty="0" smtClean="0">
              <a:sym typeface="Wingdings" pitchFamily="2" charset="2"/>
            </a:endParaRPr>
          </a:p>
          <a:p>
            <a:r>
              <a:rPr lang="en-US" sz="2000" dirty="0" smtClean="0"/>
              <a:t>Are important individuals in the history of </a:t>
            </a:r>
            <a:r>
              <a:rPr lang="en-US" sz="2000" dirty="0" err="1" smtClean="0"/>
              <a:t>econophysics</a:t>
            </a:r>
            <a:r>
              <a:rPr lang="en-US" sz="2000" dirty="0" smtClean="0"/>
              <a:t> comprised of physicists that considered economic problems?  Alternatively, are the originators of the physical theories and the associated physical problems which motivated the contributions of relevance?</a:t>
            </a:r>
          </a:p>
          <a:p>
            <a:pPr lvl="1"/>
            <a:r>
              <a:rPr lang="en-US" sz="1600" dirty="0" smtClean="0"/>
              <a:t>For example, is Mandelbrot relevant to HET for </a:t>
            </a:r>
            <a:r>
              <a:rPr lang="en-US" sz="1600" dirty="0" err="1" smtClean="0"/>
              <a:t>econophysics</a:t>
            </a:r>
            <a:r>
              <a:rPr lang="en-US" sz="1600" dirty="0" smtClean="0"/>
              <a:t> because of the contributions to chaos theory proper or because of the application of chaos theory to studying the behavior of financial prices?</a:t>
            </a:r>
            <a:endParaRPr lang="en-US" sz="1600" dirty="0"/>
          </a:p>
        </p:txBody>
      </p:sp>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50106"/>
          </a:xfrm>
        </p:spPr>
        <p:txBody>
          <a:bodyPr/>
          <a:lstStyle/>
          <a:p>
            <a:r>
              <a:rPr lang="en-US" sz="3200" dirty="0" smtClean="0"/>
              <a:t>Pre-</a:t>
            </a:r>
            <a:r>
              <a:rPr lang="en-US" sz="3200" dirty="0" err="1" smtClean="0"/>
              <a:t>Econophysicists</a:t>
            </a:r>
            <a:r>
              <a:rPr lang="en-US" sz="3200" dirty="0" smtClean="0"/>
              <a:t>?</a:t>
            </a:r>
            <a:endParaRPr lang="en-US" sz="3200" dirty="0"/>
          </a:p>
        </p:txBody>
      </p:sp>
      <p:sp>
        <p:nvSpPr>
          <p:cNvPr id="7" name="Text Placeholder 6"/>
          <p:cNvSpPr>
            <a:spLocks noGrp="1"/>
          </p:cNvSpPr>
          <p:nvPr>
            <p:ph type="body" sz="half" idx="1"/>
          </p:nvPr>
        </p:nvSpPr>
        <p:spPr>
          <a:xfrm>
            <a:off x="457200" y="5157192"/>
            <a:ext cx="8003232" cy="968971"/>
          </a:xfrm>
        </p:spPr>
        <p:txBody>
          <a:bodyPr/>
          <a:lstStyle/>
          <a:p>
            <a:r>
              <a:rPr lang="en-US" sz="1800" dirty="0" smtClean="0"/>
              <a:t>Leon </a:t>
            </a:r>
            <a:r>
              <a:rPr lang="en-US" sz="1800" dirty="0" err="1" smtClean="0"/>
              <a:t>Walras</a:t>
            </a:r>
            <a:r>
              <a:rPr lang="en-US" sz="1800" dirty="0" smtClean="0"/>
              <a:t>                            W. Stanley Jevons               </a:t>
            </a:r>
            <a:r>
              <a:rPr lang="en-US" sz="1800" dirty="0" err="1" smtClean="0"/>
              <a:t>Vilfredo</a:t>
            </a:r>
            <a:r>
              <a:rPr lang="en-US" sz="1800" dirty="0" smtClean="0"/>
              <a:t> Pareto</a:t>
            </a:r>
          </a:p>
          <a:p>
            <a:pPr>
              <a:buNone/>
            </a:pPr>
            <a:r>
              <a:rPr lang="en-US" sz="1800" dirty="0" smtClean="0"/>
              <a:t>        (1834-1910)                             </a:t>
            </a:r>
            <a:r>
              <a:rPr lang="en-US" sz="1800" dirty="0" smtClean="0"/>
              <a:t>(1835-1882)                        </a:t>
            </a:r>
            <a:r>
              <a:rPr lang="en-US" sz="1800" dirty="0" smtClean="0"/>
              <a:t>(1848-1923)</a:t>
            </a:r>
            <a:endParaRPr lang="en-US" sz="1800" dirty="0"/>
          </a:p>
        </p:txBody>
      </p:sp>
      <p:pic>
        <p:nvPicPr>
          <p:cNvPr id="15" name="Content Placeholder 14" descr="jevons.gif"/>
          <p:cNvPicPr>
            <a:picLocks noGrp="1" noChangeAspect="1"/>
          </p:cNvPicPr>
          <p:nvPr>
            <p:ph sz="quarter" idx="3"/>
          </p:nvPr>
        </p:nvPicPr>
        <p:blipFill>
          <a:blip r:embed="rId2" cstate="print"/>
          <a:stretch>
            <a:fillRect/>
          </a:stretch>
        </p:blipFill>
        <p:spPr>
          <a:xfrm>
            <a:off x="3779912" y="1700808"/>
            <a:ext cx="2126019" cy="3146815"/>
          </a:xfrm>
        </p:spPr>
      </p:pic>
      <p:sp>
        <p:nvSpPr>
          <p:cNvPr id="4" name="Footer Placeholder 3"/>
          <p:cNvSpPr>
            <a:spLocks noGrp="1"/>
          </p:cNvSpPr>
          <p:nvPr>
            <p:ph type="ftr" sz="quarter" idx="10"/>
          </p:nvPr>
        </p:nvSpPr>
        <p:spPr/>
        <p:txBody>
          <a:bodyPr/>
          <a:lstStyle/>
          <a:p>
            <a:r>
              <a:rPr lang="de-DE" smtClean="0"/>
              <a:t>HES  Brock U., June 25, 2012</a:t>
            </a:r>
            <a:endParaRPr lang="en-US"/>
          </a:p>
        </p:txBody>
      </p:sp>
      <p:sp>
        <p:nvSpPr>
          <p:cNvPr id="5" name="Slide Number Placeholder 4"/>
          <p:cNvSpPr>
            <a:spLocks noGrp="1"/>
          </p:cNvSpPr>
          <p:nvPr>
            <p:ph type="sldNum" sz="quarter" idx="11"/>
          </p:nvPr>
        </p:nvSpPr>
        <p:spPr/>
        <p:txBody>
          <a:bodyPr/>
          <a:lstStyle/>
          <a:p>
            <a:fld id="{03C0ADF9-F2BD-4C3F-8020-5E5600D77DFD}" type="slidenum">
              <a:rPr lang="en-US" smtClean="0"/>
              <a:pPr/>
              <a:t>8</a:t>
            </a:fld>
            <a:endParaRPr lang="en-US"/>
          </a:p>
        </p:txBody>
      </p:sp>
      <p:pic>
        <p:nvPicPr>
          <p:cNvPr id="14" name="Content Placeholder 13" descr="walras.gif"/>
          <p:cNvPicPr>
            <a:picLocks noGrp="1" noChangeAspect="1"/>
          </p:cNvPicPr>
          <p:nvPr>
            <p:ph sz="quarter" idx="2"/>
          </p:nvPr>
        </p:nvPicPr>
        <p:blipFill>
          <a:blip r:embed="rId3" cstate="print"/>
          <a:stretch>
            <a:fillRect/>
          </a:stretch>
        </p:blipFill>
        <p:spPr>
          <a:xfrm>
            <a:off x="899592" y="1700808"/>
            <a:ext cx="2376264" cy="2939176"/>
          </a:xfrm>
        </p:spPr>
      </p:pic>
      <p:pic>
        <p:nvPicPr>
          <p:cNvPr id="16" name="Picture 15" descr="Pareto.jpg"/>
          <p:cNvPicPr>
            <a:picLocks noChangeAspect="1"/>
          </p:cNvPicPr>
          <p:nvPr/>
        </p:nvPicPr>
        <p:blipFill>
          <a:blip r:embed="rId4" cstate="print"/>
          <a:stretch>
            <a:fillRect/>
          </a:stretch>
        </p:blipFill>
        <p:spPr>
          <a:xfrm>
            <a:off x="6300192" y="1844824"/>
            <a:ext cx="1828800" cy="27675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de-DE" smtClean="0"/>
              <a:t>HES  Brock U., June 25, 2012</a:t>
            </a:r>
            <a:endParaRPr lang="en-US"/>
          </a:p>
        </p:txBody>
      </p:sp>
      <p:sp>
        <p:nvSpPr>
          <p:cNvPr id="8" name="Slide Number Placeholder 7"/>
          <p:cNvSpPr>
            <a:spLocks noGrp="1"/>
          </p:cNvSpPr>
          <p:nvPr>
            <p:ph type="sldNum" sz="quarter" idx="11"/>
          </p:nvPr>
        </p:nvSpPr>
        <p:spPr/>
        <p:txBody>
          <a:bodyPr/>
          <a:lstStyle/>
          <a:p>
            <a:fld id="{339E50E3-15B8-476E-AE2E-BFB312A8D146}" type="slidenum">
              <a:rPr lang="en-US"/>
              <a:pPr/>
              <a:t>9</a:t>
            </a:fld>
            <a:endParaRPr lang="en-US"/>
          </a:p>
        </p:txBody>
      </p:sp>
      <p:sp>
        <p:nvSpPr>
          <p:cNvPr id="120844" name="Rectangle 12"/>
          <p:cNvSpPr>
            <a:spLocks noGrp="1" noChangeArrowheads="1"/>
          </p:cNvSpPr>
          <p:nvPr>
            <p:ph type="title" sz="quarter"/>
          </p:nvPr>
        </p:nvSpPr>
        <p:spPr/>
        <p:txBody>
          <a:bodyPr/>
          <a:lstStyle/>
          <a:p>
            <a:r>
              <a:rPr lang="en-US" sz="4000" dirty="0" smtClean="0"/>
              <a:t>Early </a:t>
            </a:r>
            <a:r>
              <a:rPr lang="en-US" sz="4000" dirty="0" err="1" smtClean="0"/>
              <a:t>Econophysicists</a:t>
            </a:r>
            <a:r>
              <a:rPr lang="en-US" sz="4000" dirty="0" smtClean="0"/>
              <a:t>?</a:t>
            </a:r>
            <a:endParaRPr lang="en-US" sz="4000" dirty="0"/>
          </a:p>
        </p:txBody>
      </p:sp>
      <p:pic>
        <p:nvPicPr>
          <p:cNvPr id="11" name="Content Placeholder 10" descr="James_Clerk_Maxwell_lrg.jpg"/>
          <p:cNvPicPr>
            <a:picLocks noGrp="1" noChangeAspect="1"/>
          </p:cNvPicPr>
          <p:nvPr>
            <p:ph sz="quarter" idx="1"/>
          </p:nvPr>
        </p:nvPicPr>
        <p:blipFill>
          <a:blip r:embed="rId2" cstate="print"/>
          <a:stretch>
            <a:fillRect/>
          </a:stretch>
        </p:blipFill>
        <p:spPr>
          <a:xfrm>
            <a:off x="6084168" y="1988840"/>
            <a:ext cx="2401659" cy="2952328"/>
          </a:xfrm>
        </p:spPr>
      </p:pic>
      <p:pic>
        <p:nvPicPr>
          <p:cNvPr id="15" name="Content Placeholder 14" descr="Rudolf_Clausius_01.jpg"/>
          <p:cNvPicPr>
            <a:picLocks noGrp="1" noChangeAspect="1"/>
          </p:cNvPicPr>
          <p:nvPr>
            <p:ph sz="quarter" idx="3"/>
          </p:nvPr>
        </p:nvPicPr>
        <p:blipFill>
          <a:blip r:embed="rId3" cstate="print"/>
          <a:stretch>
            <a:fillRect/>
          </a:stretch>
        </p:blipFill>
        <p:spPr>
          <a:xfrm>
            <a:off x="899592" y="2132856"/>
            <a:ext cx="1872208" cy="2803052"/>
          </a:xfrm>
        </p:spPr>
      </p:pic>
      <p:pic>
        <p:nvPicPr>
          <p:cNvPr id="13" name="Content Placeholder 12" descr="gibbs.jpg"/>
          <p:cNvPicPr>
            <a:picLocks noGrp="1" noChangeAspect="1"/>
          </p:cNvPicPr>
          <p:nvPr>
            <p:ph sz="quarter" idx="2"/>
          </p:nvPr>
        </p:nvPicPr>
        <p:blipFill>
          <a:blip r:embed="rId4" cstate="print"/>
          <a:stretch>
            <a:fillRect/>
          </a:stretch>
        </p:blipFill>
        <p:spPr>
          <a:xfrm>
            <a:off x="3491880" y="1736632"/>
            <a:ext cx="2201482" cy="2988512"/>
          </a:xfrm>
        </p:spPr>
      </p:pic>
      <p:sp>
        <p:nvSpPr>
          <p:cNvPr id="14" name="Content Placeholder 13"/>
          <p:cNvSpPr>
            <a:spLocks noGrp="1"/>
          </p:cNvSpPr>
          <p:nvPr>
            <p:ph sz="quarter" idx="4"/>
          </p:nvPr>
        </p:nvSpPr>
        <p:spPr>
          <a:xfrm>
            <a:off x="827584" y="4941169"/>
            <a:ext cx="7704856" cy="792088"/>
          </a:xfrm>
        </p:spPr>
        <p:txBody>
          <a:bodyPr/>
          <a:lstStyle/>
          <a:p>
            <a:r>
              <a:rPr lang="en-US" sz="1200" dirty="0" smtClean="0"/>
              <a:t>Rudolf </a:t>
            </a:r>
            <a:r>
              <a:rPr lang="en-US" sz="1200" dirty="0" err="1" smtClean="0"/>
              <a:t>Clausius</a:t>
            </a:r>
            <a:r>
              <a:rPr lang="en-US" sz="1200" dirty="0" smtClean="0"/>
              <a:t>                                     Josiah Gibbs                                          James Maxwell</a:t>
            </a:r>
          </a:p>
          <a:p>
            <a:pPr>
              <a:buNone/>
            </a:pPr>
            <a:r>
              <a:rPr lang="en-US" sz="1200" dirty="0" smtClean="0"/>
              <a:t>          (1822-1888)                                          (1839-1903)                                           (1831-1879)</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0000"/>
        </a:dk1>
        <a:lt1>
          <a:srgbClr val="FFFFFF"/>
        </a:lt1>
        <a:dk2>
          <a:srgbClr val="000000"/>
        </a:dk2>
        <a:lt2>
          <a:srgbClr val="969696"/>
        </a:lt2>
        <a:accent1>
          <a:srgbClr val="FBDF53"/>
        </a:accent1>
        <a:accent2>
          <a:srgbClr val="FF9966"/>
        </a:accent2>
        <a:accent3>
          <a:srgbClr val="FFFFFF"/>
        </a:accent3>
        <a:accent4>
          <a:srgbClr val="DA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FFFF66"/>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5">
        <a:dk1>
          <a:srgbClr val="FFFF66"/>
        </a:dk1>
        <a:lt1>
          <a:srgbClr val="FFFFFF"/>
        </a:lt1>
        <a:dk2>
          <a:srgbClr val="FFFF66"/>
        </a:dk2>
        <a:lt2>
          <a:srgbClr val="969696"/>
        </a:lt2>
        <a:accent1>
          <a:srgbClr val="FBDF53"/>
        </a:accent1>
        <a:accent2>
          <a:srgbClr val="FF9966"/>
        </a:accent2>
        <a:accent3>
          <a:srgbClr val="FFFFFF"/>
        </a:accent3>
        <a:accent4>
          <a:srgbClr val="DADA56"/>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16">
        <a:dk1>
          <a:srgbClr val="FF0000"/>
        </a:dk1>
        <a:lt1>
          <a:srgbClr val="FFFFFF"/>
        </a:lt1>
        <a:dk2>
          <a:srgbClr val="3366FF"/>
        </a:dk2>
        <a:lt2>
          <a:srgbClr val="969696"/>
        </a:lt2>
        <a:accent1>
          <a:srgbClr val="FBDF53"/>
        </a:accent1>
        <a:accent2>
          <a:srgbClr val="FF9966"/>
        </a:accent2>
        <a:accent3>
          <a:srgbClr val="FFFFFF"/>
        </a:accent3>
        <a:accent4>
          <a:srgbClr val="DA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18784</TotalTime>
  <Words>1611</Words>
  <Application>Microsoft Office PowerPoint</Application>
  <PresentationFormat>On-screen Show (4:3)</PresentationFormat>
  <Paragraphs>139</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Default Design</vt:lpstr>
      <vt:lpstr> Ergodicity, Econophysics and the History of Economic Theory</vt:lpstr>
      <vt:lpstr>Mirowski’s Thesis: Confusion in HET?</vt:lpstr>
      <vt:lpstr>What is ‘Econophysics’?</vt:lpstr>
      <vt:lpstr>Essentials of Econophysics</vt:lpstr>
      <vt:lpstr>Rational versus Statistical Mechanics</vt:lpstr>
      <vt:lpstr>Physical Origins of Neoclassical Economics</vt:lpstr>
      <vt:lpstr>HET for Econophysics</vt:lpstr>
      <vt:lpstr>Pre-Econophysicists?</vt:lpstr>
      <vt:lpstr>Early Econophysicists?</vt:lpstr>
      <vt:lpstr>Modern Econophysicists?</vt:lpstr>
      <vt:lpstr>Ludwig E. Boltzmann (1844-1906)</vt:lpstr>
      <vt:lpstr>Origins of Ergodicity</vt:lpstr>
      <vt:lpstr>Ergodicity and Economics </vt:lpstr>
      <vt:lpstr>Ergodicity and Sturm-Liouville Theory </vt:lpstr>
      <vt:lpstr>Initial and Boundary Conditions</vt:lpstr>
      <vt:lpstr>The Ergodic Property</vt:lpstr>
      <vt:lpstr>Irreversibility, Entropy and Cosmology</vt:lpstr>
      <vt:lpstr>Irreversibility and Economic Theory</vt:lpstr>
      <vt:lpstr>The Quartic Ex Ante Forecasting Distribution</vt:lpstr>
    </vt:vector>
  </TitlesOfParts>
  <Company> sfu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Pioneers of Financial Economics </dc:title>
  <dc:creator>poitras</dc:creator>
  <cp:lastModifiedBy> </cp:lastModifiedBy>
  <cp:revision>74</cp:revision>
  <dcterms:created xsi:type="dcterms:W3CDTF">2007-12-06T20:43:35Z</dcterms:created>
  <dcterms:modified xsi:type="dcterms:W3CDTF">2012-06-20T03:20:13Z</dcterms:modified>
</cp:coreProperties>
</file>