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 id="275"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7" autoAdjust="0"/>
    <p:restoredTop sz="94660"/>
  </p:normalViewPr>
  <p:slideViewPr>
    <p:cSldViewPr>
      <p:cViewPr varScale="1">
        <p:scale>
          <a:sx n="69" d="100"/>
          <a:sy n="69" d="100"/>
        </p:scale>
        <p:origin x="-14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C39174E7-7BEB-4BDD-ABAC-BF94B6D1A632}" type="datetimeFigureOut">
              <a:rPr lang="en-US" smtClean="0"/>
              <a:t>3/16/2015</a:t>
            </a:fld>
            <a:endParaRPr lang="en-US"/>
          </a:p>
        </p:txBody>
      </p:sp>
      <p:sp>
        <p:nvSpPr>
          <p:cNvPr id="16" name="Slide Number Placeholder 15"/>
          <p:cNvSpPr>
            <a:spLocks noGrp="1"/>
          </p:cNvSpPr>
          <p:nvPr>
            <p:ph type="sldNum" sz="quarter" idx="11"/>
          </p:nvPr>
        </p:nvSpPr>
        <p:spPr/>
        <p:txBody>
          <a:bodyPr/>
          <a:lstStyle/>
          <a:p>
            <a:fld id="{2C4BEDBA-E720-4E7D-A87A-33D5905763D7}"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9174E7-7BEB-4BDD-ABAC-BF94B6D1A632}"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BEDBA-E720-4E7D-A87A-33D5905763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9174E7-7BEB-4BDD-ABAC-BF94B6D1A632}"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BEDBA-E720-4E7D-A87A-33D5905763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C39174E7-7BEB-4BDD-ABAC-BF94B6D1A632}" type="datetimeFigureOut">
              <a:rPr lang="en-US" smtClean="0"/>
              <a:t>3/16/2015</a:t>
            </a:fld>
            <a:endParaRPr lang="en-US"/>
          </a:p>
        </p:txBody>
      </p:sp>
      <p:sp>
        <p:nvSpPr>
          <p:cNvPr id="15" name="Slide Number Placeholder 14"/>
          <p:cNvSpPr>
            <a:spLocks noGrp="1"/>
          </p:cNvSpPr>
          <p:nvPr>
            <p:ph type="sldNum" sz="quarter" idx="15"/>
          </p:nvPr>
        </p:nvSpPr>
        <p:spPr/>
        <p:txBody>
          <a:bodyPr/>
          <a:lstStyle>
            <a:lvl1pPr algn="ctr">
              <a:defRPr/>
            </a:lvl1pPr>
          </a:lstStyle>
          <a:p>
            <a:fld id="{2C4BEDBA-E720-4E7D-A87A-33D5905763D7}"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9174E7-7BEB-4BDD-ABAC-BF94B6D1A632}"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4BEDBA-E720-4E7D-A87A-33D5905763D7}"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39174E7-7BEB-4BDD-ABAC-BF94B6D1A632}" type="datetimeFigureOut">
              <a:rPr lang="en-US" smtClean="0"/>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4BEDBA-E720-4E7D-A87A-33D5905763D7}"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C4BEDBA-E720-4E7D-A87A-33D5905763D7}"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C39174E7-7BEB-4BDD-ABAC-BF94B6D1A632}" type="datetimeFigureOut">
              <a:rPr lang="en-US" smtClean="0"/>
              <a:t>3/16/2015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39174E7-7BEB-4BDD-ABAC-BF94B6D1A632}" type="datetimeFigureOut">
              <a:rPr lang="en-US" smtClean="0"/>
              <a:t>3/16/2015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4BEDBA-E720-4E7D-A87A-33D5905763D7}"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174E7-7BEB-4BDD-ABAC-BF94B6D1A632}" type="datetimeFigureOut">
              <a:rPr lang="en-US" smtClean="0"/>
              <a:t>3/16/2015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4BEDBA-E720-4E7D-A87A-33D5905763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C39174E7-7BEB-4BDD-ABAC-BF94B6D1A632}" type="datetimeFigureOut">
              <a:rPr lang="en-US" smtClean="0"/>
              <a:t>3/16/2015</a:t>
            </a:fld>
            <a:endParaRPr lang="en-US"/>
          </a:p>
        </p:txBody>
      </p:sp>
      <p:sp>
        <p:nvSpPr>
          <p:cNvPr id="9" name="Slide Number Placeholder 8"/>
          <p:cNvSpPr>
            <a:spLocks noGrp="1"/>
          </p:cNvSpPr>
          <p:nvPr>
            <p:ph type="sldNum" sz="quarter" idx="15"/>
          </p:nvPr>
        </p:nvSpPr>
        <p:spPr/>
        <p:txBody>
          <a:bodyPr/>
          <a:lstStyle/>
          <a:p>
            <a:fld id="{2C4BEDBA-E720-4E7D-A87A-33D5905763D7}"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C39174E7-7BEB-4BDD-ABAC-BF94B6D1A632}" type="datetimeFigureOut">
              <a:rPr lang="en-US" smtClean="0"/>
              <a:t>3/16/2015</a:t>
            </a:fld>
            <a:endParaRPr lang="en-US"/>
          </a:p>
        </p:txBody>
      </p:sp>
      <p:sp>
        <p:nvSpPr>
          <p:cNvPr id="9" name="Slide Number Placeholder 8"/>
          <p:cNvSpPr>
            <a:spLocks noGrp="1"/>
          </p:cNvSpPr>
          <p:nvPr>
            <p:ph type="sldNum" sz="quarter" idx="11"/>
          </p:nvPr>
        </p:nvSpPr>
        <p:spPr/>
        <p:txBody>
          <a:bodyPr/>
          <a:lstStyle/>
          <a:p>
            <a:fld id="{2C4BEDBA-E720-4E7D-A87A-33D5905763D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39174E7-7BEB-4BDD-ABAC-BF94B6D1A632}" type="datetimeFigureOut">
              <a:rPr lang="en-US" smtClean="0"/>
              <a:t>3/16/2015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C4BEDBA-E720-4E7D-A87A-33D5905763D7}"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1273" y="5715000"/>
            <a:ext cx="8305800" cy="1143000"/>
          </a:xfrm>
        </p:spPr>
        <p:txBody>
          <a:bodyPr/>
          <a:lstStyle/>
          <a:p>
            <a:pPr algn="r"/>
            <a:r>
              <a:rPr lang="en-US" dirty="0" smtClean="0"/>
              <a:t>Presented by </a:t>
            </a:r>
            <a:r>
              <a:rPr lang="en-US" dirty="0" err="1" smtClean="0"/>
              <a:t>Qian</a:t>
            </a:r>
            <a:r>
              <a:rPr lang="en-US" dirty="0" smtClean="0"/>
              <a:t> </a:t>
            </a:r>
            <a:r>
              <a:rPr lang="en-US" dirty="0" err="1" smtClean="0"/>
              <a:t>Zou</a:t>
            </a:r>
            <a:endParaRPr lang="en-US" dirty="0"/>
          </a:p>
        </p:txBody>
      </p:sp>
      <p:sp>
        <p:nvSpPr>
          <p:cNvPr id="2" name="Title 1"/>
          <p:cNvSpPr>
            <a:spLocks noGrp="1"/>
          </p:cNvSpPr>
          <p:nvPr>
            <p:ph type="ctrTitle"/>
          </p:nvPr>
        </p:nvSpPr>
        <p:spPr>
          <a:xfrm>
            <a:off x="381000" y="304800"/>
            <a:ext cx="8305800" cy="1981200"/>
          </a:xfrm>
        </p:spPr>
        <p:txBody>
          <a:bodyPr/>
          <a:lstStyle/>
          <a:p>
            <a:r>
              <a:rPr lang="en-US" dirty="0" smtClean="0"/>
              <a:t>Behavioral Experiments on Biased Voting in Networks </a:t>
            </a:r>
            <a:endParaRPr lang="en-US" dirty="0"/>
          </a:p>
        </p:txBody>
      </p:sp>
      <p:pic>
        <p:nvPicPr>
          <p:cNvPr id="1026" name="Picture 2" descr="C:\Users\Li\Desktop\presentation pic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7026" y="2514600"/>
            <a:ext cx="2702748" cy="315753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Li\Desktop\presentation pics\abcde-2014-main-image-hires_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1891" y="2667000"/>
            <a:ext cx="4264818" cy="2211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6258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Systematically investigated the influence that a small but well-connected set of individuals could have on collective decision-making</a:t>
            </a:r>
          </a:p>
          <a:p>
            <a:pPr marL="0" indent="0">
              <a:buNone/>
            </a:pPr>
            <a:endParaRPr lang="en-US" dirty="0" smtClean="0"/>
          </a:p>
          <a:p>
            <a:r>
              <a:rPr lang="en-US" dirty="0"/>
              <a:t>I</a:t>
            </a:r>
            <a:r>
              <a:rPr lang="en-US" dirty="0" smtClean="0"/>
              <a:t>n particular, to investigate whether such a group could reliably cause their preferred outcome to hold globally and unanimously.</a:t>
            </a:r>
            <a:endParaRPr lang="en-US" dirty="0"/>
          </a:p>
        </p:txBody>
      </p:sp>
      <p:sp>
        <p:nvSpPr>
          <p:cNvPr id="3" name="Title 2"/>
          <p:cNvSpPr>
            <a:spLocks noGrp="1"/>
          </p:cNvSpPr>
          <p:nvPr>
            <p:ph type="title"/>
          </p:nvPr>
        </p:nvSpPr>
        <p:spPr>
          <a:xfrm>
            <a:off x="457200" y="152400"/>
            <a:ext cx="8229600" cy="990600"/>
          </a:xfrm>
        </p:spPr>
        <p:txBody>
          <a:bodyPr>
            <a:normAutofit fontScale="90000"/>
          </a:bodyPr>
          <a:lstStyle/>
          <a:p>
            <a:r>
              <a:rPr lang="en-US" dirty="0"/>
              <a:t>Purpose of </a:t>
            </a:r>
            <a:r>
              <a:rPr lang="en-US" dirty="0" smtClean="0"/>
              <a:t>Minority Power </a:t>
            </a:r>
            <a:r>
              <a:rPr lang="en-US" dirty="0"/>
              <a:t>experiments</a:t>
            </a:r>
          </a:p>
        </p:txBody>
      </p:sp>
    </p:spTree>
    <p:extLst>
      <p:ext uri="{BB962C8B-B14F-4D97-AF65-F5344CB8AC3E}">
        <p14:creationId xmlns:p14="http://schemas.microsoft.com/office/powerpoint/2010/main" val="491949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 each of the different network structures, the researchers also ran other incentive structures:</a:t>
            </a:r>
          </a:p>
          <a:p>
            <a:pPr marL="0" indent="0">
              <a:buNone/>
            </a:pPr>
            <a:r>
              <a:rPr lang="en-US" dirty="0"/>
              <a:t> </a:t>
            </a:r>
            <a:r>
              <a:rPr lang="en-US" dirty="0" smtClean="0"/>
              <a:t>        a) Symmetric: incentives of those players preferring  </a:t>
            </a:r>
          </a:p>
          <a:p>
            <a:pPr marL="0" indent="0">
              <a:buNone/>
            </a:pPr>
            <a:r>
              <a:rPr lang="en-US" dirty="0"/>
              <a:t> </a:t>
            </a:r>
            <a:r>
              <a:rPr lang="en-US" dirty="0" smtClean="0"/>
              <a:t>                              blue and those preferring red were </a:t>
            </a:r>
          </a:p>
          <a:p>
            <a:pPr marL="0" indent="0">
              <a:buNone/>
            </a:pPr>
            <a:r>
              <a:rPr lang="en-US" dirty="0"/>
              <a:t> </a:t>
            </a:r>
            <a:r>
              <a:rPr lang="en-US" dirty="0" smtClean="0"/>
              <a:t>                              symmetrically opposed.</a:t>
            </a:r>
            <a:endParaRPr lang="en-US" dirty="0"/>
          </a:p>
        </p:txBody>
      </p:sp>
      <p:sp>
        <p:nvSpPr>
          <p:cNvPr id="3" name="Title 2"/>
          <p:cNvSpPr>
            <a:spLocks noGrp="1"/>
          </p:cNvSpPr>
          <p:nvPr>
            <p:ph type="title"/>
          </p:nvPr>
        </p:nvSpPr>
        <p:spPr/>
        <p:txBody>
          <a:bodyPr/>
          <a:lstStyle/>
          <a:p>
            <a:r>
              <a:rPr lang="en-US" dirty="0" smtClean="0"/>
              <a:t>Other Incentive Structures</a:t>
            </a:r>
            <a:endParaRPr lang="en-US" dirty="0"/>
          </a:p>
        </p:txBody>
      </p:sp>
      <p:sp>
        <p:nvSpPr>
          <p:cNvPr id="4" name="Rectangle 3"/>
          <p:cNvSpPr/>
          <p:nvPr/>
        </p:nvSpPr>
        <p:spPr>
          <a:xfrm>
            <a:off x="1066800" y="4343400"/>
            <a:ext cx="35052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Weak Symmetric: </a:t>
            </a:r>
          </a:p>
          <a:p>
            <a:pPr algn="ctr"/>
            <a:r>
              <a:rPr lang="en-US" dirty="0" smtClean="0"/>
              <a:t>$0.75 </a:t>
            </a:r>
            <a:r>
              <a:rPr lang="en-US" dirty="0"/>
              <a:t>/</a:t>
            </a:r>
            <a:r>
              <a:rPr lang="en-US" dirty="0" smtClean="0"/>
              <a:t>$1.25 for consensus to red /blue.</a:t>
            </a:r>
            <a:endParaRPr lang="en-US" dirty="0"/>
          </a:p>
        </p:txBody>
      </p:sp>
      <p:sp>
        <p:nvSpPr>
          <p:cNvPr id="5" name="Rectangle 4"/>
          <p:cNvSpPr/>
          <p:nvPr/>
        </p:nvSpPr>
        <p:spPr>
          <a:xfrm>
            <a:off x="5257800" y="4343400"/>
            <a:ext cx="35052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Strong Symmetric:</a:t>
            </a:r>
          </a:p>
          <a:p>
            <a:pPr algn="ctr"/>
            <a:r>
              <a:rPr lang="en-US" dirty="0" smtClean="0"/>
              <a:t>$1.5/$0.5 for consensus to red/blue</a:t>
            </a:r>
            <a:endParaRPr lang="en-US" dirty="0"/>
          </a:p>
        </p:txBody>
      </p:sp>
    </p:spTree>
    <p:extLst>
      <p:ext uri="{BB962C8B-B14F-4D97-AF65-F5344CB8AC3E}">
        <p14:creationId xmlns:p14="http://schemas.microsoft.com/office/powerpoint/2010/main" val="3862627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   b) Asymmetric:</a:t>
            </a:r>
          </a:p>
          <a:p>
            <a:pPr marL="0" indent="0">
              <a:buNone/>
            </a:pPr>
            <a:r>
              <a:rPr lang="en-US" dirty="0" smtClean="0"/>
              <a:t>        - the group preferring one color would be give </a:t>
            </a:r>
          </a:p>
          <a:p>
            <a:pPr marL="0" indent="0">
              <a:buNone/>
            </a:pPr>
            <a:r>
              <a:rPr lang="en-US" dirty="0"/>
              <a:t> </a:t>
            </a:r>
            <a:r>
              <a:rPr lang="en-US" dirty="0" smtClean="0"/>
              <a:t>         strong incentives</a:t>
            </a:r>
          </a:p>
          <a:p>
            <a:pPr marL="0" indent="0">
              <a:buNone/>
            </a:pPr>
            <a:r>
              <a:rPr lang="en-US" dirty="0"/>
              <a:t> </a:t>
            </a:r>
            <a:r>
              <a:rPr lang="en-US" dirty="0" smtClean="0"/>
              <a:t>       - groups preferring the other color would be given </a:t>
            </a:r>
          </a:p>
          <a:p>
            <a:pPr marL="0" indent="0">
              <a:buNone/>
            </a:pPr>
            <a:r>
              <a:rPr lang="en-US" dirty="0"/>
              <a:t> </a:t>
            </a:r>
            <a:r>
              <a:rPr lang="en-US" dirty="0" smtClean="0"/>
              <a:t>          weak incentives</a:t>
            </a:r>
          </a:p>
          <a:p>
            <a:pPr marL="0" indent="0">
              <a:buNone/>
            </a:pPr>
            <a:endParaRPr lang="en-US" dirty="0"/>
          </a:p>
        </p:txBody>
      </p:sp>
      <p:sp>
        <p:nvSpPr>
          <p:cNvPr id="3" name="Title 2"/>
          <p:cNvSpPr>
            <a:spLocks noGrp="1"/>
          </p:cNvSpPr>
          <p:nvPr>
            <p:ph type="title"/>
          </p:nvPr>
        </p:nvSpPr>
        <p:spPr/>
        <p:txBody>
          <a:bodyPr/>
          <a:lstStyle/>
          <a:p>
            <a:r>
              <a:rPr lang="en-US" dirty="0"/>
              <a:t>Other Incentive </a:t>
            </a:r>
            <a:r>
              <a:rPr lang="en-US" dirty="0" smtClean="0"/>
              <a:t>Structures Con’t</a:t>
            </a:r>
            <a:endParaRPr lang="en-US" dirty="0"/>
          </a:p>
        </p:txBody>
      </p:sp>
      <p:sp>
        <p:nvSpPr>
          <p:cNvPr id="4" name="Oval 3"/>
          <p:cNvSpPr/>
          <p:nvPr/>
        </p:nvSpPr>
        <p:spPr>
          <a:xfrm>
            <a:off x="1447800" y="4024745"/>
            <a:ext cx="2438400"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for blue</a:t>
            </a:r>
          </a:p>
          <a:p>
            <a:pPr algn="ctr"/>
            <a:r>
              <a:rPr lang="en-US" dirty="0" smtClean="0"/>
              <a:t>$0.75 for red</a:t>
            </a:r>
            <a:endParaRPr lang="en-US" dirty="0"/>
          </a:p>
        </p:txBody>
      </p:sp>
      <p:sp>
        <p:nvSpPr>
          <p:cNvPr id="5" name="Oval 4"/>
          <p:cNvSpPr/>
          <p:nvPr/>
        </p:nvSpPr>
        <p:spPr>
          <a:xfrm>
            <a:off x="5029200" y="4038600"/>
            <a:ext cx="2514600" cy="1828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$1.25 for red </a:t>
            </a:r>
          </a:p>
          <a:p>
            <a:pPr algn="ctr"/>
            <a:r>
              <a:rPr lang="en-US" dirty="0" smtClean="0"/>
              <a:t>$0.75 for blue</a:t>
            </a:r>
            <a:endParaRPr lang="en-US" dirty="0"/>
          </a:p>
        </p:txBody>
      </p:sp>
    </p:spTree>
    <p:extLst>
      <p:ext uri="{BB962C8B-B14F-4D97-AF65-F5344CB8AC3E}">
        <p14:creationId xmlns:p14="http://schemas.microsoft.com/office/powerpoint/2010/main" val="166462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7400" y="762000"/>
            <a:ext cx="5105400" cy="5791200"/>
          </a:xfrm>
        </p:spPr>
      </p:pic>
      <p:sp>
        <p:nvSpPr>
          <p:cNvPr id="3" name="Title 2"/>
          <p:cNvSpPr>
            <a:spLocks noGrp="1"/>
          </p:cNvSpPr>
          <p:nvPr>
            <p:ph type="title"/>
          </p:nvPr>
        </p:nvSpPr>
        <p:spPr>
          <a:xfrm>
            <a:off x="457200" y="152400"/>
            <a:ext cx="8229600" cy="762000"/>
          </a:xfrm>
        </p:spPr>
        <p:txBody>
          <a:bodyPr/>
          <a:lstStyle/>
          <a:p>
            <a:r>
              <a:rPr lang="en-US" dirty="0" smtClean="0"/>
              <a:t>Diagram:</a:t>
            </a:r>
            <a:endParaRPr lang="en-US" dirty="0"/>
          </a:p>
        </p:txBody>
      </p:sp>
    </p:spTree>
    <p:extLst>
      <p:ext uri="{BB962C8B-B14F-4D97-AF65-F5344CB8AC3E}">
        <p14:creationId xmlns:p14="http://schemas.microsoft.com/office/powerpoint/2010/main" val="4138405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a:noFill/>
        </p:spPr>
        <p:txBody>
          <a:bodyPr>
            <a:normAutofit fontScale="77500" lnSpcReduction="20000"/>
          </a:bodyPr>
          <a:lstStyle/>
          <a:p>
            <a:r>
              <a:rPr lang="en-US" dirty="0" smtClean="0"/>
              <a:t>Cohesion VS Minority Power:</a:t>
            </a:r>
          </a:p>
          <a:p>
            <a:pPr marL="0" indent="0">
              <a:buNone/>
            </a:pPr>
            <a:r>
              <a:rPr lang="en-US" dirty="0"/>
              <a:t> </a:t>
            </a:r>
            <a:r>
              <a:rPr lang="en-US" dirty="0" smtClean="0"/>
              <a:t>   --only </a:t>
            </a:r>
            <a:r>
              <a:rPr lang="en-US" dirty="0" smtClean="0">
                <a:solidFill>
                  <a:srgbClr val="FFC000"/>
                </a:solidFill>
              </a:rPr>
              <a:t>31/54</a:t>
            </a:r>
            <a:r>
              <a:rPr lang="en-US" dirty="0" smtClean="0"/>
              <a:t> Cohesion Experiments reached consensus</a:t>
            </a:r>
          </a:p>
          <a:p>
            <a:pPr marL="0" indent="0">
              <a:buNone/>
            </a:pPr>
            <a:r>
              <a:rPr lang="en-US" dirty="0"/>
              <a:t> </a:t>
            </a:r>
            <a:r>
              <a:rPr lang="en-US" dirty="0" smtClean="0"/>
              <a:t>   --</a:t>
            </a:r>
            <a:r>
              <a:rPr lang="en-US" dirty="0" smtClean="0">
                <a:solidFill>
                  <a:srgbClr val="FFC000"/>
                </a:solidFill>
              </a:rPr>
              <a:t>24/27</a:t>
            </a:r>
            <a:r>
              <a:rPr lang="en-US" dirty="0" smtClean="0"/>
              <a:t> of Minority Experiments reached consensus</a:t>
            </a:r>
          </a:p>
          <a:p>
            <a:pPr marL="0" indent="0">
              <a:buNone/>
            </a:pPr>
            <a:endParaRPr lang="en-US" dirty="0" smtClean="0"/>
          </a:p>
          <a:p>
            <a:pPr marL="0" indent="0">
              <a:buNone/>
            </a:pPr>
            <a:r>
              <a:rPr lang="en-US" dirty="0"/>
              <a:t> </a:t>
            </a:r>
            <a:r>
              <a:rPr lang="en-US" dirty="0" smtClean="0"/>
              <a:t>      not only can an influentially positioned minority group </a:t>
            </a:r>
          </a:p>
          <a:p>
            <a:pPr marL="0" indent="0">
              <a:buNone/>
            </a:pPr>
            <a:r>
              <a:rPr lang="en-US" dirty="0" smtClean="0"/>
              <a:t>       reliably override the majority preference, but that such a  </a:t>
            </a:r>
          </a:p>
          <a:p>
            <a:pPr marL="0" indent="0">
              <a:buNone/>
            </a:pPr>
            <a:r>
              <a:rPr lang="en-US" dirty="0"/>
              <a:t> </a:t>
            </a:r>
            <a:r>
              <a:rPr lang="en-US" dirty="0" smtClean="0"/>
              <a:t>      group can in fact facilitate global unity     </a:t>
            </a:r>
          </a:p>
          <a:p>
            <a:pPr marL="0" indent="0">
              <a:buNone/>
            </a:pPr>
            <a:endParaRPr lang="en-US" dirty="0" smtClean="0"/>
          </a:p>
          <a:p>
            <a:r>
              <a:rPr lang="en-US" dirty="0" smtClean="0"/>
              <a:t>Preferential Attachment VS Erdos-Renyi:</a:t>
            </a:r>
          </a:p>
          <a:p>
            <a:pPr marL="0" indent="0">
              <a:buNone/>
            </a:pPr>
            <a:r>
              <a:rPr lang="en-US" dirty="0"/>
              <a:t> </a:t>
            </a:r>
            <a:r>
              <a:rPr lang="en-US" dirty="0" smtClean="0"/>
              <a:t>     --44/54 preferential attachment experiments   </a:t>
            </a:r>
          </a:p>
          <a:p>
            <a:pPr marL="0" indent="0">
              <a:buNone/>
            </a:pPr>
            <a:r>
              <a:rPr lang="en-US" dirty="0"/>
              <a:t> </a:t>
            </a:r>
            <a:r>
              <a:rPr lang="en-US" dirty="0" smtClean="0"/>
              <a:t>        succeed, compared to only 11/27 Erdos-Renyi  </a:t>
            </a:r>
          </a:p>
          <a:p>
            <a:pPr marL="0" indent="0">
              <a:buNone/>
            </a:pPr>
            <a:r>
              <a:rPr lang="en-US" dirty="0"/>
              <a:t> </a:t>
            </a:r>
            <a:r>
              <a:rPr lang="en-US" dirty="0" smtClean="0"/>
              <a:t>        experiments that have succeed</a:t>
            </a:r>
          </a:p>
          <a:p>
            <a:pPr marL="0" indent="0">
              <a:buNone/>
            </a:pPr>
            <a:r>
              <a:rPr lang="en-US" dirty="0"/>
              <a:t> </a:t>
            </a:r>
            <a:r>
              <a:rPr lang="en-US" dirty="0" smtClean="0"/>
              <a:t>          </a:t>
            </a:r>
          </a:p>
          <a:p>
            <a:pPr marL="0" indent="0">
              <a:buNone/>
            </a:pPr>
            <a:r>
              <a:rPr lang="en-US" dirty="0"/>
              <a:t> </a:t>
            </a:r>
            <a:r>
              <a:rPr lang="en-US" dirty="0" smtClean="0"/>
              <a:t>       for this class of consensus problems, preferential attachment  </a:t>
            </a:r>
          </a:p>
          <a:p>
            <a:pPr marL="0" indent="0">
              <a:buNone/>
            </a:pPr>
            <a:r>
              <a:rPr lang="en-US" dirty="0"/>
              <a:t> </a:t>
            </a:r>
            <a:r>
              <a:rPr lang="en-US" dirty="0" smtClean="0"/>
              <a:t>       connectivity may generally be easier for subjects than Erdos-Renyi </a:t>
            </a:r>
          </a:p>
          <a:p>
            <a:pPr marL="0" indent="0">
              <a:buNone/>
            </a:pPr>
            <a:r>
              <a:rPr lang="en-US" dirty="0"/>
              <a:t> </a:t>
            </a:r>
            <a:r>
              <a:rPr lang="en-US" dirty="0" smtClean="0"/>
              <a:t>       connectivity.</a:t>
            </a:r>
          </a:p>
          <a:p>
            <a:pPr marL="0" indent="0">
              <a:buNone/>
            </a:pPr>
            <a:endParaRPr lang="en-US" dirty="0"/>
          </a:p>
        </p:txBody>
      </p:sp>
      <p:sp>
        <p:nvSpPr>
          <p:cNvPr id="3" name="Title 2"/>
          <p:cNvSpPr>
            <a:spLocks noGrp="1"/>
          </p:cNvSpPr>
          <p:nvPr>
            <p:ph type="title"/>
          </p:nvPr>
        </p:nvSpPr>
        <p:spPr>
          <a:xfrm>
            <a:off x="457200" y="152400"/>
            <a:ext cx="8229600" cy="838200"/>
          </a:xfrm>
        </p:spPr>
        <p:txBody>
          <a:bodyPr/>
          <a:lstStyle/>
          <a:p>
            <a:r>
              <a:rPr lang="en-US" dirty="0" smtClean="0"/>
              <a:t>Results</a:t>
            </a:r>
            <a:endParaRPr lang="en-US" dirty="0"/>
          </a:p>
        </p:txBody>
      </p:sp>
      <p:sp>
        <p:nvSpPr>
          <p:cNvPr id="4" name="Right Arrow 3"/>
          <p:cNvSpPr/>
          <p:nvPr/>
        </p:nvSpPr>
        <p:spPr>
          <a:xfrm>
            <a:off x="533400" y="1828800"/>
            <a:ext cx="60960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8981" y="2137025"/>
            <a:ext cx="6296893" cy="10599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80615" y="4693158"/>
            <a:ext cx="662385"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58981" y="4966716"/>
            <a:ext cx="7398327" cy="11050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83499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1782" y="838200"/>
            <a:ext cx="8229600" cy="5715000"/>
          </a:xfrm>
        </p:spPr>
        <p:txBody>
          <a:bodyPr>
            <a:normAutofit fontScale="77500" lnSpcReduction="20000"/>
          </a:bodyPr>
          <a:lstStyle/>
          <a:p>
            <a:r>
              <a:rPr lang="en-US" dirty="0" smtClean="0"/>
              <a:t>Symmetric VS Asymmetric :</a:t>
            </a:r>
          </a:p>
          <a:p>
            <a:pPr marL="0" indent="0">
              <a:buNone/>
            </a:pPr>
            <a:r>
              <a:rPr lang="en-US" dirty="0"/>
              <a:t> </a:t>
            </a:r>
            <a:r>
              <a:rPr lang="en-US" dirty="0" smtClean="0"/>
              <a:t>   --22/27 of asymmetric structure reached consensus</a:t>
            </a:r>
          </a:p>
          <a:p>
            <a:pPr marL="0" indent="0">
              <a:buNone/>
            </a:pPr>
            <a:r>
              <a:rPr lang="en-US" dirty="0"/>
              <a:t> </a:t>
            </a:r>
            <a:r>
              <a:rPr lang="en-US" dirty="0" smtClean="0"/>
              <a:t>   --31/54 of symmetric structure reached consensus</a:t>
            </a:r>
          </a:p>
          <a:p>
            <a:pPr marL="0" indent="0">
              <a:buNone/>
            </a:pPr>
            <a:r>
              <a:rPr lang="en-US" dirty="0" smtClean="0"/>
              <a:t>       </a:t>
            </a:r>
          </a:p>
          <a:p>
            <a:pPr marL="0" indent="0">
              <a:buNone/>
            </a:pPr>
            <a:r>
              <a:rPr lang="en-US" dirty="0" smtClean="0"/>
              <a:t> </a:t>
            </a:r>
          </a:p>
          <a:p>
            <a:pPr marL="0" indent="0">
              <a:buNone/>
            </a:pPr>
            <a:r>
              <a:rPr lang="en-US" dirty="0" smtClean="0"/>
              <a:t>most beneficial to have extremists present in a relatively indifferent population, and most harmful to have 2 opposing extremist groups</a:t>
            </a:r>
          </a:p>
          <a:p>
            <a:pPr marL="0" indent="0">
              <a:buNone/>
            </a:pPr>
            <a:endParaRPr lang="en-US" dirty="0"/>
          </a:p>
          <a:p>
            <a:r>
              <a:rPr lang="en-US" dirty="0" smtClean="0"/>
              <a:t>Other observations:  </a:t>
            </a:r>
          </a:p>
          <a:p>
            <a:pPr marL="0" indent="0">
              <a:buNone/>
            </a:pPr>
            <a:r>
              <a:rPr lang="en-US" dirty="0"/>
              <a:t> </a:t>
            </a:r>
            <a:r>
              <a:rPr lang="en-US" dirty="0" smtClean="0"/>
              <a:t>     --In terms of the rate of approaching consensus</a:t>
            </a:r>
          </a:p>
          <a:p>
            <a:pPr marL="0" indent="0">
              <a:buNone/>
            </a:pPr>
            <a:r>
              <a:rPr lang="en-US" dirty="0" smtClean="0"/>
              <a:t>                     1)   </a:t>
            </a:r>
            <a:r>
              <a:rPr lang="en-US" sz="2400" dirty="0" smtClean="0"/>
              <a:t>Cohesion with </a:t>
            </a:r>
            <a:r>
              <a:rPr lang="en-US" sz="2400" dirty="0" err="1" smtClean="0"/>
              <a:t>Erdos-Renyi</a:t>
            </a:r>
            <a:r>
              <a:rPr lang="en-US" sz="2400" dirty="0" smtClean="0"/>
              <a:t> tend to both begin </a:t>
            </a:r>
          </a:p>
          <a:p>
            <a:pPr marL="0" indent="0">
              <a:buNone/>
            </a:pPr>
            <a:r>
              <a:rPr lang="en-US" sz="2400" dirty="0"/>
              <a:t> </a:t>
            </a:r>
            <a:r>
              <a:rPr lang="en-US" sz="2400" dirty="0" smtClean="0"/>
              <a:t>                          and end  slowly; those with preferential attachment </a:t>
            </a:r>
          </a:p>
          <a:p>
            <a:pPr marL="0" indent="0">
              <a:buNone/>
            </a:pPr>
            <a:r>
              <a:rPr lang="en-US" sz="2400" dirty="0"/>
              <a:t> </a:t>
            </a:r>
            <a:r>
              <a:rPr lang="en-US" sz="2400" dirty="0" smtClean="0"/>
              <a:t>                          connectivity begin slowly but end more rapidly</a:t>
            </a:r>
          </a:p>
          <a:p>
            <a:pPr marL="0" indent="0">
              <a:buNone/>
            </a:pPr>
            <a:r>
              <a:rPr lang="en-US" sz="2400" dirty="0"/>
              <a:t> </a:t>
            </a:r>
            <a:r>
              <a:rPr lang="en-US" sz="2400" dirty="0" smtClean="0"/>
              <a:t>                     2)  Minority Power dynamics ended relatively fast, but early </a:t>
            </a:r>
          </a:p>
          <a:p>
            <a:pPr marL="0" indent="0">
              <a:buNone/>
            </a:pPr>
            <a:r>
              <a:rPr lang="en-US" sz="2400" dirty="0"/>
              <a:t> </a:t>
            </a:r>
            <a:r>
              <a:rPr lang="en-US" sz="2400" dirty="0" smtClean="0"/>
              <a:t>                          speed was heavily influenced by the size of their minorities.</a:t>
            </a:r>
          </a:p>
          <a:p>
            <a:pPr marL="0" indent="0">
              <a:buNone/>
            </a:pPr>
            <a:endParaRPr lang="en-US" dirty="0" smtClean="0"/>
          </a:p>
          <a:p>
            <a:endParaRPr lang="en-US" dirty="0" smtClean="0"/>
          </a:p>
          <a:p>
            <a:pPr marL="0" indent="0">
              <a:buNone/>
            </a:pPr>
            <a:r>
              <a:rPr lang="en-US" dirty="0" smtClean="0"/>
              <a:t>    </a:t>
            </a:r>
          </a:p>
          <a:p>
            <a:endParaRPr lang="en-US" dirty="0" smtClean="0"/>
          </a:p>
          <a:p>
            <a:endParaRPr lang="en-US" dirty="0"/>
          </a:p>
        </p:txBody>
      </p:sp>
      <p:sp>
        <p:nvSpPr>
          <p:cNvPr id="3" name="Title 2"/>
          <p:cNvSpPr>
            <a:spLocks noGrp="1"/>
          </p:cNvSpPr>
          <p:nvPr>
            <p:ph type="title"/>
          </p:nvPr>
        </p:nvSpPr>
        <p:spPr>
          <a:xfrm>
            <a:off x="457200" y="152400"/>
            <a:ext cx="8229600" cy="685800"/>
          </a:xfrm>
        </p:spPr>
        <p:txBody>
          <a:bodyPr>
            <a:normAutofit fontScale="90000"/>
          </a:bodyPr>
          <a:lstStyle/>
          <a:p>
            <a:r>
              <a:rPr lang="en-US" dirty="0" smtClean="0"/>
              <a:t>Results Con’t</a:t>
            </a:r>
            <a:endParaRPr lang="en-US" dirty="0"/>
          </a:p>
        </p:txBody>
      </p:sp>
      <p:sp>
        <p:nvSpPr>
          <p:cNvPr id="4" name="Right Arrow 3"/>
          <p:cNvSpPr/>
          <p:nvPr/>
        </p:nvSpPr>
        <p:spPr>
          <a:xfrm>
            <a:off x="471055" y="1980923"/>
            <a:ext cx="82864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 y="2362200"/>
            <a:ext cx="77724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Brace 5"/>
          <p:cNvSpPr/>
          <p:nvPr/>
        </p:nvSpPr>
        <p:spPr>
          <a:xfrm>
            <a:off x="1253836" y="4114800"/>
            <a:ext cx="457200" cy="12192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050116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7800" y="381000"/>
            <a:ext cx="6172200" cy="6096000"/>
          </a:xfrm>
        </p:spPr>
      </p:pic>
    </p:spTree>
    <p:extLst>
      <p:ext uri="{BB962C8B-B14F-4D97-AF65-F5344CB8AC3E}">
        <p14:creationId xmlns:p14="http://schemas.microsoft.com/office/powerpoint/2010/main" val="3260340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562600"/>
          </a:xfrm>
        </p:spPr>
        <p:txBody>
          <a:bodyPr/>
          <a:lstStyle/>
          <a:p>
            <a:r>
              <a:rPr lang="en-US" dirty="0" smtClean="0"/>
              <a:t>To see how people make choices and how they are influenced by networks.</a:t>
            </a:r>
          </a:p>
          <a:p>
            <a:r>
              <a:rPr lang="en-US" dirty="0" smtClean="0"/>
              <a:t>Use </a:t>
            </a:r>
            <a:r>
              <a:rPr lang="en-US" dirty="0" smtClean="0">
                <a:solidFill>
                  <a:srgbClr val="FFC000"/>
                </a:solidFill>
              </a:rPr>
              <a:t>wealth</a:t>
            </a:r>
            <a:r>
              <a:rPr lang="en-US" dirty="0" smtClean="0"/>
              <a:t> as a measure of individual subject behaviors:</a:t>
            </a:r>
          </a:p>
          <a:p>
            <a:pPr marL="0" indent="0">
              <a:buNone/>
            </a:pPr>
            <a:r>
              <a:rPr lang="en-US" dirty="0" smtClean="0"/>
              <a:t>          -- ranged from $46.5 to $58.75 in total earnings  </a:t>
            </a:r>
          </a:p>
          <a:p>
            <a:pPr marL="0" indent="0">
              <a:buNone/>
            </a:pPr>
            <a:r>
              <a:rPr lang="en-US" dirty="0"/>
              <a:t> </a:t>
            </a:r>
            <a:r>
              <a:rPr lang="en-US" dirty="0" smtClean="0"/>
              <a:t>             with a mean of $52.76. </a:t>
            </a:r>
          </a:p>
          <a:p>
            <a:r>
              <a:rPr lang="en-US" dirty="0" smtClean="0"/>
              <a:t>However, this finding in no way precludes the possibility that subjects still display distinct “personalities”, nor that these differences might strongly correlate with final wealth.</a:t>
            </a:r>
          </a:p>
          <a:p>
            <a:pPr marL="0" indent="0">
              <a:buNone/>
            </a:pPr>
            <a:endParaRPr lang="en-US" dirty="0"/>
          </a:p>
        </p:txBody>
      </p:sp>
      <p:sp>
        <p:nvSpPr>
          <p:cNvPr id="3" name="Title 2"/>
          <p:cNvSpPr>
            <a:spLocks noGrp="1"/>
          </p:cNvSpPr>
          <p:nvPr>
            <p:ph type="title"/>
          </p:nvPr>
        </p:nvSpPr>
        <p:spPr>
          <a:xfrm>
            <a:off x="457200" y="152400"/>
            <a:ext cx="8229600" cy="990600"/>
          </a:xfrm>
        </p:spPr>
        <p:txBody>
          <a:bodyPr>
            <a:normAutofit/>
          </a:bodyPr>
          <a:lstStyle/>
          <a:p>
            <a:r>
              <a:rPr lang="en-US" sz="4000" b="1" dirty="0" smtClean="0"/>
              <a:t>Individual Behaviors</a:t>
            </a:r>
            <a:endParaRPr lang="en-US" sz="4000" b="1" dirty="0"/>
          </a:p>
        </p:txBody>
      </p:sp>
    </p:spTree>
    <p:extLst>
      <p:ext uri="{BB962C8B-B14F-4D97-AF65-F5344CB8AC3E}">
        <p14:creationId xmlns:p14="http://schemas.microsoft.com/office/powerpoint/2010/main" val="1616777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Amount of time a subject is playing their preferred color, but is the minority color in their neighborhood</a:t>
            </a:r>
          </a:p>
          <a:p>
            <a:r>
              <a:rPr lang="en-US" dirty="0" smtClean="0"/>
              <a:t>Stubbornness has 2 effect:</a:t>
            </a:r>
          </a:p>
          <a:p>
            <a:pPr marL="0" indent="0">
              <a:buNone/>
            </a:pPr>
            <a:r>
              <a:rPr lang="en-US" dirty="0" smtClean="0"/>
              <a:t>       1) improve the chances of swaying the population  </a:t>
            </a:r>
          </a:p>
          <a:p>
            <a:pPr marL="0" indent="0">
              <a:buNone/>
            </a:pPr>
            <a:r>
              <a:rPr lang="en-US" dirty="0"/>
              <a:t> </a:t>
            </a:r>
            <a:r>
              <a:rPr lang="en-US" dirty="0" smtClean="0"/>
              <a:t>         towards ones preferred color</a:t>
            </a:r>
          </a:p>
          <a:p>
            <a:pPr marL="0" indent="0">
              <a:buNone/>
            </a:pPr>
            <a:r>
              <a:rPr lang="en-US" dirty="0"/>
              <a:t> </a:t>
            </a:r>
            <a:r>
              <a:rPr lang="en-US" dirty="0" smtClean="0"/>
              <a:t>      2) risk preventing global consensus being reached in </a:t>
            </a:r>
          </a:p>
          <a:p>
            <a:pPr marL="0" indent="0">
              <a:buNone/>
            </a:pPr>
            <a:r>
              <a:rPr lang="en-US" dirty="0"/>
              <a:t> </a:t>
            </a:r>
            <a:r>
              <a:rPr lang="en-US" dirty="0" smtClean="0"/>
              <a:t>         time</a:t>
            </a:r>
          </a:p>
          <a:p>
            <a:r>
              <a:rPr lang="en-US" dirty="0" smtClean="0"/>
              <a:t>However, no subject was infinitely stubborn, most of them were willing to change their preferred color in order to achieve a consensus. The wealthiest player had their preferred color </a:t>
            </a:r>
            <a:r>
              <a:rPr lang="en-US" dirty="0" smtClean="0">
                <a:solidFill>
                  <a:srgbClr val="FFC000"/>
                </a:solidFill>
              </a:rPr>
              <a:t>28/55</a:t>
            </a:r>
            <a:r>
              <a:rPr lang="en-US" dirty="0" smtClean="0"/>
              <a:t> successful games, but change their vote and accepted the lower payoff 27 times. </a:t>
            </a:r>
            <a:r>
              <a:rPr lang="en-US" dirty="0"/>
              <a:t>(</a:t>
            </a:r>
            <a:r>
              <a:rPr lang="en-US" dirty="0" smtClean="0"/>
              <a:t>Others:</a:t>
            </a:r>
            <a:r>
              <a:rPr lang="en-US" dirty="0" smtClean="0">
                <a:solidFill>
                  <a:srgbClr val="FFC000"/>
                </a:solidFill>
              </a:rPr>
              <a:t>40/55</a:t>
            </a:r>
            <a:r>
              <a:rPr lang="en-US" dirty="0" smtClean="0"/>
              <a:t>)</a:t>
            </a:r>
            <a:endParaRPr lang="en-US" dirty="0"/>
          </a:p>
        </p:txBody>
      </p:sp>
      <p:sp>
        <p:nvSpPr>
          <p:cNvPr id="3" name="Title 2"/>
          <p:cNvSpPr>
            <a:spLocks noGrp="1"/>
          </p:cNvSpPr>
          <p:nvPr>
            <p:ph type="title"/>
          </p:nvPr>
        </p:nvSpPr>
        <p:spPr/>
        <p:txBody>
          <a:bodyPr/>
          <a:lstStyle/>
          <a:p>
            <a:r>
              <a:rPr lang="en-US" dirty="0" smtClean="0"/>
              <a:t>Example—Individual Stubbornness</a:t>
            </a:r>
            <a:endParaRPr lang="en-US" dirty="0"/>
          </a:p>
        </p:txBody>
      </p:sp>
    </p:spTree>
    <p:extLst>
      <p:ext uri="{BB962C8B-B14F-4D97-AF65-F5344CB8AC3E}">
        <p14:creationId xmlns:p14="http://schemas.microsoft.com/office/powerpoint/2010/main" val="3048140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Questions were asked to understand why participants acted how they did in given situations and to understand their motivations.</a:t>
            </a:r>
          </a:p>
          <a:p>
            <a:r>
              <a:rPr lang="en-US" dirty="0" smtClean="0"/>
              <a:t>24 participants stated that they always choose their preferred color initially because it offered higher payoff.</a:t>
            </a:r>
          </a:p>
          <a:p>
            <a:r>
              <a:rPr lang="en-US" dirty="0" smtClean="0"/>
              <a:t>27 of them also stated that they saw participants trying to communicate with others in order to achieve a consensus. </a:t>
            </a:r>
          </a:p>
          <a:p>
            <a:r>
              <a:rPr lang="en-US" dirty="0" smtClean="0"/>
              <a:t>Etc.</a:t>
            </a:r>
            <a:endParaRPr lang="en-US" dirty="0"/>
          </a:p>
        </p:txBody>
      </p:sp>
      <p:sp>
        <p:nvSpPr>
          <p:cNvPr id="3" name="Title 2"/>
          <p:cNvSpPr>
            <a:spLocks noGrp="1"/>
          </p:cNvSpPr>
          <p:nvPr>
            <p:ph type="title"/>
          </p:nvPr>
        </p:nvSpPr>
        <p:spPr/>
        <p:txBody>
          <a:bodyPr/>
          <a:lstStyle/>
          <a:p>
            <a:r>
              <a:rPr lang="en-US" dirty="0" smtClean="0"/>
              <a:t>Questionnaire</a:t>
            </a:r>
            <a:endParaRPr lang="en-US" dirty="0"/>
          </a:p>
        </p:txBody>
      </p:sp>
    </p:spTree>
    <p:extLst>
      <p:ext uri="{BB962C8B-B14F-4D97-AF65-F5344CB8AC3E}">
        <p14:creationId xmlns:p14="http://schemas.microsoft.com/office/powerpoint/2010/main" val="67604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838200"/>
          </a:xfrm>
        </p:spPr>
        <p:txBody>
          <a:bodyPr>
            <a:normAutofit/>
          </a:bodyPr>
          <a:lstStyle/>
          <a:p>
            <a:r>
              <a:rPr lang="en-US" b="1" dirty="0" smtClean="0"/>
              <a:t>Content</a:t>
            </a:r>
            <a:endParaRPr lang="en-US" b="1" dirty="0"/>
          </a:p>
        </p:txBody>
      </p:sp>
      <p:sp>
        <p:nvSpPr>
          <p:cNvPr id="2" name="Content Placeholder 1"/>
          <p:cNvSpPr>
            <a:spLocks noGrp="1"/>
          </p:cNvSpPr>
          <p:nvPr>
            <p:ph idx="1"/>
          </p:nvPr>
        </p:nvSpPr>
        <p:spPr>
          <a:xfrm>
            <a:off x="457200" y="914400"/>
            <a:ext cx="8229600" cy="5181600"/>
          </a:xfrm>
        </p:spPr>
        <p:txBody>
          <a:bodyPr>
            <a:normAutofit fontScale="92500" lnSpcReduction="20000"/>
          </a:bodyPr>
          <a:lstStyle/>
          <a:p>
            <a:pPr>
              <a:buFont typeface="Wingdings 2" pitchFamily="18" charset="2"/>
              <a:buChar char="²"/>
            </a:pPr>
            <a:r>
              <a:rPr lang="en-US" dirty="0" smtClean="0"/>
              <a:t>The purpose of conducting the experiments.</a:t>
            </a:r>
          </a:p>
          <a:p>
            <a:pPr marL="0" indent="0">
              <a:buNone/>
            </a:pPr>
            <a:endParaRPr lang="en-US" dirty="0" smtClean="0"/>
          </a:p>
          <a:p>
            <a:pPr>
              <a:buSzPct val="88000"/>
              <a:buFont typeface="Wingdings 2" pitchFamily="18" charset="2"/>
              <a:buChar char="²"/>
            </a:pPr>
            <a:r>
              <a:rPr lang="en-US" dirty="0" smtClean="0"/>
              <a:t>The methodology for the experiments.  </a:t>
            </a:r>
          </a:p>
          <a:p>
            <a:pPr>
              <a:buSzPct val="88000"/>
              <a:buFont typeface="Wingdings 2" pitchFamily="18" charset="2"/>
              <a:buChar char="²"/>
            </a:pPr>
            <a:endParaRPr lang="en-US" dirty="0" smtClean="0"/>
          </a:p>
          <a:p>
            <a:pPr>
              <a:buSzPct val="88000"/>
              <a:buFont typeface="Wingdings 2" pitchFamily="18" charset="2"/>
              <a:buChar char="²"/>
            </a:pPr>
            <a:r>
              <a:rPr lang="en-US" dirty="0" smtClean="0"/>
              <a:t>The Experimental Design :                      </a:t>
            </a:r>
          </a:p>
          <a:p>
            <a:pPr marL="0" indent="0">
              <a:buSzPct val="88000"/>
              <a:buNone/>
            </a:pPr>
            <a:r>
              <a:rPr lang="en-US" sz="2400" dirty="0" smtClean="0"/>
              <a:t>                                                        Cohesion Experiments   </a:t>
            </a:r>
          </a:p>
          <a:p>
            <a:pPr marL="0" indent="0">
              <a:buNone/>
            </a:pPr>
            <a:r>
              <a:rPr lang="en-US" dirty="0" smtClean="0"/>
              <a:t>        -- two categories              </a:t>
            </a:r>
          </a:p>
          <a:p>
            <a:pPr marL="0" indent="0">
              <a:buNone/>
            </a:pPr>
            <a:r>
              <a:rPr lang="en-US" sz="2400" dirty="0"/>
              <a:t> </a:t>
            </a:r>
            <a:r>
              <a:rPr lang="en-US" sz="2400" dirty="0" smtClean="0"/>
              <a:t>                                                       Minority Power Experiments</a:t>
            </a:r>
          </a:p>
          <a:p>
            <a:pPr>
              <a:buFont typeface="Wingdings 2" pitchFamily="18" charset="2"/>
              <a:buChar char="²"/>
            </a:pPr>
            <a:r>
              <a:rPr lang="en-US" sz="2400" dirty="0" smtClean="0"/>
              <a:t>Results</a:t>
            </a:r>
          </a:p>
          <a:p>
            <a:pPr>
              <a:buFont typeface="Wingdings 2" pitchFamily="18" charset="2"/>
              <a:buChar char="²"/>
            </a:pPr>
            <a:r>
              <a:rPr lang="en-US" sz="2400" dirty="0" smtClean="0"/>
              <a:t>Individual Behaviors</a:t>
            </a:r>
          </a:p>
          <a:p>
            <a:pPr>
              <a:buFont typeface="Wingdings 2" pitchFamily="18" charset="2"/>
              <a:buChar char="²"/>
            </a:pPr>
            <a:r>
              <a:rPr lang="en-US" sz="2400" dirty="0" smtClean="0"/>
              <a:t>Questionnaire</a:t>
            </a:r>
          </a:p>
          <a:p>
            <a:pPr>
              <a:buFont typeface="Wingdings 2" pitchFamily="18" charset="2"/>
              <a:buChar char="²"/>
            </a:pPr>
            <a:r>
              <a:rPr lang="en-US" sz="2400" dirty="0" smtClean="0"/>
              <a:t>Conclusion</a:t>
            </a:r>
          </a:p>
          <a:p>
            <a:pPr>
              <a:buFont typeface="Wingdings" pitchFamily="2" charset="2"/>
              <a:buChar char="Ø"/>
            </a:pPr>
            <a:endParaRPr lang="en-US" sz="2400" dirty="0" smtClean="0"/>
          </a:p>
          <a:p>
            <a:pPr marL="0" indent="0">
              <a:buNone/>
            </a:pPr>
            <a:r>
              <a:rPr lang="en-US" sz="2400" dirty="0"/>
              <a:t> </a:t>
            </a:r>
          </a:p>
        </p:txBody>
      </p:sp>
      <p:sp>
        <p:nvSpPr>
          <p:cNvPr id="6" name="Left Brace 5"/>
          <p:cNvSpPr/>
          <p:nvPr/>
        </p:nvSpPr>
        <p:spPr>
          <a:xfrm>
            <a:off x="3522519" y="2895600"/>
            <a:ext cx="685800" cy="914400"/>
          </a:xfrm>
          <a:prstGeom prst="leftBrace">
            <a:avLst/>
          </a:prstGeom>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txBody>
          <a:bodyPr rtlCol="0" anchor="ctr"/>
          <a:lstStyle/>
          <a:p>
            <a:pPr algn="ctr"/>
            <a:endParaRPr lang="en-US">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extLst>
      <p:ext uri="{BB962C8B-B14F-4D97-AF65-F5344CB8AC3E}">
        <p14:creationId xmlns:p14="http://schemas.microsoft.com/office/powerpoint/2010/main" val="38591648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researchers do propose that their study is only a beginning into how individual behavior is affected by the collective’s desire for uniformity. Future research should focus on the role of extremists and how their influence is carried over to the rest of the population, especially with varying network structures. It would also be interesting to test whether other individual traits beyond stubbornness are a factor in group cohesion.</a:t>
            </a:r>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3511487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analyze the conflict on </a:t>
            </a:r>
            <a:r>
              <a:rPr lang="en-US" dirty="0" smtClean="0">
                <a:solidFill>
                  <a:srgbClr val="FFFF00"/>
                </a:solidFill>
              </a:rPr>
              <a:t>individual preferences </a:t>
            </a:r>
            <a:r>
              <a:rPr lang="en-US" dirty="0" smtClean="0"/>
              <a:t>with the desire for </a:t>
            </a:r>
            <a:r>
              <a:rPr lang="en-US" dirty="0" smtClean="0">
                <a:solidFill>
                  <a:srgbClr val="FFFF00"/>
                </a:solidFill>
              </a:rPr>
              <a:t>collective unity </a:t>
            </a:r>
            <a:r>
              <a:rPr lang="en-US" dirty="0" smtClean="0"/>
              <a:t>across that entire voting group.</a:t>
            </a:r>
            <a:endParaRPr lang="en-US" dirty="0"/>
          </a:p>
        </p:txBody>
      </p:sp>
      <p:sp>
        <p:nvSpPr>
          <p:cNvPr id="3" name="Title 2"/>
          <p:cNvSpPr>
            <a:spLocks noGrp="1"/>
          </p:cNvSpPr>
          <p:nvPr>
            <p:ph type="title"/>
          </p:nvPr>
        </p:nvSpPr>
        <p:spPr/>
        <p:txBody>
          <a:bodyPr/>
          <a:lstStyle/>
          <a:p>
            <a:r>
              <a:rPr lang="en-US" dirty="0" smtClean="0"/>
              <a:t>Purposes </a:t>
            </a:r>
            <a:endParaRPr lang="en-US" dirty="0"/>
          </a:p>
        </p:txBody>
      </p:sp>
      <p:cxnSp>
        <p:nvCxnSpPr>
          <p:cNvPr id="5" name="Straight Arrow Connector 4"/>
          <p:cNvCxnSpPr/>
          <p:nvPr/>
        </p:nvCxnSpPr>
        <p:spPr>
          <a:xfrm flipH="1">
            <a:off x="3200400" y="2362200"/>
            <a:ext cx="914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983673" y="3581400"/>
            <a:ext cx="2286000" cy="144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 group of people come up with the same/one decision</a:t>
            </a:r>
            <a:endParaRPr lang="en-US" dirty="0"/>
          </a:p>
        </p:txBody>
      </p:sp>
      <p:cxnSp>
        <p:nvCxnSpPr>
          <p:cNvPr id="9" name="Straight Arrow Connector 8"/>
          <p:cNvCxnSpPr/>
          <p:nvPr/>
        </p:nvCxnSpPr>
        <p:spPr>
          <a:xfrm>
            <a:off x="6400800" y="1905000"/>
            <a:ext cx="838200" cy="1676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5867400" y="3716482"/>
            <a:ext cx="28194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Factors that influence </a:t>
            </a:r>
            <a:r>
              <a:rPr lang="en-US" dirty="0"/>
              <a:t>e</a:t>
            </a:r>
            <a:r>
              <a:rPr lang="en-US" dirty="0" smtClean="0"/>
              <a:t>ach person’s choice or decision</a:t>
            </a:r>
            <a:endParaRPr lang="en-US" dirty="0"/>
          </a:p>
        </p:txBody>
      </p:sp>
    </p:spTree>
    <p:extLst>
      <p:ext uri="{BB962C8B-B14F-4D97-AF65-F5344CB8AC3E}">
        <p14:creationId xmlns:p14="http://schemas.microsoft.com/office/powerpoint/2010/main" val="2430910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257800"/>
          </a:xfrm>
        </p:spPr>
        <p:txBody>
          <a:bodyPr>
            <a:normAutofit lnSpcReduction="10000"/>
          </a:bodyPr>
          <a:lstStyle/>
          <a:p>
            <a:r>
              <a:rPr lang="en-US" dirty="0" smtClean="0"/>
              <a:t>Utilizes 36 undergrad students from the University of Pennsylvania</a:t>
            </a:r>
          </a:p>
          <a:p>
            <a:r>
              <a:rPr lang="en-US" dirty="0" smtClean="0"/>
              <a:t>Participating in 81 separate experiments</a:t>
            </a:r>
          </a:p>
          <a:p>
            <a:r>
              <a:rPr lang="en-US" dirty="0" smtClean="0"/>
              <a:t>Each experiment lasts 1 minute</a:t>
            </a:r>
          </a:p>
          <a:p>
            <a:pPr marL="0" indent="0">
              <a:buNone/>
            </a:pPr>
            <a:r>
              <a:rPr lang="en-US" dirty="0"/>
              <a:t> </a:t>
            </a:r>
            <a:r>
              <a:rPr lang="en-US" dirty="0" smtClean="0"/>
              <a:t>        - 36 subjects each control a node (red or blue)    </a:t>
            </a:r>
          </a:p>
          <a:p>
            <a:pPr marL="0" indent="0">
              <a:buNone/>
            </a:pPr>
            <a:r>
              <a:rPr lang="en-US" dirty="0"/>
              <a:t> </a:t>
            </a:r>
            <a:r>
              <a:rPr lang="en-US" dirty="0" smtClean="0"/>
              <a:t>        - able to update as often as desired during 1 minute</a:t>
            </a:r>
          </a:p>
          <a:p>
            <a:pPr marL="0" indent="0">
              <a:buNone/>
            </a:pPr>
            <a:r>
              <a:rPr lang="en-US" sz="2400" dirty="0" smtClean="0"/>
              <a:t>         - can only view their immediate neighbors choices</a:t>
            </a:r>
          </a:p>
          <a:p>
            <a:pPr marL="0" indent="0">
              <a:buNone/>
            </a:pPr>
            <a:r>
              <a:rPr lang="en-US" sz="2400" dirty="0"/>
              <a:t> </a:t>
            </a:r>
            <a:r>
              <a:rPr lang="en-US" sz="2400" dirty="0" smtClean="0"/>
              <a:t>        - no global information on the current state of the  </a:t>
            </a:r>
          </a:p>
          <a:p>
            <a:pPr marL="0" indent="0">
              <a:buNone/>
            </a:pPr>
            <a:r>
              <a:rPr lang="en-US" sz="2400" dirty="0"/>
              <a:t> </a:t>
            </a:r>
            <a:r>
              <a:rPr lang="en-US" sz="2400" dirty="0" smtClean="0"/>
              <a:t>          network</a:t>
            </a:r>
          </a:p>
          <a:p>
            <a:pPr marL="0" indent="0">
              <a:buNone/>
            </a:pPr>
            <a:r>
              <a:rPr lang="en-US" sz="2400" dirty="0"/>
              <a:t> </a:t>
            </a:r>
            <a:r>
              <a:rPr lang="en-US" sz="2400" dirty="0" smtClean="0"/>
              <a:t>        - each subject is given a financial incentive that varies  </a:t>
            </a:r>
          </a:p>
          <a:p>
            <a:pPr marL="0" indent="0">
              <a:buNone/>
            </a:pPr>
            <a:r>
              <a:rPr lang="en-US" sz="2400" dirty="0"/>
              <a:t> </a:t>
            </a:r>
            <a:r>
              <a:rPr lang="en-US" sz="2400" dirty="0" smtClean="0"/>
              <a:t>          across the network</a:t>
            </a:r>
          </a:p>
          <a:p>
            <a:r>
              <a:rPr lang="en-US" sz="2400" dirty="0" smtClean="0"/>
              <a:t>No payment if no global unanimity.</a:t>
            </a:r>
          </a:p>
        </p:txBody>
      </p:sp>
      <p:sp>
        <p:nvSpPr>
          <p:cNvPr id="3" name="Title 2"/>
          <p:cNvSpPr>
            <a:spLocks noGrp="1"/>
          </p:cNvSpPr>
          <p:nvPr>
            <p:ph type="title"/>
          </p:nvPr>
        </p:nvSpPr>
        <p:spPr>
          <a:xfrm>
            <a:off x="457200" y="152400"/>
            <a:ext cx="8229600" cy="685800"/>
          </a:xfrm>
        </p:spPr>
        <p:txBody>
          <a:bodyPr>
            <a:normAutofit fontScale="90000"/>
          </a:bodyPr>
          <a:lstStyle/>
          <a:p>
            <a:r>
              <a:rPr lang="en-US" b="1" dirty="0" smtClean="0"/>
              <a:t>Methodology</a:t>
            </a:r>
            <a:endParaRPr lang="en-US" b="1" dirty="0"/>
          </a:p>
        </p:txBody>
      </p:sp>
    </p:spTree>
    <p:extLst>
      <p:ext uri="{BB962C8B-B14F-4D97-AF65-F5344CB8AC3E}">
        <p14:creationId xmlns:p14="http://schemas.microsoft.com/office/powerpoint/2010/main" val="992237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52400"/>
            <a:ext cx="7924799" cy="6324600"/>
          </a:xfrm>
        </p:spPr>
      </p:pic>
    </p:spTree>
    <p:extLst>
      <p:ext uri="{BB962C8B-B14F-4D97-AF65-F5344CB8AC3E}">
        <p14:creationId xmlns:p14="http://schemas.microsoft.com/office/powerpoint/2010/main" val="749006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Conducted 54 times, each equally split the 36 subjects into 2 groups for each preferred color.</a:t>
            </a:r>
          </a:p>
          <a:p>
            <a:endParaRPr lang="en-US" dirty="0"/>
          </a:p>
          <a:p>
            <a:endParaRPr lang="en-US" dirty="0" smtClean="0"/>
          </a:p>
          <a:p>
            <a:endParaRPr lang="en-US" dirty="0"/>
          </a:p>
          <a:p>
            <a:endParaRPr lang="en-US" dirty="0" smtClean="0"/>
          </a:p>
          <a:p>
            <a:r>
              <a:rPr lang="en-US" dirty="0" smtClean="0"/>
              <a:t>Subjects in blue group were given more incentives paying more for a blue global consensus, and vise versa. </a:t>
            </a:r>
          </a:p>
          <a:p>
            <a:pPr marL="0" indent="0">
              <a:buNone/>
            </a:pPr>
            <a:endParaRPr lang="en-US" dirty="0"/>
          </a:p>
          <a:p>
            <a:endParaRPr lang="en-US" dirty="0" smtClean="0"/>
          </a:p>
          <a:p>
            <a:endParaRPr lang="en-US" dirty="0"/>
          </a:p>
          <a:p>
            <a:endParaRPr lang="en-US" dirty="0" smtClean="0"/>
          </a:p>
          <a:p>
            <a:endParaRPr lang="en-US" dirty="0"/>
          </a:p>
          <a:p>
            <a:pPr marL="0" indent="0">
              <a:buNone/>
            </a:pPr>
            <a:endParaRPr lang="en-US" dirty="0" smtClean="0"/>
          </a:p>
        </p:txBody>
      </p:sp>
      <p:sp>
        <p:nvSpPr>
          <p:cNvPr id="3" name="Title 2"/>
          <p:cNvSpPr>
            <a:spLocks noGrp="1"/>
          </p:cNvSpPr>
          <p:nvPr>
            <p:ph type="title"/>
          </p:nvPr>
        </p:nvSpPr>
        <p:spPr/>
        <p:txBody>
          <a:bodyPr>
            <a:normAutofit/>
          </a:bodyPr>
          <a:lstStyle/>
          <a:p>
            <a:r>
              <a:rPr lang="en-US" sz="3200" b="1" dirty="0" smtClean="0"/>
              <a:t>Experimental Design—Cohesion experiments</a:t>
            </a:r>
            <a:endParaRPr lang="en-US" sz="3200" b="1" dirty="0"/>
          </a:p>
        </p:txBody>
      </p:sp>
      <p:sp>
        <p:nvSpPr>
          <p:cNvPr id="4" name="Oval 3"/>
          <p:cNvSpPr/>
          <p:nvPr/>
        </p:nvSpPr>
        <p:spPr>
          <a:xfrm>
            <a:off x="457200" y="2362200"/>
            <a:ext cx="2743200" cy="1981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t>18</a:t>
            </a:r>
            <a:endParaRPr lang="en-US" sz="4800" b="1" dirty="0"/>
          </a:p>
        </p:txBody>
      </p:sp>
      <p:sp>
        <p:nvSpPr>
          <p:cNvPr id="5" name="Oval 4"/>
          <p:cNvSpPr/>
          <p:nvPr/>
        </p:nvSpPr>
        <p:spPr>
          <a:xfrm>
            <a:off x="5410201" y="2362200"/>
            <a:ext cx="2514600" cy="198120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chemeClr val="bg1"/>
                </a:solidFill>
              </a:rPr>
              <a:t>18</a:t>
            </a:r>
            <a:endParaRPr lang="en-US" sz="4800" dirty="0">
              <a:solidFill>
                <a:schemeClr val="bg1"/>
              </a:solidFill>
            </a:endParaRPr>
          </a:p>
        </p:txBody>
      </p:sp>
    </p:spTree>
    <p:extLst>
      <p:ext uri="{BB962C8B-B14F-4D97-AF65-F5344CB8AC3E}">
        <p14:creationId xmlns:p14="http://schemas.microsoft.com/office/powerpoint/2010/main" val="2022215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181600"/>
          </a:xfrm>
        </p:spPr>
        <p:txBody>
          <a:bodyPr/>
          <a:lstStyle/>
          <a:p>
            <a:r>
              <a:rPr lang="en-US" dirty="0" smtClean="0"/>
              <a:t>Experiments Varied in:</a:t>
            </a:r>
          </a:p>
          <a:p>
            <a:pPr marL="0" indent="0">
              <a:buNone/>
            </a:pPr>
            <a:r>
              <a:rPr lang="en-US" dirty="0" smtClean="0"/>
              <a:t>    a) the relative strengths of the incentives</a:t>
            </a:r>
          </a:p>
          <a:p>
            <a:pPr marL="0" indent="0">
              <a:buNone/>
            </a:pPr>
            <a:endParaRPr lang="en-US" dirty="0"/>
          </a:p>
          <a:p>
            <a:pPr marL="0" indent="0">
              <a:buNone/>
            </a:pPr>
            <a:r>
              <a:rPr lang="en-US" dirty="0" smtClean="0"/>
              <a:t>    b)the </a:t>
            </a:r>
            <a:r>
              <a:rPr lang="en-US" dirty="0" smtClean="0">
                <a:solidFill>
                  <a:srgbClr val="FFFF00"/>
                </a:solidFill>
              </a:rPr>
              <a:t>connectivity</a:t>
            </a:r>
            <a:r>
              <a:rPr lang="en-US" dirty="0" smtClean="0"/>
              <a:t> </a:t>
            </a:r>
            <a:r>
              <a:rPr lang="en-US" dirty="0" smtClean="0">
                <a:solidFill>
                  <a:srgbClr val="FFFF00"/>
                </a:solidFill>
              </a:rPr>
              <a:t>within and between </a:t>
            </a:r>
            <a:r>
              <a:rPr lang="en-US" dirty="0" smtClean="0"/>
              <a:t>the two groups</a:t>
            </a:r>
            <a:endParaRPr lang="en-US" dirty="0"/>
          </a:p>
          <a:p>
            <a:pPr marL="0" indent="0">
              <a:buNone/>
            </a:pPr>
            <a:r>
              <a:rPr lang="en-US" dirty="0" smtClean="0"/>
              <a:t>             </a:t>
            </a:r>
          </a:p>
          <a:p>
            <a:pPr marL="0" indent="0">
              <a:buNone/>
            </a:pPr>
            <a:endParaRPr lang="en-US" dirty="0"/>
          </a:p>
          <a:p>
            <a:pPr marL="0" indent="0">
              <a:buNone/>
            </a:pPr>
            <a:r>
              <a:rPr lang="en-US" dirty="0" smtClean="0"/>
              <a:t>                                         </a:t>
            </a:r>
            <a:r>
              <a:rPr lang="en-US" sz="2400" dirty="0" smtClean="0"/>
              <a:t>random or Erdos-Renyi process</a:t>
            </a:r>
          </a:p>
          <a:p>
            <a:pPr marL="0" indent="0">
              <a:buNone/>
            </a:pPr>
            <a:r>
              <a:rPr lang="en-US" dirty="0"/>
              <a:t> </a:t>
            </a:r>
            <a:r>
              <a:rPr lang="en-US" dirty="0" smtClean="0"/>
              <a:t>        --two process</a:t>
            </a:r>
          </a:p>
          <a:p>
            <a:pPr marL="0" indent="0">
              <a:buNone/>
            </a:pPr>
            <a:r>
              <a:rPr lang="en-US" dirty="0"/>
              <a:t> </a:t>
            </a:r>
            <a:r>
              <a:rPr lang="en-US" dirty="0" smtClean="0"/>
              <a:t>                                        </a:t>
            </a:r>
            <a:r>
              <a:rPr lang="en-US" sz="2400" dirty="0" smtClean="0">
                <a:solidFill>
                  <a:srgbClr val="FFFF00"/>
                </a:solidFill>
              </a:rPr>
              <a:t>preferential attachment process</a:t>
            </a:r>
            <a:endParaRPr lang="en-US" sz="2400" dirty="0">
              <a:solidFill>
                <a:srgbClr val="FFFF00"/>
              </a:solidFill>
            </a:endParaRPr>
          </a:p>
        </p:txBody>
      </p:sp>
      <p:sp>
        <p:nvSpPr>
          <p:cNvPr id="3" name="Title 2"/>
          <p:cNvSpPr>
            <a:spLocks noGrp="1"/>
          </p:cNvSpPr>
          <p:nvPr>
            <p:ph type="title"/>
          </p:nvPr>
        </p:nvSpPr>
        <p:spPr>
          <a:xfrm>
            <a:off x="457200" y="152400"/>
            <a:ext cx="8229600" cy="838200"/>
          </a:xfrm>
        </p:spPr>
        <p:txBody>
          <a:bodyPr/>
          <a:lstStyle/>
          <a:p>
            <a:r>
              <a:rPr lang="en-US" b="1" dirty="0" smtClean="0"/>
              <a:t>Cohesion Con’t</a:t>
            </a:r>
            <a:endParaRPr lang="en-US" b="1" dirty="0"/>
          </a:p>
        </p:txBody>
      </p:sp>
      <p:cxnSp>
        <p:nvCxnSpPr>
          <p:cNvPr id="5" name="Straight Arrow Connector 4"/>
          <p:cNvCxnSpPr/>
          <p:nvPr/>
        </p:nvCxnSpPr>
        <p:spPr>
          <a:xfrm flipH="1">
            <a:off x="2286000" y="2819400"/>
            <a:ext cx="685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9436" y="3096491"/>
            <a:ext cx="2937164"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Do you have more friends within the group or  with the other group</a:t>
            </a:r>
            <a:endParaRPr lang="en-US" dirty="0"/>
          </a:p>
        </p:txBody>
      </p:sp>
      <p:sp>
        <p:nvSpPr>
          <p:cNvPr id="8" name="Left Brace 7"/>
          <p:cNvSpPr/>
          <p:nvPr/>
        </p:nvSpPr>
        <p:spPr>
          <a:xfrm>
            <a:off x="3326614" y="4059382"/>
            <a:ext cx="483385"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1" name="Straight Arrow Connector 10"/>
          <p:cNvCxnSpPr/>
          <p:nvPr/>
        </p:nvCxnSpPr>
        <p:spPr>
          <a:xfrm flipH="1">
            <a:off x="4191000" y="5105400"/>
            <a:ext cx="13716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447800" y="5295900"/>
            <a:ext cx="2667000" cy="1333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Put </a:t>
            </a:r>
            <a:r>
              <a:rPr lang="en-US" dirty="0" smtClean="0"/>
              <a:t>people </a:t>
            </a:r>
            <a:r>
              <a:rPr lang="en-US" dirty="0" smtClean="0"/>
              <a:t>prefer the same </a:t>
            </a:r>
            <a:r>
              <a:rPr lang="en-US" dirty="0" smtClean="0"/>
              <a:t>color into the </a:t>
            </a:r>
            <a:r>
              <a:rPr lang="en-US" smtClean="0"/>
              <a:t>same group.</a:t>
            </a:r>
            <a:endParaRPr lang="en-US" dirty="0"/>
          </a:p>
        </p:txBody>
      </p:sp>
    </p:spTree>
    <p:extLst>
      <p:ext uri="{BB962C8B-B14F-4D97-AF65-F5344CB8AC3E}">
        <p14:creationId xmlns:p14="http://schemas.microsoft.com/office/powerpoint/2010/main" val="1893608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Meant to test individual and collective behaviors based on network diversities and varied interest.</a:t>
            </a:r>
          </a:p>
          <a:p>
            <a:r>
              <a:rPr lang="en-US" dirty="0" smtClean="0"/>
              <a:t>Hypothesis:   </a:t>
            </a:r>
          </a:p>
          <a:p>
            <a:pPr marL="0" indent="0">
              <a:buNone/>
            </a:pPr>
            <a:r>
              <a:rPr lang="en-US" dirty="0"/>
              <a:t> </a:t>
            </a:r>
            <a:r>
              <a:rPr lang="en-US" dirty="0" smtClean="0"/>
              <a:t>     --increased inter-group connectivity should </a:t>
            </a:r>
          </a:p>
          <a:p>
            <a:pPr marL="0" indent="0">
              <a:buNone/>
            </a:pPr>
            <a:r>
              <a:rPr lang="en-US" dirty="0"/>
              <a:t> </a:t>
            </a:r>
            <a:r>
              <a:rPr lang="en-US" dirty="0" smtClean="0"/>
              <a:t>        improve the collective performance. </a:t>
            </a:r>
          </a:p>
          <a:p>
            <a:pPr marL="0" indent="0">
              <a:buNone/>
            </a:pPr>
            <a:r>
              <a:rPr lang="en-US" dirty="0"/>
              <a:t> </a:t>
            </a:r>
            <a:r>
              <a:rPr lang="en-US" dirty="0" smtClean="0"/>
              <a:t>    -- the greater the financial incentive, the less likely</a:t>
            </a:r>
          </a:p>
          <a:p>
            <a:pPr marL="0" indent="0">
              <a:buNone/>
            </a:pPr>
            <a:r>
              <a:rPr lang="en-US" dirty="0"/>
              <a:t> </a:t>
            </a:r>
            <a:r>
              <a:rPr lang="en-US" dirty="0" smtClean="0"/>
              <a:t>        that participants would be willing to sacrifice their</a:t>
            </a:r>
          </a:p>
          <a:p>
            <a:pPr marL="0" indent="0">
              <a:buNone/>
            </a:pPr>
            <a:r>
              <a:rPr lang="en-US" dirty="0"/>
              <a:t> </a:t>
            </a:r>
            <a:r>
              <a:rPr lang="en-US" dirty="0" smtClean="0"/>
              <a:t>        higher payoff in order to achieve a group consensus</a:t>
            </a:r>
            <a:endParaRPr lang="en-US" dirty="0"/>
          </a:p>
        </p:txBody>
      </p:sp>
      <p:sp>
        <p:nvSpPr>
          <p:cNvPr id="3" name="Title 2"/>
          <p:cNvSpPr>
            <a:spLocks noGrp="1"/>
          </p:cNvSpPr>
          <p:nvPr>
            <p:ph type="title"/>
          </p:nvPr>
        </p:nvSpPr>
        <p:spPr/>
        <p:txBody>
          <a:bodyPr/>
          <a:lstStyle/>
          <a:p>
            <a:r>
              <a:rPr lang="en-US" dirty="0" smtClean="0"/>
              <a:t>Purpose of Cohesion experiments</a:t>
            </a:r>
            <a:endParaRPr lang="en-US" dirty="0"/>
          </a:p>
        </p:txBody>
      </p:sp>
    </p:spTree>
    <p:extLst>
      <p:ext uri="{BB962C8B-B14F-4D97-AF65-F5344CB8AC3E}">
        <p14:creationId xmlns:p14="http://schemas.microsoft.com/office/powerpoint/2010/main" val="3125321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00600"/>
          </a:xfrm>
        </p:spPr>
        <p:txBody>
          <a:bodyPr/>
          <a:lstStyle/>
          <a:p>
            <a:r>
              <a:rPr lang="en-US" dirty="0" smtClean="0"/>
              <a:t>All networks were generated with </a:t>
            </a:r>
            <a:r>
              <a:rPr lang="en-US" dirty="0" smtClean="0">
                <a:solidFill>
                  <a:srgbClr val="FFFF00"/>
                </a:solidFill>
              </a:rPr>
              <a:t>preferential attachment</a:t>
            </a:r>
          </a:p>
          <a:p>
            <a:r>
              <a:rPr lang="en-US" dirty="0" smtClean="0"/>
              <a:t>A minority of the nodes with the highest degree were assigned incentives preferring red global consensus to blue, whereas the remaining majority were assigned incentives preferring blue global consensus.</a:t>
            </a:r>
          </a:p>
          <a:p>
            <a:r>
              <a:rPr lang="en-US" dirty="0" smtClean="0"/>
              <a:t>The size of the chosen minority was varied(6, 9 or 14), as were the relative strengths of preferences.</a:t>
            </a:r>
          </a:p>
        </p:txBody>
      </p:sp>
      <p:sp>
        <p:nvSpPr>
          <p:cNvPr id="3" name="Title 2"/>
          <p:cNvSpPr>
            <a:spLocks noGrp="1"/>
          </p:cNvSpPr>
          <p:nvPr>
            <p:ph type="title"/>
          </p:nvPr>
        </p:nvSpPr>
        <p:spPr>
          <a:xfrm>
            <a:off x="457200" y="152400"/>
            <a:ext cx="8229600" cy="1066800"/>
          </a:xfrm>
        </p:spPr>
        <p:txBody>
          <a:bodyPr>
            <a:normAutofit fontScale="90000"/>
          </a:bodyPr>
          <a:lstStyle/>
          <a:p>
            <a:r>
              <a:rPr lang="en-US" sz="3200" b="1" dirty="0"/>
              <a:t>Experimental</a:t>
            </a:r>
            <a:r>
              <a:rPr lang="en-US" sz="4400" b="1" dirty="0"/>
              <a:t> </a:t>
            </a:r>
            <a:r>
              <a:rPr lang="en-US" sz="3200" b="1" dirty="0" smtClean="0"/>
              <a:t>Design</a:t>
            </a:r>
            <a:r>
              <a:rPr lang="en-US" sz="4400" b="1" dirty="0" smtClean="0"/>
              <a:t>—</a:t>
            </a:r>
            <a:r>
              <a:rPr lang="en-US" sz="3600" b="1" dirty="0" smtClean="0"/>
              <a:t>Minority Power Experiments</a:t>
            </a:r>
            <a:endParaRPr lang="en-US" sz="3600" dirty="0"/>
          </a:p>
        </p:txBody>
      </p:sp>
    </p:spTree>
    <p:extLst>
      <p:ext uri="{BB962C8B-B14F-4D97-AF65-F5344CB8AC3E}">
        <p14:creationId xmlns:p14="http://schemas.microsoft.com/office/powerpoint/2010/main" val="17357106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804</TotalTime>
  <Words>1087</Words>
  <Application>Microsoft Office PowerPoint</Application>
  <PresentationFormat>On-screen Show (4:3)</PresentationFormat>
  <Paragraphs>150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Paper</vt:lpstr>
      <vt:lpstr>Behavioral Experiments on Biased Voting in Networks </vt:lpstr>
      <vt:lpstr>Content</vt:lpstr>
      <vt:lpstr>Purposes </vt:lpstr>
      <vt:lpstr>Methodology</vt:lpstr>
      <vt:lpstr>PowerPoint Presentation</vt:lpstr>
      <vt:lpstr>Experimental Design—Cohesion experiments</vt:lpstr>
      <vt:lpstr>Cohesion Con’t</vt:lpstr>
      <vt:lpstr>Purpose of Cohesion experiments</vt:lpstr>
      <vt:lpstr>Experimental Design—Minority Power Experiments</vt:lpstr>
      <vt:lpstr>Purpose of Minority Power experiments</vt:lpstr>
      <vt:lpstr>Other Incentive Structures</vt:lpstr>
      <vt:lpstr>Other Incentive Structures Con’t</vt:lpstr>
      <vt:lpstr>Diagram:</vt:lpstr>
      <vt:lpstr>Results</vt:lpstr>
      <vt:lpstr>Results Con’t</vt:lpstr>
      <vt:lpstr>PowerPoint Presentation</vt:lpstr>
      <vt:lpstr>Individual Behaviors</vt:lpstr>
      <vt:lpstr>Example—Individual Stubbornness</vt:lpstr>
      <vt:lpstr>Questionnaire</vt:lpstr>
      <vt:lpstr>Conclusion</vt:lpstr>
    </vt:vector>
  </TitlesOfParts>
  <Company>Simon Fraser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 Qihui</dc:creator>
  <cp:lastModifiedBy>Li Qihui</cp:lastModifiedBy>
  <cp:revision>47</cp:revision>
  <dcterms:created xsi:type="dcterms:W3CDTF">2015-03-13T22:08:43Z</dcterms:created>
  <dcterms:modified xsi:type="dcterms:W3CDTF">2015-03-16T20:41:01Z</dcterms:modified>
</cp:coreProperties>
</file>