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22"/>
  </p:handoutMasterIdLst>
  <p:sldIdLst>
    <p:sldId id="257" r:id="rId2"/>
    <p:sldId id="282" r:id="rId3"/>
    <p:sldId id="258" r:id="rId4"/>
    <p:sldId id="256" r:id="rId5"/>
    <p:sldId id="259" r:id="rId6"/>
    <p:sldId id="267" r:id="rId7"/>
    <p:sldId id="261" r:id="rId8"/>
    <p:sldId id="268" r:id="rId9"/>
    <p:sldId id="269" r:id="rId10"/>
    <p:sldId id="270" r:id="rId11"/>
    <p:sldId id="271" r:id="rId12"/>
    <p:sldId id="262" r:id="rId13"/>
    <p:sldId id="273" r:id="rId14"/>
    <p:sldId id="272" r:id="rId15"/>
    <p:sldId id="275" r:id="rId16"/>
    <p:sldId id="283" r:id="rId17"/>
    <p:sldId id="277" r:id="rId18"/>
    <p:sldId id="279" r:id="rId19"/>
    <p:sldId id="266" r:id="rId20"/>
    <p:sldId id="285" r:id="rId21"/>
  </p:sldIdLst>
  <p:sldSz cx="9144000" cy="6858000" type="screen4x3"/>
  <p:notesSz cx="9236075" cy="70104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zh-CN" altLang="en-US"/>
          </a:p>
        </p:txBody>
      </p:sp>
      <p:sp>
        <p:nvSpPr>
          <p:cNvPr id="3" name="日期占位符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03B3504E-8CA4-4BCA-907F-70333A1E3AAD}" type="datetimeFigureOut">
              <a:rPr lang="zh-CN" altLang="en-US" smtClean="0"/>
              <a:t>2015/2/16</a:t>
            </a:fld>
            <a:endParaRPr lang="zh-CN" altLang="en-US"/>
          </a:p>
        </p:txBody>
      </p:sp>
      <p:sp>
        <p:nvSpPr>
          <p:cNvPr id="4" name="页脚占位符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9EB867CA-5D67-4CC1-93EE-A421E617CDBE}" type="slidenum">
              <a:rPr lang="zh-CN" altLang="en-US" smtClean="0"/>
              <a:t>‹#›</a:t>
            </a:fld>
            <a:endParaRPr lang="zh-CN" altLang="en-US"/>
          </a:p>
        </p:txBody>
      </p:sp>
    </p:spTree>
    <p:extLst>
      <p:ext uri="{BB962C8B-B14F-4D97-AF65-F5344CB8AC3E}">
        <p14:creationId xmlns:p14="http://schemas.microsoft.com/office/powerpoint/2010/main" val="14895768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4" name="标题 13"/>
          <p:cNvSpPr>
            <a:spLocks noGrp="1"/>
          </p:cNvSpPr>
          <p:nvPr>
            <p:ph type="ctrTitle"/>
          </p:nvPr>
        </p:nvSpPr>
        <p:spPr>
          <a:xfrm>
            <a:off x="1432560" y="359898"/>
            <a:ext cx="7406640" cy="1472184"/>
          </a:xfrm>
        </p:spPr>
        <p:txBody>
          <a:bodyPr anchor="b"/>
          <a:lstStyle>
            <a:lvl1pPr algn="l">
              <a:defRPr/>
            </a:lvl1pPr>
            <a:extLst/>
          </a:lstStyle>
          <a:p>
            <a:r>
              <a:rPr kumimoji="0" lang="zh-CN" altLang="en-US" smtClean="0"/>
              <a:t>单击此处编辑母版标题样式</a:t>
            </a:r>
            <a:endParaRPr kumimoji="0" lang="en-US"/>
          </a:p>
        </p:txBody>
      </p:sp>
      <p:sp>
        <p:nvSpPr>
          <p:cNvPr id="22" name="副标题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sp>
        <p:nvSpPr>
          <p:cNvPr id="7" name="日期占位符 6"/>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20" name="页脚占位符 19"/>
          <p:cNvSpPr>
            <a:spLocks noGrp="1"/>
          </p:cNvSpPr>
          <p:nvPr>
            <p:ph type="ftr" sz="quarter" idx="11"/>
          </p:nvPr>
        </p:nvSpPr>
        <p:spPr/>
        <p:txBody>
          <a:bodyPr/>
          <a:lstStyle>
            <a:extLst/>
          </a:lstStyle>
          <a:p>
            <a:endParaRPr lang="zh-CN" altLang="en-US"/>
          </a:p>
        </p:txBody>
      </p:sp>
      <p:sp>
        <p:nvSpPr>
          <p:cNvPr id="10" name="灯片编号占位符 9"/>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
        <p:nvSpPr>
          <p:cNvPr id="8" name="椭圆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椭圆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274639"/>
            <a:ext cx="1828800" cy="5851525"/>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1143000" y="274640"/>
            <a:ext cx="5562600" cy="5851525"/>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标题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椭圆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椭圆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8" name="页脚占位符 7"/>
          <p:cNvSpPr>
            <a:spLocks noGrp="1"/>
          </p:cNvSpPr>
          <p:nvPr>
            <p:ph type="ftr" sz="quarter" idx="11"/>
          </p:nvPr>
        </p:nvSpPr>
        <p:spPr/>
        <p:txBody>
          <a:bodyPr/>
          <a:lstStyle>
            <a:extLst/>
          </a:lstStyle>
          <a:p>
            <a:endParaRPr lang="zh-CN" altLang="en-US"/>
          </a:p>
        </p:txBody>
      </p:sp>
      <p:sp>
        <p:nvSpPr>
          <p:cNvPr id="9" name="灯片编号占位符 8"/>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nchor="ctr"/>
          <a:lstStyle>
            <a:extLst/>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4" name="页脚占位符 3"/>
          <p:cNvSpPr>
            <a:spLocks noGrp="1"/>
          </p:cNvSpPr>
          <p:nvPr>
            <p:ph type="ftr" sz="quarter" idx="11"/>
          </p:nvPr>
        </p:nvSpPr>
        <p:spPr/>
        <p:txBody>
          <a:bodyPr/>
          <a:lstStyle>
            <a:extLst/>
          </a:lstStyle>
          <a:p>
            <a:endParaRPr lang="zh-CN" altLang="en-US"/>
          </a:p>
        </p:txBody>
      </p:sp>
      <p:sp>
        <p:nvSpPr>
          <p:cNvPr id="5" name="灯片编号占位符 4"/>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日期占位符 1"/>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3" name="页脚占位符 2"/>
          <p:cNvSpPr>
            <a:spLocks noGrp="1"/>
          </p:cNvSpPr>
          <p:nvPr>
            <p:ph type="ftr" sz="quarter" idx="11"/>
          </p:nvPr>
        </p:nvSpPr>
        <p:spPr/>
        <p:txBody>
          <a:bodyPr/>
          <a:lstStyle>
            <a:extLst/>
          </a:lstStyle>
          <a:p>
            <a:endParaRPr lang="zh-CN" altLang="en-US"/>
          </a:p>
        </p:txBody>
      </p:sp>
      <p:sp>
        <p:nvSpPr>
          <p:cNvPr id="4" name="灯片编号占位符 3"/>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extLst/>
          </a:lstStyle>
          <a:p>
            <a:fld id="{6E86A522-C9BA-442B-B9B8-06ABF37D4887}" type="datetimeFigureOut">
              <a:rPr lang="zh-CN" altLang="en-US" smtClean="0"/>
              <a:t>2015/2/16</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FCA32E5E-A85E-48CA-BEC8-1636048F1F78}" type="slidenum">
              <a:rPr lang="zh-CN" altLang="en-US" smtClean="0"/>
              <a:t>‹#›</a:t>
            </a:fld>
            <a:endParaRPr lang="zh-CN"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图片占位符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CN" altLang="en-US" smtClean="0"/>
              <a:t>单击图标添加图片</a:t>
            </a:r>
            <a:endParaRPr kumimoji="0" lang="en-US" dirty="0"/>
          </a:p>
        </p:txBody>
      </p:sp>
      <p:sp>
        <p:nvSpPr>
          <p:cNvPr id="9" name="流程图: 过程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流程图: 过程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本占位符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饼形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椭圆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同心圆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标题占位符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CN" altLang="en-US" smtClean="0"/>
              <a:t>单击此处编辑母版标题样式</a:t>
            </a:r>
            <a:endParaRPr kumimoji="0" lang="en-US"/>
          </a:p>
        </p:txBody>
      </p:sp>
      <p:sp>
        <p:nvSpPr>
          <p:cNvPr id="9" name="文本占位符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24" name="日期占位符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E86A522-C9BA-442B-B9B8-06ABF37D4887}" type="datetimeFigureOut">
              <a:rPr lang="zh-CN" altLang="en-US" smtClean="0"/>
              <a:t>2015/2/16</a:t>
            </a:fld>
            <a:endParaRPr lang="zh-CN" altLang="en-US"/>
          </a:p>
        </p:txBody>
      </p:sp>
      <p:sp>
        <p:nvSpPr>
          <p:cNvPr id="10" name="页脚占位符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CN" altLang="en-US"/>
          </a:p>
        </p:txBody>
      </p:sp>
      <p:sp>
        <p:nvSpPr>
          <p:cNvPr id="22" name="灯片编号占位符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CA32E5E-A85E-48CA-BEC8-1636048F1F78}" type="slidenum">
              <a:rPr lang="zh-CN" altLang="en-US" smtClean="0"/>
              <a:t>‹#›</a:t>
            </a:fld>
            <a:endParaRPr lang="zh-CN"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836712"/>
            <a:ext cx="8681008" cy="2362274"/>
          </a:xfrm>
        </p:spPr>
        <p:txBody>
          <a:bodyPr>
            <a:normAutofit/>
          </a:bodyPr>
          <a:lstStyle/>
          <a:p>
            <a:r>
              <a:rPr lang="en-US" altLang="zh-CN" dirty="0" smtClean="0"/>
              <a:t>        Job Information Network, Neighborhood Effects and Inequality</a:t>
            </a:r>
            <a:endParaRPr lang="zh-CN" altLang="en-US" dirty="0"/>
          </a:p>
        </p:txBody>
      </p:sp>
      <p:sp>
        <p:nvSpPr>
          <p:cNvPr id="3" name="内容占位符 2"/>
          <p:cNvSpPr>
            <a:spLocks noGrp="1"/>
          </p:cNvSpPr>
          <p:nvPr>
            <p:ph idx="1"/>
          </p:nvPr>
        </p:nvSpPr>
        <p:spPr>
          <a:xfrm>
            <a:off x="5076056" y="4005064"/>
            <a:ext cx="3856472" cy="1728192"/>
          </a:xfrm>
        </p:spPr>
        <p:txBody>
          <a:bodyPr/>
          <a:lstStyle/>
          <a:p>
            <a:pPr marL="82296" indent="0">
              <a:buNone/>
            </a:pPr>
            <a:r>
              <a:rPr lang="en-US" altLang="zh-CN" dirty="0" smtClean="0"/>
              <a:t>XIAOLIN YU (SELIN)</a:t>
            </a:r>
          </a:p>
          <a:p>
            <a:pPr marL="82296" indent="0">
              <a:buNone/>
            </a:pPr>
            <a:r>
              <a:rPr lang="en-US" altLang="zh-CN" dirty="0" smtClean="0"/>
              <a:t>301172265</a:t>
            </a:r>
            <a:endParaRPr lang="zh-CN" altLang="en-US" dirty="0"/>
          </a:p>
        </p:txBody>
      </p:sp>
    </p:spTree>
    <p:extLst>
      <p:ext uri="{BB962C8B-B14F-4D97-AF65-F5344CB8AC3E}">
        <p14:creationId xmlns:p14="http://schemas.microsoft.com/office/powerpoint/2010/main" val="33245281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Job Information Network</a:t>
            </a:r>
            <a:br>
              <a:rPr lang="en-US" dirty="0"/>
            </a:br>
            <a:r>
              <a:rPr lang="en-US" sz="2700" dirty="0"/>
              <a:t>The Sociology Literature on Job Information Network</a:t>
            </a:r>
          </a:p>
        </p:txBody>
      </p:sp>
      <p:sp>
        <p:nvSpPr>
          <p:cNvPr id="3" name="Content Placeholder 2"/>
          <p:cNvSpPr>
            <a:spLocks noGrp="1"/>
          </p:cNvSpPr>
          <p:nvPr>
            <p:ph idx="1"/>
          </p:nvPr>
        </p:nvSpPr>
        <p:spPr/>
        <p:txBody>
          <a:bodyPr>
            <a:normAutofit/>
          </a:bodyPr>
          <a:lstStyle/>
          <a:p>
            <a:r>
              <a:rPr lang="en-US" sz="2000" dirty="0" smtClean="0"/>
              <a:t>The sociological concept of closure, whereby agents are effectively interconnected in a cyclical fashion.(Coleman, 1990)</a:t>
            </a:r>
          </a:p>
          <a:p>
            <a:r>
              <a:rPr lang="en-US" sz="2000" dirty="0" err="1" smtClean="0"/>
              <a:t>Lippert</a:t>
            </a:r>
            <a:r>
              <a:rPr lang="en-US" sz="2000" dirty="0" smtClean="0"/>
              <a:t> and </a:t>
            </a:r>
            <a:r>
              <a:rPr lang="en-US" sz="2000" dirty="0" err="1" smtClean="0"/>
              <a:t>Spagnolo</a:t>
            </a:r>
            <a:r>
              <a:rPr lang="en-US" sz="2000" dirty="0" smtClean="0"/>
              <a:t> (2004) provide rigorous support for the disciplining role of closure in sociology by means of a game-theoretic model of network of relational contacts.</a:t>
            </a:r>
          </a:p>
          <a:p>
            <a:pPr marL="82296" indent="0">
              <a:buNone/>
            </a:pPr>
            <a:r>
              <a:rPr lang="en-US" sz="2000" dirty="0" smtClean="0"/>
              <a:t>(They examine networks of relations under different informational regimes, paying special attention to differences between circular and non-circular architectures.)</a:t>
            </a:r>
          </a:p>
          <a:p>
            <a:pPr marL="82296" indent="0">
              <a:buNone/>
            </a:pPr>
            <a:endParaRPr lang="en-US" sz="2000" dirty="0"/>
          </a:p>
        </p:txBody>
      </p:sp>
      <p:sp>
        <p:nvSpPr>
          <p:cNvPr id="4" name="Oval 3"/>
          <p:cNvSpPr/>
          <p:nvPr/>
        </p:nvSpPr>
        <p:spPr>
          <a:xfrm>
            <a:off x="1794198" y="4365104"/>
            <a:ext cx="1008112" cy="9361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983648" y="5336232"/>
            <a:ext cx="7645636" cy="646331"/>
          </a:xfrm>
          <a:prstGeom prst="rect">
            <a:avLst/>
          </a:prstGeom>
          <a:noFill/>
        </p:spPr>
        <p:txBody>
          <a:bodyPr wrap="square" rtlCol="0">
            <a:spAutoFit/>
          </a:bodyPr>
          <a:lstStyle/>
          <a:p>
            <a:r>
              <a:rPr lang="en-US" dirty="0" smtClean="0"/>
              <a:t>Circular pooling of asymmetries: a social network  may end up sustaining all the relationships in equilibrium.</a:t>
            </a:r>
            <a:endParaRPr lang="en-US" dirty="0"/>
          </a:p>
        </p:txBody>
      </p:sp>
      <p:cxnSp>
        <p:nvCxnSpPr>
          <p:cNvPr id="11" name="Straight Connector 10"/>
          <p:cNvCxnSpPr/>
          <p:nvPr/>
        </p:nvCxnSpPr>
        <p:spPr>
          <a:xfrm>
            <a:off x="4283968" y="4797152"/>
            <a:ext cx="22322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756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Job Information Network</a:t>
            </a:r>
            <a:br>
              <a:rPr lang="en-US" dirty="0"/>
            </a:br>
            <a:r>
              <a:rPr lang="en-US" sz="2400" dirty="0"/>
              <a:t>The Sociology Literature on Job Information Network</a:t>
            </a:r>
          </a:p>
        </p:txBody>
      </p:sp>
      <p:sp>
        <p:nvSpPr>
          <p:cNvPr id="3" name="Content Placeholder 2"/>
          <p:cNvSpPr>
            <a:spLocks noGrp="1"/>
          </p:cNvSpPr>
          <p:nvPr>
            <p:ph idx="1"/>
          </p:nvPr>
        </p:nvSpPr>
        <p:spPr/>
        <p:txBody>
          <a:bodyPr>
            <a:normAutofit/>
          </a:bodyPr>
          <a:lstStyle/>
          <a:p>
            <a:r>
              <a:rPr lang="en-US" sz="2800" dirty="0" smtClean="0"/>
              <a:t>Lin’s (2001) “strength of position”</a:t>
            </a:r>
          </a:p>
          <a:p>
            <a:pPr marL="82296" indent="0">
              <a:buNone/>
            </a:pPr>
            <a:r>
              <a:rPr lang="en-US" sz="2800" dirty="0" smtClean="0"/>
              <a:t>-individuals are more likely to associate with others in similar race, ethnicity, religious affiliation and education</a:t>
            </a:r>
            <a:r>
              <a:rPr lang="en-US" sz="2800" dirty="0" smtClean="0"/>
              <a:t>.</a:t>
            </a:r>
          </a:p>
          <a:p>
            <a:pPr marL="82296" indent="0">
              <a:buNone/>
            </a:pPr>
            <a:endParaRPr lang="en-US" sz="2800" dirty="0" smtClean="0"/>
          </a:p>
          <a:p>
            <a:pPr marL="82296" indent="0">
              <a:buNone/>
            </a:pPr>
            <a:r>
              <a:rPr lang="en-US" altLang="zh-CN" sz="2800" dirty="0" smtClean="0"/>
              <a:t>Lin’s work is on the characteristics of the contacts themselves.</a:t>
            </a:r>
          </a:p>
        </p:txBody>
      </p:sp>
    </p:spTree>
    <p:extLst>
      <p:ext uri="{BB962C8B-B14F-4D97-AF65-F5344CB8AC3E}">
        <p14:creationId xmlns:p14="http://schemas.microsoft.com/office/powerpoint/2010/main" val="2924208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Job Information </a:t>
            </a:r>
            <a:r>
              <a:rPr lang="en-US" altLang="zh-CN" dirty="0" smtClean="0"/>
              <a:t>Network</a:t>
            </a:r>
            <a:br>
              <a:rPr lang="en-US" altLang="zh-CN" dirty="0" smtClean="0"/>
            </a:br>
            <a:r>
              <a:rPr lang="en-US" altLang="zh-CN" dirty="0"/>
              <a:t>- </a:t>
            </a:r>
            <a:r>
              <a:rPr lang="en-US" altLang="zh-CN" sz="2700" dirty="0"/>
              <a:t>The Sociology Literature on Job Information Network</a:t>
            </a:r>
            <a:endParaRPr lang="zh-CN" altLang="en-US" sz="2700" dirty="0"/>
          </a:p>
        </p:txBody>
      </p:sp>
      <p:sp>
        <p:nvSpPr>
          <p:cNvPr id="3" name="内容占位符 2"/>
          <p:cNvSpPr>
            <a:spLocks noGrp="1"/>
          </p:cNvSpPr>
          <p:nvPr>
            <p:ph idx="1"/>
          </p:nvPr>
        </p:nvSpPr>
        <p:spPr/>
        <p:txBody>
          <a:bodyPr>
            <a:normAutofit fontScale="92500" lnSpcReduction="20000"/>
          </a:bodyPr>
          <a:lstStyle/>
          <a:p>
            <a:r>
              <a:rPr lang="en-US" altLang="zh-CN" sz="2400" dirty="0" smtClean="0"/>
              <a:t>The third branch of sociology research examines the role of employer heterogeneity on contact effects.</a:t>
            </a:r>
          </a:p>
          <a:p>
            <a:endParaRPr lang="en-US" altLang="zh-CN" sz="2400" dirty="0"/>
          </a:p>
          <a:p>
            <a:endParaRPr lang="en-US" altLang="zh-CN" sz="2400" dirty="0" smtClean="0"/>
          </a:p>
          <a:p>
            <a:pPr marL="82296" indent="0">
              <a:buNone/>
            </a:pPr>
            <a:endParaRPr lang="en-US" altLang="zh-CN" sz="2400" dirty="0"/>
          </a:p>
          <a:p>
            <a:endParaRPr lang="en-US" altLang="zh-CN" sz="1900" dirty="0" smtClean="0"/>
          </a:p>
          <a:p>
            <a:endParaRPr lang="en-US" altLang="zh-CN" sz="1900" dirty="0"/>
          </a:p>
          <a:p>
            <a:r>
              <a:rPr lang="en-US" altLang="zh-CN" sz="1900" dirty="0" smtClean="0"/>
              <a:t>Referral provide a large pool of qualified applicants for the job so that less screening is required to fill position.</a:t>
            </a:r>
          </a:p>
          <a:p>
            <a:r>
              <a:rPr lang="en-US" altLang="zh-CN" sz="1900" dirty="0" smtClean="0"/>
              <a:t>Referred applicants have more information about the </a:t>
            </a:r>
            <a:r>
              <a:rPr lang="en-US" altLang="zh-CN" sz="1900" dirty="0" err="1" smtClean="0"/>
              <a:t>nonpecuniary</a:t>
            </a:r>
            <a:r>
              <a:rPr lang="en-US" altLang="zh-CN" sz="1900" dirty="0" smtClean="0"/>
              <a:t> aspects of employment and, therefore, are potentially better matches.</a:t>
            </a:r>
          </a:p>
          <a:p>
            <a:r>
              <a:rPr lang="en-US" altLang="zh-CN" sz="1900" dirty="0" smtClean="0"/>
              <a:t>Connections between new hires and incumbent employees can make the job transition smoother as well as create additional loyalties and attachment to the job.</a:t>
            </a:r>
          </a:p>
          <a:p>
            <a:pPr marL="82296" indent="0">
              <a:buNone/>
            </a:pPr>
            <a:r>
              <a:rPr lang="en-US" altLang="zh-CN" sz="1900" dirty="0" smtClean="0"/>
              <a:t>Overall, information provided to employers through referral may decrease employer uncertainty about the </a:t>
            </a:r>
            <a:r>
              <a:rPr lang="en-US" altLang="zh-CN" sz="1900" smtClean="0"/>
              <a:t>prospective of worker’s </a:t>
            </a:r>
            <a:r>
              <a:rPr lang="en-US" altLang="zh-CN" sz="1900" dirty="0" smtClean="0"/>
              <a:t>productivity.</a:t>
            </a:r>
            <a:endParaRPr lang="en-US" altLang="zh-CN" sz="1900" dirty="0"/>
          </a:p>
        </p:txBody>
      </p:sp>
      <p:grpSp>
        <p:nvGrpSpPr>
          <p:cNvPr id="13" name="Group 12"/>
          <p:cNvGrpSpPr/>
          <p:nvPr/>
        </p:nvGrpSpPr>
        <p:grpSpPr>
          <a:xfrm>
            <a:off x="1961828" y="2456450"/>
            <a:ext cx="4986436" cy="900542"/>
            <a:chOff x="1961828" y="2406344"/>
            <a:chExt cx="4752478" cy="1010163"/>
          </a:xfrm>
        </p:grpSpPr>
        <p:cxnSp>
          <p:nvCxnSpPr>
            <p:cNvPr id="6" name="Straight Arrow Connector 5"/>
            <p:cNvCxnSpPr/>
            <p:nvPr/>
          </p:nvCxnSpPr>
          <p:spPr>
            <a:xfrm>
              <a:off x="3131840" y="2852936"/>
              <a:ext cx="1584176"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Smiley Face 7"/>
            <p:cNvSpPr/>
            <p:nvPr/>
          </p:nvSpPr>
          <p:spPr>
            <a:xfrm>
              <a:off x="4860032" y="2591011"/>
              <a:ext cx="432048" cy="432048"/>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miley Face 8"/>
            <p:cNvSpPr/>
            <p:nvPr/>
          </p:nvSpPr>
          <p:spPr>
            <a:xfrm>
              <a:off x="2339752" y="2528900"/>
              <a:ext cx="460648" cy="494159"/>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10" name="TextBox 9"/>
            <p:cNvSpPr txBox="1"/>
            <p:nvPr/>
          </p:nvSpPr>
          <p:spPr>
            <a:xfrm>
              <a:off x="1961828" y="3026692"/>
              <a:ext cx="1170012" cy="369332"/>
            </a:xfrm>
            <a:prstGeom prst="rect">
              <a:avLst/>
            </a:prstGeom>
            <a:noFill/>
          </p:spPr>
          <p:txBody>
            <a:bodyPr wrap="square" rtlCol="0">
              <a:spAutoFit/>
            </a:bodyPr>
            <a:lstStyle/>
            <a:p>
              <a:r>
                <a:rPr lang="en-US" dirty="0" smtClean="0"/>
                <a:t>Individuals</a:t>
              </a:r>
              <a:endParaRPr lang="en-US" dirty="0"/>
            </a:p>
          </p:txBody>
        </p:sp>
        <p:sp>
          <p:nvSpPr>
            <p:cNvPr id="11" name="TextBox 10"/>
            <p:cNvSpPr txBox="1"/>
            <p:nvPr/>
          </p:nvSpPr>
          <p:spPr>
            <a:xfrm>
              <a:off x="4698082" y="3047175"/>
              <a:ext cx="2016224" cy="369332"/>
            </a:xfrm>
            <a:prstGeom prst="rect">
              <a:avLst/>
            </a:prstGeom>
            <a:noFill/>
          </p:spPr>
          <p:txBody>
            <a:bodyPr wrap="square" rtlCol="0">
              <a:spAutoFit/>
            </a:bodyPr>
            <a:lstStyle/>
            <a:p>
              <a:r>
                <a:rPr lang="en-US" dirty="0" smtClean="0"/>
                <a:t>Industries and firms</a:t>
              </a:r>
              <a:endParaRPr lang="en-US" dirty="0"/>
            </a:p>
          </p:txBody>
        </p:sp>
        <p:sp>
          <p:nvSpPr>
            <p:cNvPr id="12" name="TextBox 11"/>
            <p:cNvSpPr txBox="1"/>
            <p:nvPr/>
          </p:nvSpPr>
          <p:spPr>
            <a:xfrm>
              <a:off x="3417491" y="2406344"/>
              <a:ext cx="1152128" cy="369332"/>
            </a:xfrm>
            <a:prstGeom prst="rect">
              <a:avLst/>
            </a:prstGeom>
            <a:noFill/>
          </p:spPr>
          <p:txBody>
            <a:bodyPr wrap="square" rtlCol="0">
              <a:spAutoFit/>
            </a:bodyPr>
            <a:lstStyle/>
            <a:p>
              <a:r>
                <a:rPr lang="en-US" dirty="0" smtClean="0"/>
                <a:t>Referral</a:t>
              </a:r>
              <a:endParaRPr lang="en-US" dirty="0"/>
            </a:p>
          </p:txBody>
        </p:sp>
      </p:grpSp>
    </p:spTree>
    <p:extLst>
      <p:ext uri="{BB962C8B-B14F-4D97-AF65-F5344CB8AC3E}">
        <p14:creationId xmlns:p14="http://schemas.microsoft.com/office/powerpoint/2010/main" val="40005711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Job Information Network</a:t>
            </a:r>
            <a:br>
              <a:rPr lang="en-US" dirty="0"/>
            </a:br>
            <a:r>
              <a:rPr lang="en-US" dirty="0"/>
              <a:t>-</a:t>
            </a:r>
            <a:r>
              <a:rPr lang="en-US" sz="3100" dirty="0"/>
              <a:t>Models of Exogenous Job Information Network</a:t>
            </a:r>
          </a:p>
        </p:txBody>
      </p:sp>
      <p:sp>
        <p:nvSpPr>
          <p:cNvPr id="3" name="Content Placeholder 2"/>
          <p:cNvSpPr>
            <a:spLocks noGrp="1"/>
          </p:cNvSpPr>
          <p:nvPr>
            <p:ph idx="1"/>
          </p:nvPr>
        </p:nvSpPr>
        <p:spPr/>
        <p:txBody>
          <a:bodyPr>
            <a:normAutofit fontScale="92500"/>
          </a:bodyPr>
          <a:lstStyle/>
          <a:p>
            <a:pPr marL="82296" indent="0">
              <a:buNone/>
            </a:pPr>
            <a:r>
              <a:rPr lang="en-US" sz="2400" dirty="0" smtClean="0"/>
              <a:t>Mortensen and  </a:t>
            </a:r>
            <a:r>
              <a:rPr lang="en-US" sz="2400" dirty="0" err="1" smtClean="0"/>
              <a:t>Vishwanath</a:t>
            </a:r>
            <a:r>
              <a:rPr lang="en-US" sz="2400" dirty="0" smtClean="0"/>
              <a:t> </a:t>
            </a:r>
            <a:r>
              <a:rPr lang="zh-CN" altLang="en-US" sz="2400" dirty="0" smtClean="0"/>
              <a:t>（</a:t>
            </a:r>
            <a:r>
              <a:rPr lang="en-US" altLang="zh-CN" sz="2400" dirty="0" smtClean="0"/>
              <a:t>1994</a:t>
            </a:r>
            <a:r>
              <a:rPr lang="zh-CN" altLang="en-US" sz="2400" dirty="0" smtClean="0"/>
              <a:t>）</a:t>
            </a:r>
            <a:r>
              <a:rPr lang="en-US" altLang="zh-CN" sz="2400" dirty="0" smtClean="0"/>
              <a:t>show that the equilibrium wage distribution increases with the probability that the offer is from a contact.</a:t>
            </a:r>
          </a:p>
          <a:p>
            <a:pPr marL="82296" indent="0">
              <a:buNone/>
            </a:pPr>
            <a:endParaRPr lang="en-US" altLang="zh-CN" sz="2400" dirty="0" smtClean="0"/>
          </a:p>
          <a:p>
            <a:pPr marL="82296" indent="0">
              <a:buNone/>
            </a:pPr>
            <a:r>
              <a:rPr lang="en-US" altLang="zh-CN" sz="2400" dirty="0"/>
              <a:t>Weak ties are more likely to generate offers than strong lies.</a:t>
            </a:r>
          </a:p>
          <a:p>
            <a:pPr marL="82296" indent="0">
              <a:buNone/>
            </a:pPr>
            <a:r>
              <a:rPr lang="en-US" altLang="zh-CN" sz="2400" dirty="0"/>
              <a:t>But worker who accept weak tie offers likely to have received fewer total offers and cannot be as selective in the jobs.</a:t>
            </a:r>
          </a:p>
          <a:p>
            <a:pPr marL="82296" indent="0">
              <a:buNone/>
            </a:pPr>
            <a:endParaRPr lang="en-US" altLang="zh-CN" sz="2400" dirty="0"/>
          </a:p>
          <a:p>
            <a:pPr marL="82296" indent="0">
              <a:buNone/>
            </a:pPr>
            <a:r>
              <a:rPr lang="en-US" altLang="zh-CN" sz="2400" dirty="0" smtClean="0"/>
              <a:t>The empirical finding of </a:t>
            </a:r>
            <a:r>
              <a:rPr lang="en-US" altLang="zh-CN" sz="2400" u="sng" dirty="0" smtClean="0"/>
              <a:t>no relationship </a:t>
            </a:r>
            <a:r>
              <a:rPr lang="en-US" altLang="zh-CN" sz="2400" dirty="0" smtClean="0"/>
              <a:t>between </a:t>
            </a:r>
            <a:r>
              <a:rPr lang="en-US" altLang="zh-CN" sz="2400" u="sng" dirty="0" smtClean="0"/>
              <a:t>tie strength </a:t>
            </a:r>
            <a:r>
              <a:rPr lang="en-US" altLang="zh-CN" sz="2400" dirty="0" smtClean="0"/>
              <a:t>and </a:t>
            </a:r>
            <a:r>
              <a:rPr lang="en-US" altLang="zh-CN" sz="2400" u="sng" dirty="0" smtClean="0"/>
              <a:t>wages</a:t>
            </a:r>
            <a:r>
              <a:rPr lang="en-US" altLang="zh-CN" sz="2400" dirty="0" smtClean="0"/>
              <a:t> in the Bridges and Villemez study </a:t>
            </a:r>
            <a:r>
              <a:rPr lang="en-US" altLang="zh-CN" sz="2400" u="sng" dirty="0" smtClean="0"/>
              <a:t>does not imply </a:t>
            </a:r>
            <a:r>
              <a:rPr lang="en-US" altLang="zh-CN" sz="2400" dirty="0" smtClean="0"/>
              <a:t>that </a:t>
            </a:r>
            <a:r>
              <a:rPr lang="en-US" altLang="zh-CN" sz="2400" u="sng" dirty="0" smtClean="0"/>
              <a:t>tie strength is irrelevant for determining job outcomes</a:t>
            </a:r>
            <a:r>
              <a:rPr lang="en-US" altLang="zh-CN" sz="2400" dirty="0" smtClean="0"/>
              <a:t>.</a:t>
            </a:r>
            <a:endParaRPr lang="en-US" altLang="zh-CN" sz="2400" dirty="0"/>
          </a:p>
        </p:txBody>
      </p:sp>
    </p:spTree>
    <p:extLst>
      <p:ext uri="{BB962C8B-B14F-4D97-AF65-F5344CB8AC3E}">
        <p14:creationId xmlns:p14="http://schemas.microsoft.com/office/powerpoint/2010/main" val="18126938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Job Information Network</a:t>
            </a:r>
            <a:br>
              <a:rPr lang="en-US" dirty="0"/>
            </a:br>
            <a:r>
              <a:rPr lang="en-US" sz="2700" dirty="0"/>
              <a:t>-Models of Exogenous Job Information Network</a:t>
            </a:r>
          </a:p>
        </p:txBody>
      </p:sp>
      <p:sp>
        <p:nvSpPr>
          <p:cNvPr id="3" name="Content Placeholder 2"/>
          <p:cNvSpPr>
            <a:spLocks noGrp="1"/>
          </p:cNvSpPr>
          <p:nvPr>
            <p:ph idx="1"/>
          </p:nvPr>
        </p:nvSpPr>
        <p:spPr/>
        <p:txBody>
          <a:bodyPr>
            <a:normAutofit/>
          </a:bodyPr>
          <a:lstStyle/>
          <a:p>
            <a:r>
              <a:rPr lang="en-US" sz="2400" dirty="0" smtClean="0"/>
              <a:t>  More general models examine additional detail about the interaction between </a:t>
            </a:r>
            <a:r>
              <a:rPr lang="en-US" sz="2400" u="sng" dirty="0" smtClean="0"/>
              <a:t>contact</a:t>
            </a:r>
            <a:r>
              <a:rPr lang="en-US" sz="2400" dirty="0" smtClean="0"/>
              <a:t> and </a:t>
            </a:r>
            <a:r>
              <a:rPr lang="en-US" sz="2400" u="sng" dirty="0" smtClean="0"/>
              <a:t>relational heterogeneity</a:t>
            </a:r>
            <a:r>
              <a:rPr lang="en-US" sz="2400" dirty="0" smtClean="0"/>
              <a:t>.</a:t>
            </a:r>
          </a:p>
          <a:p>
            <a:endParaRPr lang="en-US" sz="2400" dirty="0" smtClean="0"/>
          </a:p>
          <a:p>
            <a:r>
              <a:rPr lang="en-US" sz="2400" dirty="0" smtClean="0"/>
              <a:t>An example of such a model is Montgomery(1990), who suggests the main social component is inbreeding social bias.</a:t>
            </a:r>
          </a:p>
          <a:p>
            <a:endParaRPr lang="en-US" sz="2400" dirty="0" smtClean="0"/>
          </a:p>
          <a:p>
            <a:r>
              <a:rPr lang="en-US" sz="2400" dirty="0" smtClean="0"/>
              <a:t>Inbreeding social bias: each person is more likely to have social tie to a younger person of the same type of herself.</a:t>
            </a:r>
            <a:endParaRPr lang="en-US" sz="2400" dirty="0"/>
          </a:p>
        </p:txBody>
      </p:sp>
    </p:spTree>
    <p:extLst>
      <p:ext uri="{BB962C8B-B14F-4D97-AF65-F5344CB8AC3E}">
        <p14:creationId xmlns:p14="http://schemas.microsoft.com/office/powerpoint/2010/main" val="2328418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Job Information Network</a:t>
            </a:r>
            <a:br>
              <a:rPr lang="en-US" altLang="zh-CN" dirty="0"/>
            </a:br>
            <a:r>
              <a:rPr lang="en-US" altLang="zh-CN" dirty="0"/>
              <a:t>-</a:t>
            </a:r>
            <a:r>
              <a:rPr lang="en-US" altLang="zh-CN" sz="2000" dirty="0"/>
              <a:t>Models of Exogenous Job Information Network</a:t>
            </a:r>
            <a:endParaRPr lang="zh-CN" altLang="en-US" sz="2000" dirty="0"/>
          </a:p>
        </p:txBody>
      </p:sp>
      <p:sp>
        <p:nvSpPr>
          <p:cNvPr id="3" name="内容占位符 2"/>
          <p:cNvSpPr>
            <a:spLocks noGrp="1"/>
          </p:cNvSpPr>
          <p:nvPr>
            <p:ph idx="1"/>
          </p:nvPr>
        </p:nvSpPr>
        <p:spPr/>
        <p:txBody>
          <a:bodyPr>
            <a:normAutofit fontScale="92500" lnSpcReduction="20000"/>
          </a:bodyPr>
          <a:lstStyle/>
          <a:p>
            <a:r>
              <a:rPr lang="en-US" altLang="zh-CN" sz="2600" dirty="0" smtClean="0"/>
              <a:t>Montgomery’s theory</a:t>
            </a:r>
          </a:p>
          <a:p>
            <a:pPr marL="82296" indent="0">
              <a:buNone/>
            </a:pPr>
            <a:r>
              <a:rPr lang="en-US" altLang="zh-CN" sz="1800" dirty="0" smtClean="0"/>
              <a:t> </a:t>
            </a:r>
          </a:p>
          <a:p>
            <a:pPr marL="82296" indent="0">
              <a:buNone/>
            </a:pPr>
            <a:r>
              <a:rPr lang="en-US" altLang="zh-CN" sz="2400" dirty="0" smtClean="0"/>
              <a:t>A higher probability of a social tie and a higher percentage of educated workers decrease the probability of acceptance but increase wage dispersion.</a:t>
            </a:r>
          </a:p>
          <a:p>
            <a:pPr marL="82296" indent="0">
              <a:buNone/>
            </a:pPr>
            <a:endParaRPr lang="en-US" altLang="zh-CN" sz="2400" dirty="0"/>
          </a:p>
          <a:p>
            <a:pPr marL="82296" indent="0">
              <a:buNone/>
            </a:pPr>
            <a:r>
              <a:rPr lang="en-US" altLang="zh-CN" sz="2400" dirty="0"/>
              <a:t>Montgomery models the impact of social interaction on employment transitions and inequality in a way that links the notion of strong versus weak ties in the context of social structure.</a:t>
            </a:r>
          </a:p>
          <a:p>
            <a:pPr marL="82296" indent="0">
              <a:buNone/>
            </a:pPr>
            <a:endParaRPr lang="en-US" altLang="zh-CN" sz="2400" dirty="0"/>
          </a:p>
          <a:p>
            <a:pPr marL="82296" indent="0">
              <a:buNone/>
            </a:pPr>
            <a:r>
              <a:rPr lang="en-US" altLang="zh-CN" sz="2400" dirty="0"/>
              <a:t>Montgomery shows that a higher proportion of weak-tie interactions reduces employment inequality. It also increases the steady state employment rate, provided that inbreeding by employment status among weak tie is sufficiently small.</a:t>
            </a:r>
          </a:p>
          <a:p>
            <a:pPr marL="82296" indent="0">
              <a:buNone/>
            </a:pPr>
            <a:endParaRPr lang="zh-CN" altLang="en-US" sz="2400" dirty="0"/>
          </a:p>
        </p:txBody>
      </p:sp>
    </p:spTree>
    <p:extLst>
      <p:ext uri="{BB962C8B-B14F-4D97-AF65-F5344CB8AC3E}">
        <p14:creationId xmlns:p14="http://schemas.microsoft.com/office/powerpoint/2010/main" val="33454713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Job Information Network</a:t>
            </a:r>
            <a:br>
              <a:rPr lang="en-US" altLang="zh-CN" dirty="0"/>
            </a:br>
            <a:r>
              <a:rPr lang="en-US" altLang="zh-CN" sz="3100" dirty="0"/>
              <a:t>-Models of Exogenous Job Information Network</a:t>
            </a:r>
            <a:endParaRPr lang="zh-CN" altLang="en-US" sz="3100" dirty="0"/>
          </a:p>
        </p:txBody>
      </p:sp>
      <p:sp>
        <p:nvSpPr>
          <p:cNvPr id="3" name="内容占位符 2"/>
          <p:cNvSpPr>
            <a:spLocks noGrp="1"/>
          </p:cNvSpPr>
          <p:nvPr>
            <p:ph idx="1"/>
          </p:nvPr>
        </p:nvSpPr>
        <p:spPr/>
        <p:txBody>
          <a:bodyPr/>
          <a:lstStyle/>
          <a:p>
            <a:r>
              <a:rPr lang="en-US" altLang="zh-CN" dirty="0" err="1" smtClean="0"/>
              <a:t>Calvo-Armegnol</a:t>
            </a:r>
            <a:r>
              <a:rPr lang="en-US" altLang="zh-CN" dirty="0" smtClean="0"/>
              <a:t> and Jackson(2002), assume that the expected number of offers that agent receives is non decreasing function of the wages of that agent’s contacts in the previous  periods and a non increasing one in agent i’s own wage.</a:t>
            </a:r>
            <a:endParaRPr lang="zh-CN" altLang="en-US" dirty="0"/>
          </a:p>
        </p:txBody>
      </p:sp>
    </p:spTree>
    <p:extLst>
      <p:ext uri="{BB962C8B-B14F-4D97-AF65-F5344CB8AC3E}">
        <p14:creationId xmlns:p14="http://schemas.microsoft.com/office/powerpoint/2010/main" val="3978052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Job Information Network</a:t>
            </a:r>
            <a:br>
              <a:rPr lang="en-US" altLang="zh-CN" dirty="0"/>
            </a:br>
            <a:r>
              <a:rPr lang="en-US" altLang="zh-CN" dirty="0"/>
              <a:t>-</a:t>
            </a:r>
            <a:r>
              <a:rPr lang="en-US" altLang="zh-CN" sz="3100" dirty="0"/>
              <a:t>Models of Exogenous Job Information Network</a:t>
            </a:r>
            <a:endParaRPr lang="zh-CN" altLang="en-US" sz="3100" dirty="0"/>
          </a:p>
        </p:txBody>
      </p:sp>
      <p:sp>
        <p:nvSpPr>
          <p:cNvPr id="3" name="内容占位符 2"/>
          <p:cNvSpPr>
            <a:spLocks noGrp="1"/>
          </p:cNvSpPr>
          <p:nvPr>
            <p:ph idx="1"/>
          </p:nvPr>
        </p:nvSpPr>
        <p:spPr/>
        <p:txBody>
          <a:bodyPr>
            <a:normAutofit lnSpcReduction="10000"/>
          </a:bodyPr>
          <a:lstStyle/>
          <a:p>
            <a:r>
              <a:rPr lang="en-US" altLang="zh-CN" sz="1800" dirty="0" smtClean="0"/>
              <a:t>Several important stylized facts about labor markets.</a:t>
            </a:r>
          </a:p>
          <a:p>
            <a:endParaRPr lang="en-US" altLang="zh-CN" sz="1800" dirty="0" smtClean="0"/>
          </a:p>
          <a:p>
            <a:r>
              <a:rPr lang="en-US" altLang="zh-CN" sz="1800" dirty="0" smtClean="0"/>
              <a:t>First, information being passed from employed individuals to their direct acquaintances. </a:t>
            </a:r>
          </a:p>
          <a:p>
            <a:endParaRPr lang="en-US" altLang="zh-CN" sz="1800" dirty="0" smtClean="0"/>
          </a:p>
          <a:p>
            <a:r>
              <a:rPr lang="en-US" altLang="zh-CN" sz="1800" dirty="0" smtClean="0"/>
              <a:t>Second, duration dependence and persistence in unemployment may be explained by recognizing that when an individual’s direct and indirect social contacts are unemployed, the likelihood that one would obtain information about jobs through one’s contact is reduced.</a:t>
            </a:r>
          </a:p>
          <a:p>
            <a:endParaRPr lang="en-US" altLang="zh-CN" sz="1800" dirty="0" smtClean="0"/>
          </a:p>
          <a:p>
            <a:r>
              <a:rPr lang="en-US" altLang="zh-CN" sz="1800" dirty="0" smtClean="0"/>
              <a:t>Third, dropping out of the labor force is higher when an individual’s social contacts have poor employment experience.</a:t>
            </a:r>
          </a:p>
          <a:p>
            <a:endParaRPr lang="en-US" altLang="zh-CN" sz="1800" dirty="0" smtClean="0"/>
          </a:p>
          <a:p>
            <a:r>
              <a:rPr lang="en-US" altLang="zh-CN" sz="1800" dirty="0" smtClean="0"/>
              <a:t>Fourth, higher initial drop-out rates for a set of networked individuals imply that its short-run as well as its steady state distribution of unemployment would be worse.</a:t>
            </a:r>
            <a:endParaRPr lang="zh-CN" altLang="en-US" sz="1800" dirty="0"/>
          </a:p>
        </p:txBody>
      </p:sp>
    </p:spTree>
    <p:extLst>
      <p:ext uri="{BB962C8B-B14F-4D97-AF65-F5344CB8AC3E}">
        <p14:creationId xmlns:p14="http://schemas.microsoft.com/office/powerpoint/2010/main" val="23885560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Job Information Network</a:t>
            </a:r>
            <a:br>
              <a:rPr lang="en-US" dirty="0"/>
            </a:br>
            <a:r>
              <a:rPr lang="en-US" sz="3100" dirty="0"/>
              <a:t>-Models of Exogenous Job Information Network</a:t>
            </a:r>
          </a:p>
        </p:txBody>
      </p:sp>
      <p:sp>
        <p:nvSpPr>
          <p:cNvPr id="3" name="Content Placeholder 2"/>
          <p:cNvSpPr>
            <a:spLocks noGrp="1"/>
          </p:cNvSpPr>
          <p:nvPr>
            <p:ph idx="1"/>
          </p:nvPr>
        </p:nvSpPr>
        <p:spPr/>
        <p:txBody>
          <a:bodyPr>
            <a:normAutofit/>
          </a:bodyPr>
          <a:lstStyle/>
          <a:p>
            <a:r>
              <a:rPr lang="en-US" sz="2400" dirty="0" smtClean="0"/>
              <a:t>Effects of geographical proximity on job market outcomes. </a:t>
            </a:r>
          </a:p>
          <a:p>
            <a:r>
              <a:rPr lang="en-US" altLang="zh-CN" sz="2400" dirty="0" smtClean="0"/>
              <a:t>Examine</a:t>
            </a:r>
            <a:r>
              <a:rPr lang="zh-CN" altLang="en-US" sz="2400" dirty="0" smtClean="0"/>
              <a:t> </a:t>
            </a:r>
            <a:r>
              <a:rPr lang="en-US" altLang="zh-CN" sz="2400" dirty="0" smtClean="0"/>
              <a:t>the hypothesis that agents interact very locally with their social contacts, exchanging information about jobs.</a:t>
            </a:r>
          </a:p>
          <a:p>
            <a:endParaRPr lang="en-US" altLang="zh-CN" sz="2400" dirty="0" smtClean="0"/>
          </a:p>
          <a:p>
            <a:pPr marL="82296" indent="0">
              <a:buNone/>
            </a:pPr>
            <a:r>
              <a:rPr lang="en-US" sz="2400" dirty="0"/>
              <a:t>Their finding shows that social interactions tend to be stronger when the pair involves individuals who are likely to interact because of education, age and the presence of children, when one of the two individuals is strongly attached to the labor market and weaker when both are drop-outs, young or married females. </a:t>
            </a:r>
          </a:p>
          <a:p>
            <a:pPr marL="82296" indent="0">
              <a:buNone/>
            </a:pPr>
            <a:endParaRPr lang="en-US" sz="2400" dirty="0" smtClean="0"/>
          </a:p>
        </p:txBody>
      </p:sp>
    </p:spTree>
    <p:extLst>
      <p:ext uri="{BB962C8B-B14F-4D97-AF65-F5344CB8AC3E}">
        <p14:creationId xmlns:p14="http://schemas.microsoft.com/office/powerpoint/2010/main" val="12047228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Conclusion </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smtClean="0"/>
              <a:t>Contact effects are complex and vary due to individual, contact, relational and employer heterogeneity. </a:t>
            </a:r>
          </a:p>
          <a:p>
            <a:endParaRPr lang="en-US" altLang="zh-CN" dirty="0"/>
          </a:p>
          <a:p>
            <a:r>
              <a:rPr lang="en-US" altLang="zh-CN" dirty="0" smtClean="0"/>
              <a:t>New literature identifies the specific ways in which the effects of informal networks depends on differences among job seekers themselves, in the characteristics of the contacts they use, in the relationship between the job seekers and his/her contacts, and in features of their work environments where individuals are seeking jobs. </a:t>
            </a:r>
            <a:endParaRPr lang="zh-CN" altLang="en-US" dirty="0"/>
          </a:p>
        </p:txBody>
      </p:sp>
    </p:spTree>
    <p:extLst>
      <p:ext uri="{BB962C8B-B14F-4D97-AF65-F5344CB8AC3E}">
        <p14:creationId xmlns:p14="http://schemas.microsoft.com/office/powerpoint/2010/main" val="14950207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Introduction </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Theatrical and </a:t>
            </a:r>
            <a:r>
              <a:rPr lang="en-US" altLang="zh-CN" dirty="0" smtClean="0"/>
              <a:t>Empirical</a:t>
            </a:r>
            <a:endParaRPr lang="en-US" altLang="zh-CN" dirty="0" smtClean="0"/>
          </a:p>
          <a:p>
            <a:pPr marL="82296" indent="0">
              <a:buNone/>
            </a:pPr>
            <a:endParaRPr lang="en-US" altLang="zh-CN" sz="2000" dirty="0" smtClean="0"/>
          </a:p>
          <a:p>
            <a:r>
              <a:rPr lang="en-US" altLang="zh-CN" dirty="0" smtClean="0"/>
              <a:t>The empirical  literature emphasizes the consequences of the widespread use of friends, relatives, and acquaintances in job search and the role of network size, the resources of endowment of contacts, and nature of links between contacts-strong vs weak ties, inbreeding, distance from structural holes etc.</a:t>
            </a:r>
          </a:p>
          <a:p>
            <a:endParaRPr lang="en-US" altLang="zh-CN" dirty="0" smtClean="0"/>
          </a:p>
        </p:txBody>
      </p:sp>
    </p:spTree>
    <p:extLst>
      <p:ext uri="{BB962C8B-B14F-4D97-AF65-F5344CB8AC3E}">
        <p14:creationId xmlns:p14="http://schemas.microsoft.com/office/powerpoint/2010/main" val="37218665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Reference</a:t>
            </a:r>
            <a:endParaRPr lang="zh-CN" altLang="en-US" dirty="0"/>
          </a:p>
        </p:txBody>
      </p:sp>
      <p:sp>
        <p:nvSpPr>
          <p:cNvPr id="3" name="内容占位符 2"/>
          <p:cNvSpPr>
            <a:spLocks noGrp="1"/>
          </p:cNvSpPr>
          <p:nvPr>
            <p:ph idx="1"/>
          </p:nvPr>
        </p:nvSpPr>
        <p:spPr/>
        <p:txBody>
          <a:bodyPr/>
          <a:lstStyle/>
          <a:p>
            <a:r>
              <a:rPr lang="en-US" altLang="zh-CN" sz="1800" dirty="0" err="1" smtClean="0"/>
              <a:t>Yannis</a:t>
            </a:r>
            <a:r>
              <a:rPr lang="en-US" altLang="zh-CN" sz="1800" dirty="0" smtClean="0"/>
              <a:t> M and Linda </a:t>
            </a:r>
            <a:r>
              <a:rPr lang="en-US" altLang="zh-CN" sz="1800" dirty="0" err="1" smtClean="0"/>
              <a:t>Datcher</a:t>
            </a:r>
            <a:r>
              <a:rPr lang="en-US" altLang="zh-CN" sz="1800" dirty="0" smtClean="0"/>
              <a:t> </a:t>
            </a:r>
            <a:r>
              <a:rPr lang="en-US" altLang="zh-CN" sz="1800" dirty="0" err="1" smtClean="0"/>
              <a:t>Loury</a:t>
            </a:r>
            <a:r>
              <a:rPr lang="en-US" altLang="zh-CN" sz="1800" dirty="0" smtClean="0"/>
              <a:t> (2004).  Job Information Network, Neighborhood Effect and Inequality, </a:t>
            </a:r>
            <a:r>
              <a:rPr lang="en-US" altLang="zh-CN" sz="1800" i="1" dirty="0" smtClean="0"/>
              <a:t>Journal of Economic Literature</a:t>
            </a:r>
            <a:r>
              <a:rPr lang="en-US" altLang="zh-CN" sz="1800" dirty="0" smtClean="0"/>
              <a:t>,  </a:t>
            </a:r>
            <a:r>
              <a:rPr lang="en-US" altLang="zh-CN" sz="1800" dirty="0" err="1" smtClean="0"/>
              <a:t>Vol</a:t>
            </a:r>
            <a:r>
              <a:rPr lang="en-US" altLang="zh-CN" sz="1800" dirty="0" smtClean="0"/>
              <a:t> XLII(DEC.2004), pp1056-1093.</a:t>
            </a:r>
          </a:p>
          <a:p>
            <a:pPr marL="82296" indent="0">
              <a:buNone/>
            </a:pPr>
            <a:endParaRPr lang="zh-CN" altLang="en-US" dirty="0"/>
          </a:p>
        </p:txBody>
      </p:sp>
    </p:spTree>
    <p:extLst>
      <p:ext uri="{BB962C8B-B14F-4D97-AF65-F5344CB8AC3E}">
        <p14:creationId xmlns:p14="http://schemas.microsoft.com/office/powerpoint/2010/main" val="540966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03648" y="476672"/>
            <a:ext cx="7240848" cy="778098"/>
          </a:xfrm>
        </p:spPr>
        <p:txBody>
          <a:bodyPr>
            <a:normAutofit fontScale="90000"/>
          </a:bodyPr>
          <a:lstStyle/>
          <a:p>
            <a:r>
              <a:rPr lang="en-US" altLang="zh-CN" dirty="0" smtClean="0"/>
              <a:t>Contents</a:t>
            </a:r>
            <a:br>
              <a:rPr lang="en-US" altLang="zh-CN" dirty="0" smtClean="0"/>
            </a:br>
            <a:endParaRPr lang="zh-CN" altLang="en-US" dirty="0"/>
          </a:p>
        </p:txBody>
      </p:sp>
      <p:sp>
        <p:nvSpPr>
          <p:cNvPr id="3" name="内容占位符 2"/>
          <p:cNvSpPr>
            <a:spLocks noGrp="1"/>
          </p:cNvSpPr>
          <p:nvPr>
            <p:ph idx="1"/>
          </p:nvPr>
        </p:nvSpPr>
        <p:spPr>
          <a:xfrm>
            <a:off x="1115616" y="1268760"/>
            <a:ext cx="7498080" cy="4800600"/>
          </a:xfrm>
        </p:spPr>
        <p:txBody>
          <a:bodyPr>
            <a:normAutofit fontScale="92500" lnSpcReduction="20000"/>
          </a:bodyPr>
          <a:lstStyle/>
          <a:p>
            <a:r>
              <a:rPr lang="en-US" altLang="zh-CN" dirty="0" smtClean="0"/>
              <a:t>Stylized Facts about Job Information Networks and Neighborhood Effects</a:t>
            </a:r>
          </a:p>
          <a:p>
            <a:pPr marL="82296" indent="0">
              <a:buNone/>
            </a:pPr>
            <a:endParaRPr lang="en-US" altLang="zh-CN" dirty="0" smtClean="0"/>
          </a:p>
          <a:p>
            <a:r>
              <a:rPr lang="en-US" altLang="zh-CN" dirty="0" smtClean="0"/>
              <a:t>Job Information Networks</a:t>
            </a:r>
          </a:p>
          <a:p>
            <a:pPr marL="82296" indent="0">
              <a:buNone/>
            </a:pPr>
            <a:endParaRPr lang="en-US" altLang="zh-CN" dirty="0" smtClean="0"/>
          </a:p>
          <a:p>
            <a:r>
              <a:rPr lang="en-US" altLang="zh-CN" dirty="0" smtClean="0"/>
              <a:t>Endogenous Network </a:t>
            </a:r>
          </a:p>
          <a:p>
            <a:endParaRPr lang="en-US" altLang="zh-CN" dirty="0"/>
          </a:p>
          <a:p>
            <a:r>
              <a:rPr lang="en-US" altLang="zh-CN" dirty="0" smtClean="0"/>
              <a:t>Towards an Integration of Job Information Network and Sorting </a:t>
            </a:r>
          </a:p>
          <a:p>
            <a:endParaRPr lang="en-US" altLang="zh-CN" dirty="0" smtClean="0"/>
          </a:p>
          <a:p>
            <a:r>
              <a:rPr lang="en-US" altLang="zh-CN" dirty="0" smtClean="0"/>
              <a:t>Suggestion for Future Research</a:t>
            </a:r>
          </a:p>
          <a:p>
            <a:pPr marL="82296" indent="0">
              <a:buNone/>
            </a:pPr>
            <a:endParaRPr lang="en-US" altLang="zh-CN" dirty="0" smtClean="0"/>
          </a:p>
        </p:txBody>
      </p:sp>
    </p:spTree>
    <p:extLst>
      <p:ext uri="{BB962C8B-B14F-4D97-AF65-F5344CB8AC3E}">
        <p14:creationId xmlns:p14="http://schemas.microsoft.com/office/powerpoint/2010/main" val="4293543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187624" y="188640"/>
            <a:ext cx="7531928" cy="1472184"/>
          </a:xfrm>
        </p:spPr>
        <p:txBody>
          <a:bodyPr>
            <a:normAutofit fontScale="90000"/>
          </a:bodyPr>
          <a:lstStyle/>
          <a:p>
            <a:r>
              <a:rPr lang="en-US" altLang="zh-CN" dirty="0" smtClean="0"/>
              <a:t>Stylized Facts about Job Information Network and Neighborhood Effects</a:t>
            </a:r>
            <a:endParaRPr lang="zh-CN" altLang="en-US" dirty="0"/>
          </a:p>
        </p:txBody>
      </p:sp>
      <p:sp>
        <p:nvSpPr>
          <p:cNvPr id="3" name="副标题 2"/>
          <p:cNvSpPr>
            <a:spLocks noGrp="1"/>
          </p:cNvSpPr>
          <p:nvPr>
            <p:ph type="subTitle" idx="1"/>
          </p:nvPr>
        </p:nvSpPr>
        <p:spPr>
          <a:xfrm>
            <a:off x="1432560" y="1850064"/>
            <a:ext cx="7315904" cy="4243232"/>
          </a:xfrm>
        </p:spPr>
        <p:txBody>
          <a:bodyPr>
            <a:normAutofit fontScale="77500" lnSpcReduction="20000"/>
          </a:bodyPr>
          <a:lstStyle/>
          <a:p>
            <a:r>
              <a:rPr lang="en-US" altLang="zh-CN" sz="2900" dirty="0" smtClean="0"/>
              <a:t>The first stylized fact</a:t>
            </a:r>
          </a:p>
          <a:p>
            <a:r>
              <a:rPr lang="en-US" altLang="zh-CN" sz="2900" dirty="0" smtClean="0"/>
              <a:t>-there is widespread use of friends, relatives, and other acquaintances to search for jobs and it has increased over time.</a:t>
            </a:r>
          </a:p>
          <a:p>
            <a:endParaRPr lang="en-US" altLang="zh-CN" sz="2900" dirty="0"/>
          </a:p>
          <a:p>
            <a:r>
              <a:rPr lang="en-US" altLang="zh-CN" sz="2900" dirty="0" smtClean="0"/>
              <a:t>The second stylized fact</a:t>
            </a:r>
          </a:p>
          <a:p>
            <a:r>
              <a:rPr lang="en-US" altLang="zh-CN" sz="2900" dirty="0" smtClean="0"/>
              <a:t>-job information network is that use of friends and relatives to search for jobs often but not always varies by location and by demographic characteristics.  </a:t>
            </a:r>
          </a:p>
          <a:p>
            <a:endParaRPr lang="en-US" altLang="zh-CN" sz="2900" dirty="0"/>
          </a:p>
          <a:p>
            <a:r>
              <a:rPr lang="en-US" altLang="zh-CN" sz="2900" dirty="0"/>
              <a:t>The third stylized fact</a:t>
            </a:r>
          </a:p>
          <a:p>
            <a:r>
              <a:rPr lang="en-US" altLang="zh-CN" sz="2900" dirty="0"/>
              <a:t>-job information network is that job search through friends and relatives is generally productive.</a:t>
            </a:r>
          </a:p>
          <a:p>
            <a:endParaRPr lang="en-US" altLang="zh-CN" sz="2900" dirty="0" smtClean="0"/>
          </a:p>
          <a:p>
            <a:endParaRPr lang="en-US" altLang="zh-CN" sz="2900" dirty="0" smtClean="0"/>
          </a:p>
          <a:p>
            <a:endParaRPr lang="en-US" altLang="zh-CN" sz="2900" dirty="0"/>
          </a:p>
          <a:p>
            <a:endParaRPr lang="en-US" altLang="zh-CN" sz="2900" dirty="0" smtClean="0"/>
          </a:p>
          <a:p>
            <a:endParaRPr lang="en-US" altLang="zh-CN" dirty="0"/>
          </a:p>
          <a:p>
            <a:endParaRPr lang="en-US" altLang="zh-CN" dirty="0" smtClean="0"/>
          </a:p>
        </p:txBody>
      </p:sp>
    </p:spTree>
    <p:extLst>
      <p:ext uri="{BB962C8B-B14F-4D97-AF65-F5344CB8AC3E}">
        <p14:creationId xmlns:p14="http://schemas.microsoft.com/office/powerpoint/2010/main" val="815053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Stylized Facts about Job Information Network and Neighborhood Effects</a:t>
            </a:r>
            <a:endParaRPr lang="zh-CN" altLang="en-US" dirty="0"/>
          </a:p>
        </p:txBody>
      </p:sp>
      <p:sp>
        <p:nvSpPr>
          <p:cNvPr id="3" name="内容占位符 2"/>
          <p:cNvSpPr>
            <a:spLocks noGrp="1"/>
          </p:cNvSpPr>
          <p:nvPr>
            <p:ph idx="1"/>
          </p:nvPr>
        </p:nvSpPr>
        <p:spPr>
          <a:xfrm>
            <a:off x="1435608" y="1447800"/>
            <a:ext cx="7528880" cy="4861520"/>
          </a:xfrm>
        </p:spPr>
        <p:txBody>
          <a:bodyPr>
            <a:normAutofit fontScale="62500" lnSpcReduction="20000"/>
          </a:bodyPr>
          <a:lstStyle/>
          <a:p>
            <a:pPr marL="82296" indent="0">
              <a:buNone/>
            </a:pPr>
            <a:endParaRPr lang="en-US" altLang="zh-CN" dirty="0"/>
          </a:p>
          <a:p>
            <a:pPr marL="82296" indent="0">
              <a:buNone/>
            </a:pPr>
            <a:r>
              <a:rPr lang="en-US" altLang="zh-CN" dirty="0" smtClean="0"/>
              <a:t>The fourth stylized fact</a:t>
            </a:r>
          </a:p>
          <a:p>
            <a:pPr marL="82296" indent="0">
              <a:buNone/>
            </a:pPr>
            <a:r>
              <a:rPr lang="en-US" altLang="zh-CN" dirty="0" smtClean="0"/>
              <a:t>-job information network is that part of the variation in the productivity of job search by demographic group simply reflects differences in usage.</a:t>
            </a:r>
          </a:p>
          <a:p>
            <a:pPr marL="82296" indent="0">
              <a:buNone/>
            </a:pPr>
            <a:endParaRPr lang="en-US" altLang="zh-CN" dirty="0"/>
          </a:p>
          <a:p>
            <a:pPr marL="82296" indent="0">
              <a:buNone/>
            </a:pPr>
            <a:r>
              <a:rPr lang="en-US" altLang="zh-CN" dirty="0" smtClean="0"/>
              <a:t>The fifth stylized fact</a:t>
            </a:r>
          </a:p>
          <a:p>
            <a:pPr marL="82296" indent="0">
              <a:buNone/>
            </a:pPr>
            <a:r>
              <a:rPr lang="en-US" altLang="zh-CN" dirty="0" smtClean="0"/>
              <a:t>-many differences in productivity of job search by age,  gender, race, and ethnic group cannot be completely accounted for by differences in usage.</a:t>
            </a:r>
          </a:p>
          <a:p>
            <a:pPr marL="82296" indent="0">
              <a:buNone/>
            </a:pPr>
            <a:endParaRPr lang="en-US" altLang="zh-CN" dirty="0"/>
          </a:p>
          <a:p>
            <a:pPr marL="82296" indent="0">
              <a:buNone/>
            </a:pPr>
            <a:r>
              <a:rPr lang="en-US" altLang="zh-CN" dirty="0" smtClean="0"/>
              <a:t>The sixth stylize fact</a:t>
            </a:r>
          </a:p>
          <a:p>
            <a:pPr marL="82296" indent="0">
              <a:buNone/>
            </a:pPr>
            <a:r>
              <a:rPr lang="en-US" altLang="zh-CN" dirty="0" smtClean="0"/>
              <a:t>-is new and needs to be treated as tentative.</a:t>
            </a:r>
          </a:p>
          <a:p>
            <a:pPr marL="82296" indent="0">
              <a:buNone/>
            </a:pPr>
            <a:endParaRPr lang="en-US" altLang="zh-CN" dirty="0"/>
          </a:p>
          <a:p>
            <a:pPr marL="82296" indent="0">
              <a:buNone/>
            </a:pPr>
            <a:r>
              <a:rPr lang="en-US" altLang="zh-CN" dirty="0" smtClean="0"/>
              <a:t>The seventh stylized fact</a:t>
            </a:r>
          </a:p>
          <a:p>
            <a:pPr marL="82296" indent="0">
              <a:buNone/>
            </a:pPr>
            <a:r>
              <a:rPr lang="en-US" altLang="zh-CN" dirty="0" smtClean="0"/>
              <a:t>-is also new but arguably more robust than the sixth. </a:t>
            </a:r>
          </a:p>
        </p:txBody>
      </p:sp>
    </p:spTree>
    <p:extLst>
      <p:ext uri="{BB962C8B-B14F-4D97-AF65-F5344CB8AC3E}">
        <p14:creationId xmlns:p14="http://schemas.microsoft.com/office/powerpoint/2010/main" val="2460140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 Information Network</a:t>
            </a:r>
          </a:p>
        </p:txBody>
      </p:sp>
      <p:sp>
        <p:nvSpPr>
          <p:cNvPr id="3" name="Content Placeholder 2"/>
          <p:cNvSpPr>
            <a:spLocks noGrp="1"/>
          </p:cNvSpPr>
          <p:nvPr>
            <p:ph idx="1"/>
          </p:nvPr>
        </p:nvSpPr>
        <p:spPr/>
        <p:txBody>
          <a:bodyPr>
            <a:normAutofit fontScale="92500" lnSpcReduction="10000"/>
          </a:bodyPr>
          <a:lstStyle/>
          <a:p>
            <a:r>
              <a:rPr lang="en-US" dirty="0" smtClean="0"/>
              <a:t>In sociology,  the concept of a network and use of network is standard. (Burt, 1980)</a:t>
            </a:r>
          </a:p>
          <a:p>
            <a:r>
              <a:rPr lang="en-US" dirty="0" smtClean="0"/>
              <a:t>In economics, network refers to  “personalized exchange among many agents”(</a:t>
            </a:r>
            <a:r>
              <a:rPr lang="en-US" dirty="0" err="1" smtClean="0"/>
              <a:t>Kortum</a:t>
            </a:r>
            <a:r>
              <a:rPr lang="en-US" dirty="0" smtClean="0"/>
              <a:t>, 2003) </a:t>
            </a:r>
          </a:p>
          <a:p>
            <a:r>
              <a:rPr lang="en-US" dirty="0" smtClean="0"/>
              <a:t>Instance of interplay between economics and sociology.</a:t>
            </a:r>
          </a:p>
          <a:p>
            <a:pPr marL="82296" indent="0">
              <a:buNone/>
            </a:pPr>
            <a:r>
              <a:rPr lang="en-US" sz="2100" dirty="0"/>
              <a:t>-articulation of patterns in interpersonal interactions relevant to economic outcomes by economists has influenced sociological methodology. </a:t>
            </a:r>
          </a:p>
          <a:p>
            <a:pPr marL="82296" indent="0">
              <a:buNone/>
            </a:pPr>
            <a:r>
              <a:rPr lang="en-US" sz="2100" dirty="0" smtClean="0"/>
              <a:t>-the most recent economics literature in job information networks and is witnessed by the influence of the empirical findings of </a:t>
            </a:r>
            <a:r>
              <a:rPr lang="en-US" sz="2100" dirty="0" err="1" smtClean="0"/>
              <a:t>Granovetter</a:t>
            </a:r>
            <a:r>
              <a:rPr lang="en-US" dirty="0" smtClean="0"/>
              <a:t>. </a:t>
            </a:r>
          </a:p>
          <a:p>
            <a:pPr marL="82296" indent="0">
              <a:buNone/>
            </a:pPr>
            <a:endParaRPr lang="en-US" dirty="0" smtClean="0"/>
          </a:p>
          <a:p>
            <a:pPr marL="82296" indent="0">
              <a:buNone/>
            </a:pPr>
            <a:endParaRPr lang="en-US" dirty="0" smtClean="0"/>
          </a:p>
          <a:p>
            <a:pPr marL="82296" indent="0">
              <a:buNone/>
            </a:pPr>
            <a:endParaRPr lang="en-US" dirty="0" smtClean="0"/>
          </a:p>
        </p:txBody>
      </p:sp>
    </p:spTree>
    <p:extLst>
      <p:ext uri="{BB962C8B-B14F-4D97-AF65-F5344CB8AC3E}">
        <p14:creationId xmlns:p14="http://schemas.microsoft.com/office/powerpoint/2010/main" val="1425546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188640"/>
            <a:ext cx="7498080" cy="1143000"/>
          </a:xfrm>
        </p:spPr>
        <p:txBody>
          <a:bodyPr>
            <a:normAutofit fontScale="90000"/>
          </a:bodyPr>
          <a:lstStyle/>
          <a:p>
            <a:r>
              <a:rPr lang="en-US" altLang="zh-CN" dirty="0"/>
              <a:t>Job Information </a:t>
            </a:r>
            <a:r>
              <a:rPr lang="en-US" altLang="zh-CN" dirty="0" smtClean="0"/>
              <a:t>Network</a:t>
            </a:r>
            <a:br>
              <a:rPr lang="en-US" altLang="zh-CN" dirty="0" smtClean="0"/>
            </a:br>
            <a:r>
              <a:rPr lang="en-US" altLang="zh-CN" sz="2700" dirty="0" smtClean="0"/>
              <a:t>The Sociology Literature on Job Information Network</a:t>
            </a:r>
            <a:endParaRPr lang="zh-CN" altLang="en-US" sz="2700" dirty="0"/>
          </a:p>
        </p:txBody>
      </p:sp>
      <p:sp>
        <p:nvSpPr>
          <p:cNvPr id="3" name="内容占位符 2"/>
          <p:cNvSpPr>
            <a:spLocks noGrp="1"/>
          </p:cNvSpPr>
          <p:nvPr>
            <p:ph idx="1"/>
          </p:nvPr>
        </p:nvSpPr>
        <p:spPr/>
        <p:txBody>
          <a:bodyPr>
            <a:normAutofit lnSpcReduction="10000"/>
          </a:bodyPr>
          <a:lstStyle/>
          <a:p>
            <a:r>
              <a:rPr lang="en-US" altLang="zh-CN" sz="2400" dirty="0" smtClean="0"/>
              <a:t>Three categories of job </a:t>
            </a:r>
            <a:r>
              <a:rPr lang="en-US" altLang="zh-CN" sz="2400" dirty="0"/>
              <a:t>network </a:t>
            </a:r>
            <a:r>
              <a:rPr lang="en-US" altLang="zh-CN" sz="2400" dirty="0" smtClean="0"/>
              <a:t>effects</a:t>
            </a:r>
          </a:p>
          <a:p>
            <a:pPr marL="82296" indent="0">
              <a:buNone/>
            </a:pPr>
            <a:r>
              <a:rPr lang="en-US" altLang="zh-CN" sz="2400" dirty="0" smtClean="0"/>
              <a:t>-</a:t>
            </a:r>
            <a:r>
              <a:rPr lang="en-US" altLang="zh-CN" sz="2400" dirty="0"/>
              <a:t>employer, contact, and relational heterogeneity</a:t>
            </a:r>
            <a:r>
              <a:rPr lang="en-US" altLang="zh-CN" sz="2400" dirty="0" smtClean="0"/>
              <a:t>.</a:t>
            </a:r>
          </a:p>
          <a:p>
            <a:pPr marL="82296" indent="0">
              <a:buNone/>
            </a:pPr>
            <a:endParaRPr lang="en-US" altLang="zh-CN" sz="2800" dirty="0"/>
          </a:p>
          <a:p>
            <a:pPr marL="82296" indent="0">
              <a:buNone/>
            </a:pPr>
            <a:r>
              <a:rPr lang="en-US" altLang="zh-CN" sz="2400" dirty="0" err="1" smtClean="0"/>
              <a:t>Granovetter</a:t>
            </a:r>
            <a:r>
              <a:rPr lang="en-US" altLang="zh-CN" sz="2400" dirty="0" smtClean="0"/>
              <a:t> argued that a key characteristic determining the effect of job network on finding employment is </a:t>
            </a:r>
            <a:r>
              <a:rPr lang="en-US" altLang="zh-CN" sz="2400" u="sng" dirty="0" smtClean="0"/>
              <a:t>social tie strength.</a:t>
            </a:r>
          </a:p>
          <a:p>
            <a:pPr marL="82296" indent="0">
              <a:buNone/>
            </a:pPr>
            <a:r>
              <a:rPr lang="en-US" altLang="zh-CN" sz="2400" dirty="0" smtClean="0"/>
              <a:t>Strong links join close friends. </a:t>
            </a:r>
          </a:p>
          <a:p>
            <a:pPr marL="82296" indent="0">
              <a:buNone/>
            </a:pPr>
            <a:r>
              <a:rPr lang="en-US" altLang="zh-CN" sz="2400" dirty="0" smtClean="0"/>
              <a:t>Weak links join acquaintances. </a:t>
            </a:r>
          </a:p>
          <a:p>
            <a:pPr marL="82296" indent="0">
              <a:buNone/>
            </a:pPr>
            <a:r>
              <a:rPr lang="en-US" altLang="zh-CN" sz="2400" dirty="0" smtClean="0"/>
              <a:t>-</a:t>
            </a:r>
            <a:r>
              <a:rPr lang="en-US" altLang="zh-CN" sz="1800" dirty="0" smtClean="0"/>
              <a:t>strong links tend to traverse a society “slowly”.</a:t>
            </a:r>
          </a:p>
          <a:p>
            <a:pPr marL="82296" indent="0">
              <a:buNone/>
            </a:pPr>
            <a:r>
              <a:rPr lang="en-US" altLang="zh-CN" sz="1800" dirty="0" smtClean="0"/>
              <a:t>-In societies of close knit relations, it is likely that a large number of closely knit groups develop.</a:t>
            </a:r>
          </a:p>
          <a:p>
            <a:pPr marL="82296" indent="0">
              <a:buNone/>
            </a:pPr>
            <a:r>
              <a:rPr lang="en-US" altLang="zh-CN" sz="1800" dirty="0" smtClean="0"/>
              <a:t>-Overall size of the group of interconnected individuals will grow faster with weak ties.</a:t>
            </a:r>
            <a:endParaRPr lang="en-US" altLang="zh-CN" dirty="0" smtClean="0"/>
          </a:p>
          <a:p>
            <a:endParaRPr lang="en-US" altLang="zh-CN" dirty="0" smtClean="0"/>
          </a:p>
          <a:p>
            <a:pPr marL="82296" indent="0">
              <a:buNone/>
            </a:pPr>
            <a:endParaRPr lang="en-US" altLang="zh-CN" dirty="0" smtClean="0"/>
          </a:p>
        </p:txBody>
      </p:sp>
    </p:spTree>
    <p:extLst>
      <p:ext uri="{BB962C8B-B14F-4D97-AF65-F5344CB8AC3E}">
        <p14:creationId xmlns:p14="http://schemas.microsoft.com/office/powerpoint/2010/main" val="2396047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004" y="116632"/>
            <a:ext cx="7498080" cy="1143000"/>
          </a:xfrm>
        </p:spPr>
        <p:txBody>
          <a:bodyPr>
            <a:normAutofit fontScale="90000"/>
          </a:bodyPr>
          <a:lstStyle/>
          <a:p>
            <a:r>
              <a:rPr lang="en-US" dirty="0"/>
              <a:t>Job Information Network</a:t>
            </a:r>
            <a:br>
              <a:rPr lang="en-US" dirty="0"/>
            </a:br>
            <a:r>
              <a:rPr lang="en-US" sz="2700" dirty="0" smtClean="0"/>
              <a:t>The </a:t>
            </a:r>
            <a:r>
              <a:rPr lang="en-US" sz="2700" dirty="0"/>
              <a:t>Sociology Literature on Job Information Network</a:t>
            </a:r>
          </a:p>
        </p:txBody>
      </p:sp>
      <p:sp>
        <p:nvSpPr>
          <p:cNvPr id="3" name="Content Placeholder 2"/>
          <p:cNvSpPr>
            <a:spLocks noGrp="1"/>
          </p:cNvSpPr>
          <p:nvPr>
            <p:ph idx="1"/>
          </p:nvPr>
        </p:nvSpPr>
        <p:spPr>
          <a:xfrm>
            <a:off x="1259632" y="1412776"/>
            <a:ext cx="7498080" cy="4800600"/>
          </a:xfrm>
        </p:spPr>
        <p:txBody>
          <a:bodyPr/>
          <a:lstStyle/>
          <a:p>
            <a:r>
              <a:rPr lang="en-US" sz="2400" dirty="0" smtClean="0"/>
              <a:t>Tie strength is correlated with information benefits, the true causal agent in social network is the </a:t>
            </a:r>
            <a:r>
              <a:rPr lang="en-US" sz="2400" u="sng" dirty="0" smtClean="0"/>
              <a:t>structure hole</a:t>
            </a:r>
            <a:r>
              <a:rPr lang="en-US" sz="2400" dirty="0" smtClean="0"/>
              <a:t>. (Burt, 1992)</a:t>
            </a:r>
          </a:p>
          <a:p>
            <a:pPr marL="82296" indent="0">
              <a:buNone/>
            </a:pPr>
            <a:endParaRPr lang="en-US" dirty="0" smtClean="0"/>
          </a:p>
          <a:p>
            <a:r>
              <a:rPr lang="en-US" dirty="0" smtClean="0"/>
              <a:t>Structure hole defined as the “gap”, separation, between non- redundant contacts.</a:t>
            </a:r>
            <a:endParaRPr lang="en-US" dirty="0"/>
          </a:p>
        </p:txBody>
      </p:sp>
      <p:grpSp>
        <p:nvGrpSpPr>
          <p:cNvPr id="23" name="Group 22"/>
          <p:cNvGrpSpPr/>
          <p:nvPr/>
        </p:nvGrpSpPr>
        <p:grpSpPr>
          <a:xfrm>
            <a:off x="1619672" y="4468470"/>
            <a:ext cx="6105285" cy="1267772"/>
            <a:chOff x="1619672" y="4468470"/>
            <a:chExt cx="6105285" cy="1267772"/>
          </a:xfrm>
        </p:grpSpPr>
        <p:cxnSp>
          <p:nvCxnSpPr>
            <p:cNvPr id="5" name="Straight Connector 4"/>
            <p:cNvCxnSpPr/>
            <p:nvPr/>
          </p:nvCxnSpPr>
          <p:spPr>
            <a:xfrm>
              <a:off x="1907704" y="5123733"/>
              <a:ext cx="18002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Smiley Face 6"/>
            <p:cNvSpPr/>
            <p:nvPr/>
          </p:nvSpPr>
          <p:spPr>
            <a:xfrm>
              <a:off x="4139952" y="4869160"/>
              <a:ext cx="576064" cy="504056"/>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9" name="Straight Connector 8"/>
            <p:cNvCxnSpPr/>
            <p:nvPr/>
          </p:nvCxnSpPr>
          <p:spPr>
            <a:xfrm>
              <a:off x="5220072" y="5121188"/>
              <a:ext cx="2304256"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887924" y="4468470"/>
              <a:ext cx="1080120" cy="369332"/>
            </a:xfrm>
            <a:prstGeom prst="rect">
              <a:avLst/>
            </a:prstGeom>
            <a:noFill/>
          </p:spPr>
          <p:txBody>
            <a:bodyPr wrap="square" rtlCol="0">
              <a:spAutoFit/>
            </a:bodyPr>
            <a:lstStyle/>
            <a:p>
              <a:r>
                <a:rPr lang="en-US" dirty="0" smtClean="0"/>
                <a:t>Individual</a:t>
              </a:r>
              <a:endParaRPr lang="en-US" dirty="0"/>
            </a:p>
          </p:txBody>
        </p:sp>
        <p:sp>
          <p:nvSpPr>
            <p:cNvPr id="11" name="TextBox 10"/>
            <p:cNvSpPr txBox="1"/>
            <p:nvPr/>
          </p:nvSpPr>
          <p:spPr>
            <a:xfrm>
              <a:off x="1619672" y="5366910"/>
              <a:ext cx="2376264" cy="369332"/>
            </a:xfrm>
            <a:prstGeom prst="rect">
              <a:avLst/>
            </a:prstGeom>
            <a:noFill/>
          </p:spPr>
          <p:txBody>
            <a:bodyPr wrap="square" rtlCol="0">
              <a:spAutoFit/>
            </a:bodyPr>
            <a:lstStyle/>
            <a:p>
              <a:r>
                <a:rPr lang="en-US" dirty="0" smtClean="0"/>
                <a:t>Non-redundant contact</a:t>
              </a:r>
              <a:endParaRPr lang="en-US" dirty="0"/>
            </a:p>
          </p:txBody>
        </p:sp>
        <p:sp>
          <p:nvSpPr>
            <p:cNvPr id="21" name="TextBox 20"/>
            <p:cNvSpPr txBox="1"/>
            <p:nvPr/>
          </p:nvSpPr>
          <p:spPr>
            <a:xfrm>
              <a:off x="5348693" y="5366910"/>
              <a:ext cx="2376264" cy="369332"/>
            </a:xfrm>
            <a:prstGeom prst="rect">
              <a:avLst/>
            </a:prstGeom>
            <a:noFill/>
          </p:spPr>
          <p:txBody>
            <a:bodyPr wrap="square" rtlCol="0">
              <a:spAutoFit/>
            </a:bodyPr>
            <a:lstStyle/>
            <a:p>
              <a:r>
                <a:rPr lang="en-US" dirty="0"/>
                <a:t>Non-redundant contact</a:t>
              </a:r>
            </a:p>
          </p:txBody>
        </p:sp>
      </p:grpSp>
    </p:spTree>
    <p:extLst>
      <p:ext uri="{BB962C8B-B14F-4D97-AF65-F5344CB8AC3E}">
        <p14:creationId xmlns:p14="http://schemas.microsoft.com/office/powerpoint/2010/main" val="1427964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Job Information Network</a:t>
            </a:r>
            <a:br>
              <a:rPr lang="en-US" dirty="0"/>
            </a:br>
            <a:r>
              <a:rPr lang="en-US" sz="2700" dirty="0"/>
              <a:t>The Sociology Literature on Job Information Network</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1556792"/>
            <a:ext cx="6035563" cy="1072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565053" y="2780928"/>
            <a:ext cx="7416824" cy="2308324"/>
          </a:xfrm>
          <a:prstGeom prst="rect">
            <a:avLst/>
          </a:prstGeom>
          <a:noFill/>
        </p:spPr>
        <p:txBody>
          <a:bodyPr wrap="square" rtlCol="0">
            <a:spAutoFit/>
          </a:bodyPr>
          <a:lstStyle/>
          <a:p>
            <a:r>
              <a:rPr lang="en-US" dirty="0" smtClean="0"/>
              <a:t>Structural hole implies that</a:t>
            </a:r>
          </a:p>
          <a:p>
            <a:endParaRPr lang="en-US" dirty="0" smtClean="0"/>
          </a:p>
          <a:p>
            <a:pPr marL="342900" indent="-342900">
              <a:buAutoNum type="arabicPeriod"/>
            </a:pPr>
            <a:r>
              <a:rPr lang="en-US" dirty="0" smtClean="0"/>
              <a:t>A network with more non-redundant contacts provides more information than the same size network with redundant contacts.</a:t>
            </a:r>
          </a:p>
          <a:p>
            <a:endParaRPr lang="en-US" dirty="0"/>
          </a:p>
          <a:p>
            <a:r>
              <a:rPr lang="en-US" dirty="0" smtClean="0"/>
              <a:t>2.  A network with a given number of non-redundant contacts provides more   than Information if, in turn, those contacts “reach separate and therefore more diverse Social worlds”.</a:t>
            </a:r>
            <a:endParaRPr lang="en-US" dirty="0"/>
          </a:p>
        </p:txBody>
      </p:sp>
      <p:sp>
        <p:nvSpPr>
          <p:cNvPr id="5" name="TextBox 4"/>
          <p:cNvSpPr txBox="1"/>
          <p:nvPr/>
        </p:nvSpPr>
        <p:spPr>
          <a:xfrm>
            <a:off x="1043608" y="5229200"/>
            <a:ext cx="7704856" cy="1477328"/>
          </a:xfrm>
          <a:prstGeom prst="rect">
            <a:avLst/>
          </a:prstGeom>
          <a:noFill/>
        </p:spPr>
        <p:txBody>
          <a:bodyPr wrap="square" rtlCol="0">
            <a:spAutoFit/>
          </a:bodyPr>
          <a:lstStyle/>
          <a:p>
            <a:r>
              <a:rPr lang="en-US" dirty="0" smtClean="0"/>
              <a:t>The non-redundant information that structural holes possess is better communicated to, and acted upon, within networks with </a:t>
            </a:r>
            <a:r>
              <a:rPr lang="en-US" u="sng" dirty="0" smtClean="0"/>
              <a:t>closure</a:t>
            </a:r>
            <a:r>
              <a:rPr lang="en-US" dirty="0" smtClean="0"/>
              <a:t>.</a:t>
            </a:r>
          </a:p>
          <a:p>
            <a:endParaRPr lang="en-US" dirty="0"/>
          </a:p>
          <a:p>
            <a:r>
              <a:rPr lang="en-US" dirty="0" smtClean="0"/>
              <a:t>Closure is “social capital” that is created by a network of strongly interconnected elements.</a:t>
            </a:r>
            <a:endParaRPr lang="en-US" dirty="0"/>
          </a:p>
        </p:txBody>
      </p:sp>
    </p:spTree>
    <p:extLst>
      <p:ext uri="{BB962C8B-B14F-4D97-AF65-F5344CB8AC3E}">
        <p14:creationId xmlns:p14="http://schemas.microsoft.com/office/powerpoint/2010/main" val="24597741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1291</TotalTime>
  <Words>1455</Words>
  <Application>Microsoft Office PowerPoint</Application>
  <PresentationFormat>On-screen Show (4:3)</PresentationFormat>
  <Paragraphs>144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夏至</vt:lpstr>
      <vt:lpstr>        Job Information Network, Neighborhood Effects and Inequality</vt:lpstr>
      <vt:lpstr>Introduction </vt:lpstr>
      <vt:lpstr>Contents </vt:lpstr>
      <vt:lpstr>Stylized Facts about Job Information Network and Neighborhood Effects</vt:lpstr>
      <vt:lpstr>Stylized Facts about Job Information Network and Neighborhood Effects</vt:lpstr>
      <vt:lpstr>Job Information Network</vt:lpstr>
      <vt:lpstr>Job Information Network The Sociology Literature on Job Information Network</vt:lpstr>
      <vt:lpstr>Job Information Network The Sociology Literature on Job Information Network</vt:lpstr>
      <vt:lpstr>Job Information Network The Sociology Literature on Job Information Network</vt:lpstr>
      <vt:lpstr>Job Information Network The Sociology Literature on Job Information Network</vt:lpstr>
      <vt:lpstr>Job Information Network The Sociology Literature on Job Information Network</vt:lpstr>
      <vt:lpstr>Job Information Network - The Sociology Literature on Job Information Network</vt:lpstr>
      <vt:lpstr>Job Information Network -Models of Exogenous Job Information Network</vt:lpstr>
      <vt:lpstr>Job Information Network -Models of Exogenous Job Information Network</vt:lpstr>
      <vt:lpstr>Job Information Network -Models of Exogenous Job Information Network</vt:lpstr>
      <vt:lpstr>Job Information Network -Models of Exogenous Job Information Network</vt:lpstr>
      <vt:lpstr>Job Information Network -Models of Exogenous Job Information Network</vt:lpstr>
      <vt:lpstr>Job Information Network -Models of Exogenous Job Information Network</vt:lpstr>
      <vt:lpstr>Conclusion </vt:lpstr>
      <vt:lpstr>Reference</vt:lpstr>
    </vt:vector>
  </TitlesOfParts>
  <Company>amway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Information Network, Neighborhood Effects and Inequality</dc:title>
  <dc:creator>Computer</dc:creator>
  <cp:lastModifiedBy>SELIN Yu</cp:lastModifiedBy>
  <cp:revision>65</cp:revision>
  <cp:lastPrinted>2015-02-11T21:51:27Z</cp:lastPrinted>
  <dcterms:created xsi:type="dcterms:W3CDTF">2015-02-05T07:01:16Z</dcterms:created>
  <dcterms:modified xsi:type="dcterms:W3CDTF">2015-02-16T22:11:26Z</dcterms:modified>
</cp:coreProperties>
</file>