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handoutMasterIdLst>
    <p:handoutMasterId r:id="rId25"/>
  </p:handoutMasterIdLst>
  <p:sldIdLst>
    <p:sldId id="256" r:id="rId2"/>
    <p:sldId id="257" r:id="rId3"/>
    <p:sldId id="258" r:id="rId4"/>
    <p:sldId id="260" r:id="rId5"/>
    <p:sldId id="261"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9"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clrMode="bw"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5" d="100"/>
          <a:sy n="75" d="100"/>
        </p:scale>
        <p:origin x="-1616"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A7F6F08-FB26-074E-BFEC-245D3F96390E}" type="datetimeFigureOut">
              <a:rPr lang="en-US" smtClean="0"/>
              <a:t>15-04-12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B0FE2ED-9659-FC4C-B17C-397606D6EB71}" type="slidenum">
              <a:rPr lang="en-US" smtClean="0"/>
              <a:t>‹#›</a:t>
            </a:fld>
            <a:endParaRPr lang="en-US"/>
          </a:p>
        </p:txBody>
      </p:sp>
    </p:spTree>
    <p:extLst>
      <p:ext uri="{BB962C8B-B14F-4D97-AF65-F5344CB8AC3E}">
        <p14:creationId xmlns:p14="http://schemas.microsoft.com/office/powerpoint/2010/main" val="1729516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D30BDD-1D52-A047-A17A-D2EE118875CB}" type="datetimeFigureOut">
              <a:rPr lang="en-US" smtClean="0"/>
              <a:t>15-04-12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5E757A-5672-384B-911C-9002D8B01A27}" type="slidenum">
              <a:rPr lang="en-US" smtClean="0"/>
              <a:t>‹#›</a:t>
            </a:fld>
            <a:endParaRPr lang="en-US"/>
          </a:p>
        </p:txBody>
      </p:sp>
    </p:spTree>
    <p:extLst>
      <p:ext uri="{BB962C8B-B14F-4D97-AF65-F5344CB8AC3E}">
        <p14:creationId xmlns:p14="http://schemas.microsoft.com/office/powerpoint/2010/main" val="211526096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5E757A-5672-384B-911C-9002D8B01A27}" type="slidenum">
              <a:rPr lang="en-US" smtClean="0"/>
              <a:t>10</a:t>
            </a:fld>
            <a:endParaRPr lang="en-US"/>
          </a:p>
        </p:txBody>
      </p:sp>
    </p:spTree>
    <p:extLst>
      <p:ext uri="{BB962C8B-B14F-4D97-AF65-F5344CB8AC3E}">
        <p14:creationId xmlns:p14="http://schemas.microsoft.com/office/powerpoint/2010/main" val="2614918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251665B-C24A-4702-B522-6A4334602E03}" type="datetimeFigureOut">
              <a:rPr lang="en-US" smtClean="0"/>
              <a:t>15-04-12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t>‹#›</a:t>
            </a:fld>
            <a:endParaRPr lang="en-US"/>
          </a:p>
        </p:txBody>
      </p:sp>
      <p:sp>
        <p:nvSpPr>
          <p:cNvPr id="7" name="Rectangle 6"/>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8" name="Group 16"/>
          <p:cNvGrpSpPr/>
          <p:nvPr/>
        </p:nvGrpSpPr>
        <p:grpSpPr>
          <a:xfrm>
            <a:off x="284163" y="1906542"/>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TextBox 11"/>
          <p:cNvSpPr txBox="1"/>
          <p:nvPr/>
        </p:nvSpPr>
        <p:spPr>
          <a:xfrm>
            <a:off x="8230889" y="444728"/>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ctrTitle"/>
          </p:nvPr>
        </p:nvSpPr>
        <p:spPr>
          <a:xfrm>
            <a:off x="421341" y="449005"/>
            <a:ext cx="7808976" cy="1088136"/>
          </a:xfrm>
          <a:noFill/>
        </p:spPr>
        <p:txBody>
          <a:bodyPr vert="horz" lIns="91440" tIns="45720" rIns="91440" bIns="45720" rtlCol="0" anchor="b" anchorCtr="0">
            <a:normAutofit/>
          </a:bodyPr>
          <a:lstStyle>
            <a:lvl1pPr marL="0" algn="l" defTabSz="914400" rtl="0" eaLnBrk="1" latinLnBrk="0" hangingPunct="1">
              <a:lnSpc>
                <a:spcPts val="4600"/>
              </a:lnSpc>
              <a:spcBef>
                <a:spcPct val="0"/>
              </a:spcBef>
              <a:buNone/>
              <a:defRPr sz="4200" kern="1200">
                <a:solidFill>
                  <a:schemeClr val="bg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476205" y="1532427"/>
            <a:ext cx="7754112" cy="484632"/>
          </a:xfrm>
        </p:spPr>
        <p:txBody>
          <a:bodyPr vert="horz" lIns="91440" tIns="45720" rIns="91440" bIns="45720" rtlCol="0">
            <a:normAutofit/>
          </a:bodyPr>
          <a:lstStyle>
            <a:lvl1pPr marL="0" indent="0" algn="l"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13" name="Rectangle 12"/>
          <p:cNvSpPr/>
          <p:nvPr/>
        </p:nvSpPr>
        <p:spPr>
          <a:xfrm>
            <a:off x="284163" y="6227064"/>
            <a:ext cx="8574087" cy="173736"/>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941" y="1298762"/>
            <a:ext cx="4069080" cy="1162050"/>
          </a:xfrm>
          <a:noFill/>
        </p:spPr>
        <p:txBody>
          <a:bodyPr anchor="b">
            <a:noAutofit/>
          </a:bodyPr>
          <a:lstStyle>
            <a:lvl1pPr algn="ctr">
              <a:defRPr sz="3200" b="1">
                <a:solidFill>
                  <a:schemeClr val="accent2"/>
                </a:solidFill>
              </a:defRPr>
            </a:lvl1pPr>
          </a:lstStyle>
          <a:p>
            <a:r>
              <a:rPr lang="en-CA" smtClean="0"/>
              <a:t>Click to edit Master title style</a:t>
            </a:r>
            <a:endParaRPr/>
          </a:p>
        </p:txBody>
      </p:sp>
      <p:sp>
        <p:nvSpPr>
          <p:cNvPr id="3" name="Content Placeholder 2"/>
          <p:cNvSpPr>
            <a:spLocks noGrp="1"/>
          </p:cNvSpPr>
          <p:nvPr>
            <p:ph idx="1"/>
          </p:nvPr>
        </p:nvSpPr>
        <p:spPr>
          <a:xfrm>
            <a:off x="4783567" y="914400"/>
            <a:ext cx="4069080"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268941" y="2456329"/>
            <a:ext cx="4069080" cy="318247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4251665B-C24A-4702-B522-6A4334602E03}" type="datetimeFigureOut">
              <a:rPr lang="en-US" smtClean="0"/>
              <a:t>15-04-12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889E0-CAB2-4699-909D-B9A88D47ACBE}" type="slidenum">
              <a:rPr lang="en-US" smtClean="0"/>
              <a:t>‹#›</a:t>
            </a:fld>
            <a:endParaRPr lang="en-US"/>
          </a:p>
        </p:txBody>
      </p:sp>
      <p:grpSp>
        <p:nvGrpSpPr>
          <p:cNvPr id="8" name="Group 7"/>
          <p:cNvGrpSpPr/>
          <p:nvPr/>
        </p:nvGrpSpPr>
        <p:grpSpPr>
          <a:xfrm>
            <a:off x="284163" y="452718"/>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63071" y="4800600"/>
            <a:ext cx="8360242"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CA" smtClean="0"/>
              <a:t>Click to edit Master title style</a:t>
            </a:r>
            <a:endParaRPr/>
          </a:p>
        </p:txBody>
      </p:sp>
      <p:sp>
        <p:nvSpPr>
          <p:cNvPr id="3" name="Picture Placeholder 2"/>
          <p:cNvSpPr>
            <a:spLocks noGrp="1"/>
          </p:cNvSpPr>
          <p:nvPr>
            <p:ph type="pic" idx="1"/>
          </p:nvPr>
        </p:nvSpPr>
        <p:spPr>
          <a:xfrm>
            <a:off x="284163" y="457199"/>
            <a:ext cx="8577072" cy="435254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
        <p:nvSpPr>
          <p:cNvPr id="4" name="Text Placeholder 3"/>
          <p:cNvSpPr>
            <a:spLocks noGrp="1"/>
          </p:cNvSpPr>
          <p:nvPr>
            <p:ph type="body" sz="half" idx="2"/>
          </p:nvPr>
        </p:nvSpPr>
        <p:spPr>
          <a:xfrm>
            <a:off x="419099" y="5367338"/>
            <a:ext cx="8304213"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4251665B-C24A-4702-B522-6A4334602E03}" type="datetimeFigureOut">
              <a:rPr lang="en-US" smtClean="0"/>
              <a:t>15-04-12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889E0-CAB2-4699-909D-B9A88D47ACBE}"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grpSp>
        <p:nvGrpSpPr>
          <p:cNvPr id="8" name="Group 8"/>
          <p:cNvGrpSpPr/>
          <p:nvPr/>
        </p:nvGrpSpPr>
        <p:grpSpPr>
          <a:xfrm>
            <a:off x="284163" y="4280647"/>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63071" y="4778189"/>
            <a:ext cx="8360242" cy="566738"/>
          </a:xfrm>
          <a:noFill/>
        </p:spPr>
        <p:txBody>
          <a:bodyPr anchor="b">
            <a:normAutofit/>
          </a:bodyPr>
          <a:lstStyle>
            <a:lvl1pPr algn="l">
              <a:defRPr sz="2800" b="0">
                <a:solidFill>
                  <a:schemeClr val="accent2"/>
                </a:solidFill>
              </a:defRPr>
            </a:lvl1pPr>
          </a:lstStyle>
          <a:p>
            <a:r>
              <a:rPr lang="en-CA" smtClean="0"/>
              <a:t>Click to edit Master title style</a:t>
            </a:r>
            <a:endParaRPr/>
          </a:p>
        </p:txBody>
      </p:sp>
      <p:sp>
        <p:nvSpPr>
          <p:cNvPr id="3" name="Picture Placeholder 2"/>
          <p:cNvSpPr>
            <a:spLocks noGrp="1"/>
          </p:cNvSpPr>
          <p:nvPr>
            <p:ph type="pic" idx="1"/>
          </p:nvPr>
        </p:nvSpPr>
        <p:spPr>
          <a:xfrm>
            <a:off x="284163" y="457200"/>
            <a:ext cx="8577072" cy="3822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
        <p:nvSpPr>
          <p:cNvPr id="4" name="Text Placeholder 3"/>
          <p:cNvSpPr>
            <a:spLocks noGrp="1"/>
          </p:cNvSpPr>
          <p:nvPr>
            <p:ph type="body" sz="half" idx="2"/>
          </p:nvPr>
        </p:nvSpPr>
        <p:spPr>
          <a:xfrm>
            <a:off x="419099" y="5344927"/>
            <a:ext cx="8304213" cy="804862"/>
          </a:xfrm>
          <a:noFill/>
        </p:spPr>
        <p:txBody>
          <a:bodyPr/>
          <a:lstStyle>
            <a:lvl1pPr marL="0" indent="0">
              <a:spcBef>
                <a:spcPts val="0"/>
              </a:spcBef>
              <a:buNone/>
              <a:defRPr sz="1400">
                <a:solidFill>
                  <a:schemeClr val="tx1">
                    <a:lumMod val="85000"/>
                    <a:lumOff val="1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4251665B-C24A-4702-B522-6A4334602E03}" type="datetimeFigureOut">
              <a:rPr lang="en-US" smtClean="0"/>
              <a:t>15-04-12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889E0-CAB2-4699-909D-B9A88D47ACBE}"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0" y="914400"/>
            <a:ext cx="5195047"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4251665B-C24A-4702-B522-6A4334602E03}" type="datetimeFigureOut">
              <a:rPr lang="en-US" smtClean="0"/>
              <a:t>15-04-12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889E0-CAB2-4699-909D-B9A88D47ACBE}" type="slidenum">
              <a:rPr lang="en-US" smtClean="0"/>
              <a:t>‹#›</a:t>
            </a:fld>
            <a:endParaRPr lang="en-US"/>
          </a:p>
        </p:txBody>
      </p:sp>
      <p:sp>
        <p:nvSpPr>
          <p:cNvPr id="12" name="Rectangle 11"/>
          <p:cNvSpPr/>
          <p:nvPr/>
        </p:nvSpPr>
        <p:spPr>
          <a:xfrm>
            <a:off x="284163" y="4267200"/>
            <a:ext cx="2743200" cy="2120153"/>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sp>
        <p:nvSpPr>
          <p:cNvPr id="4" name="Text Placeholder 3"/>
          <p:cNvSpPr>
            <a:spLocks noGrp="1"/>
          </p:cNvSpPr>
          <p:nvPr>
            <p:ph type="body" sz="half" idx="2"/>
          </p:nvPr>
        </p:nvSpPr>
        <p:spPr>
          <a:xfrm>
            <a:off x="419101" y="4953001"/>
            <a:ext cx="2472017" cy="1246094"/>
          </a:xfrm>
        </p:spPr>
        <p:txBody>
          <a:bodyPr>
            <a:normAutofit/>
          </a:bodyPr>
          <a:lstStyle>
            <a:lvl1pPr marL="0" indent="0" algn="l">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2" name="Title 1"/>
          <p:cNvSpPr>
            <a:spLocks noGrp="1"/>
          </p:cNvSpPr>
          <p:nvPr>
            <p:ph type="title"/>
          </p:nvPr>
        </p:nvSpPr>
        <p:spPr>
          <a:xfrm>
            <a:off x="410764" y="4419600"/>
            <a:ext cx="2475395" cy="510988"/>
          </a:xfrm>
          <a:noFill/>
        </p:spPr>
        <p:txBody>
          <a:bodyPr anchor="b">
            <a:normAutofit/>
          </a:bodyPr>
          <a:lstStyle>
            <a:lvl1pPr algn="l">
              <a:defRPr sz="2000" b="1">
                <a:solidFill>
                  <a:schemeClr val="bg1"/>
                </a:solidFill>
              </a:defRPr>
            </a:lvl1pPr>
          </a:lstStyle>
          <a:p>
            <a:r>
              <a:rPr lang="en-CA" smtClean="0"/>
              <a:t>Click to edit Master title style</a:t>
            </a:r>
            <a:endParaRPr/>
          </a:p>
        </p:txBody>
      </p:sp>
      <p:sp>
        <p:nvSpPr>
          <p:cNvPr id="14" name="Picture Placeholder 13"/>
          <p:cNvSpPr>
            <a:spLocks noGrp="1"/>
          </p:cNvSpPr>
          <p:nvPr>
            <p:ph type="pic" sz="quarter" idx="13"/>
          </p:nvPr>
        </p:nvSpPr>
        <p:spPr>
          <a:xfrm>
            <a:off x="284164" y="594360"/>
            <a:ext cx="2743200" cy="3675888"/>
          </a:xfrm>
        </p:spPr>
        <p:txBody>
          <a:bodyPr/>
          <a:lstStyle>
            <a:lvl1pPr>
              <a:buNone/>
              <a:defRPr/>
            </a:lvl1pPr>
          </a:lstStyle>
          <a:p>
            <a:r>
              <a:rPr lang="en-CA" smtClean="0"/>
              <a:t>Drag picture to placeholder or click icon to add</a:t>
            </a:r>
            <a:endParaRPr/>
          </a:p>
        </p:txBody>
      </p:sp>
      <p:grpSp>
        <p:nvGrpSpPr>
          <p:cNvPr id="8" name="Group 14"/>
          <p:cNvGrpSpPr/>
          <p:nvPr/>
        </p:nvGrpSpPr>
        <p:grpSpPr>
          <a:xfrm>
            <a:off x="284163" y="461682"/>
            <a:ext cx="8576373" cy="137411"/>
            <a:chOff x="284163" y="1759424"/>
            <a:chExt cx="8576373" cy="137411"/>
          </a:xfrm>
        </p:grpSpPr>
        <p:sp>
          <p:nvSpPr>
            <p:cNvPr id="16" name="Rectangle 15"/>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3 Pictures with Caption">
    <p:spTree>
      <p:nvGrpSpPr>
        <p:cNvPr id="1" name=""/>
        <p:cNvGrpSpPr/>
        <p:nvPr/>
      </p:nvGrpSpPr>
      <p:grpSpPr>
        <a:xfrm>
          <a:off x="0" y="0"/>
          <a:ext cx="0" cy="0"/>
          <a:chOff x="0" y="0"/>
          <a:chExt cx="0" cy="0"/>
        </a:xfrm>
      </p:grpSpPr>
      <p:sp>
        <p:nvSpPr>
          <p:cNvPr id="8" name="Rectangle 7"/>
          <p:cNvSpPr/>
          <p:nvPr/>
        </p:nvSpPr>
        <p:spPr>
          <a:xfrm>
            <a:off x="3021013" y="4801575"/>
            <a:ext cx="583723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031661" y="4800600"/>
            <a:ext cx="5691651"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CA" smtClean="0"/>
              <a:t>Click to edit Master title style</a:t>
            </a:r>
            <a:endParaRPr/>
          </a:p>
        </p:txBody>
      </p:sp>
      <p:sp>
        <p:nvSpPr>
          <p:cNvPr id="3" name="Picture Placeholder 2"/>
          <p:cNvSpPr>
            <a:spLocks noGrp="1"/>
          </p:cNvSpPr>
          <p:nvPr>
            <p:ph type="pic" idx="1"/>
          </p:nvPr>
        </p:nvSpPr>
        <p:spPr>
          <a:xfrm>
            <a:off x="3021014" y="457199"/>
            <a:ext cx="5833872" cy="4352544"/>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
        <p:nvSpPr>
          <p:cNvPr id="4" name="Text Placeholder 3"/>
          <p:cNvSpPr>
            <a:spLocks noGrp="1"/>
          </p:cNvSpPr>
          <p:nvPr>
            <p:ph type="body" sz="half" idx="2"/>
          </p:nvPr>
        </p:nvSpPr>
        <p:spPr>
          <a:xfrm>
            <a:off x="3069805" y="5367338"/>
            <a:ext cx="5653507"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4251665B-C24A-4702-B522-6A4334602E03}" type="datetimeFigureOut">
              <a:rPr lang="en-US" smtClean="0"/>
              <a:t>15-04-12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889E0-CAB2-4699-909D-B9A88D47ACBE}" type="slidenum">
              <a:rPr lang="en-US" smtClean="0"/>
              <a:t>‹#›</a:t>
            </a:fld>
            <a:endParaRPr lang="en-US"/>
          </a:p>
        </p:txBody>
      </p:sp>
      <p:sp>
        <p:nvSpPr>
          <p:cNvPr id="13" name="Picture Placeholder 2"/>
          <p:cNvSpPr>
            <a:spLocks noGrp="1"/>
          </p:cNvSpPr>
          <p:nvPr>
            <p:ph type="pic" idx="13"/>
          </p:nvPr>
        </p:nvSpPr>
        <p:spPr>
          <a:xfrm>
            <a:off x="284164" y="457200"/>
            <a:ext cx="2736850" cy="290779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
        <p:nvSpPr>
          <p:cNvPr id="14" name="Picture Placeholder 2"/>
          <p:cNvSpPr>
            <a:spLocks noGrp="1"/>
          </p:cNvSpPr>
          <p:nvPr>
            <p:ph type="pic" idx="14"/>
          </p:nvPr>
        </p:nvSpPr>
        <p:spPr>
          <a:xfrm>
            <a:off x="284164" y="3364992"/>
            <a:ext cx="2736850" cy="2898648"/>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a:xfrm>
            <a:off x="284163" y="2133600"/>
            <a:ext cx="8574087" cy="40132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4251665B-C24A-4702-B522-6A4334602E03}" type="datetimeFigureOut">
              <a:rPr lang="en-US" smtClean="0"/>
              <a:t>15-04-12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5313882" y="2857535"/>
            <a:ext cx="5934615"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695124" y="473075"/>
            <a:ext cx="969264" cy="5921375"/>
          </a:xfrm>
        </p:spPr>
        <p:txBody>
          <a:bodyPr vert="eaVert"/>
          <a:lstStyle>
            <a:lvl1pPr algn="l">
              <a:defRPr sz="3400"/>
            </a:lvl1pPr>
          </a:lstStyle>
          <a:p>
            <a:r>
              <a:rPr lang="en-CA" smtClean="0"/>
              <a:t>Click to edit Master title style</a:t>
            </a:r>
            <a:endParaRPr/>
          </a:p>
        </p:txBody>
      </p:sp>
      <p:sp>
        <p:nvSpPr>
          <p:cNvPr id="3" name="Vertical Text Placeholder 2"/>
          <p:cNvSpPr>
            <a:spLocks noGrp="1"/>
          </p:cNvSpPr>
          <p:nvPr>
            <p:ph type="body" orient="vert" idx="1"/>
          </p:nvPr>
        </p:nvSpPr>
        <p:spPr>
          <a:xfrm>
            <a:off x="284163" y="457200"/>
            <a:ext cx="6497637" cy="5937250"/>
          </a:xfrm>
        </p:spPr>
        <p:txBody>
          <a:bodyPr vert="eaVert"/>
          <a:lstStyle>
            <a:lvl5pPr algn="l">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4251665B-C24A-4702-B522-6A4334602E03}" type="datetimeFigureOut">
              <a:rPr lang="en-US" smtClean="0"/>
              <a:t>15-04-12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t>‹#›</a:t>
            </a:fld>
            <a:endParaRPr lang="en-US"/>
          </a:p>
        </p:txBody>
      </p:sp>
      <p:grpSp>
        <p:nvGrpSpPr>
          <p:cNvPr id="8" name="Group 7"/>
          <p:cNvGrpSpPr/>
          <p:nvPr/>
        </p:nvGrpSpPr>
        <p:grpSpPr>
          <a:xfrm rot="5400000">
            <a:off x="4658724" y="3355723"/>
            <a:ext cx="5934456"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4251665B-C24A-4702-B522-6A4334602E03}" type="datetimeFigureOut">
              <a:rPr lang="en-US" smtClean="0"/>
              <a:t>15-04-12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18" name="Rectangle 17"/>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sp>
        <p:nvSpPr>
          <p:cNvPr id="4" name="Date Placeholder 3"/>
          <p:cNvSpPr>
            <a:spLocks noGrp="1"/>
          </p:cNvSpPr>
          <p:nvPr>
            <p:ph type="dt" sz="half" idx="10"/>
          </p:nvPr>
        </p:nvSpPr>
        <p:spPr/>
        <p:txBody>
          <a:bodyPr/>
          <a:lstStyle/>
          <a:p>
            <a:fld id="{4251665B-C24A-4702-B522-6A4334602E03}" type="datetimeFigureOut">
              <a:rPr lang="en-US" smtClean="0"/>
              <a:t>15-04-12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t>‹#›</a:t>
            </a:fld>
            <a:endParaRPr lang="en-US"/>
          </a:p>
        </p:txBody>
      </p:sp>
      <p:sp>
        <p:nvSpPr>
          <p:cNvPr id="8" name="Picture Placeholder 7"/>
          <p:cNvSpPr>
            <a:spLocks noGrp="1"/>
          </p:cNvSpPr>
          <p:nvPr>
            <p:ph type="pic" sz="quarter" idx="13"/>
          </p:nvPr>
        </p:nvSpPr>
        <p:spPr>
          <a:xfrm>
            <a:off x="284162" y="2017058"/>
            <a:ext cx="8574087" cy="4377391"/>
          </a:xfrm>
        </p:spPr>
        <p:txBody>
          <a:bodyPr/>
          <a:lstStyle>
            <a:lvl1pPr>
              <a:buNone/>
              <a:defRPr/>
            </a:lvl1pPr>
          </a:lstStyle>
          <a:p>
            <a:r>
              <a:rPr lang="en-CA" smtClean="0"/>
              <a:t>Drag picture to placeholder or click icon to add</a:t>
            </a:r>
            <a:endParaRPr/>
          </a:p>
        </p:txBody>
      </p:sp>
      <p:sp>
        <p:nvSpPr>
          <p:cNvPr id="3" name="Subtitle 2"/>
          <p:cNvSpPr>
            <a:spLocks noGrp="1"/>
          </p:cNvSpPr>
          <p:nvPr>
            <p:ph type="subTitle" idx="1"/>
          </p:nvPr>
        </p:nvSpPr>
        <p:spPr>
          <a:xfrm>
            <a:off x="472420" y="1532965"/>
            <a:ext cx="7754284" cy="484094"/>
          </a:xfrm>
        </p:spPr>
        <p:txBody>
          <a:bodyPr>
            <a:normAutofit/>
          </a:bodyPr>
          <a:lstStyle>
            <a:lvl1pPr marL="0" indent="0" algn="l">
              <a:lnSpc>
                <a:spcPct val="100000"/>
              </a:lnSpc>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grpSp>
        <p:nvGrpSpPr>
          <p:cNvPr id="7" name="Group 16"/>
          <p:cNvGrpSpPr/>
          <p:nvPr/>
        </p:nvGrpSpPr>
        <p:grpSpPr>
          <a:xfrm>
            <a:off x="284163" y="1906542"/>
            <a:ext cx="8576373" cy="137411"/>
            <a:chOff x="284163" y="1759424"/>
            <a:chExt cx="8576373" cy="137411"/>
          </a:xfrm>
        </p:grpSpPr>
        <p:sp>
          <p:nvSpPr>
            <p:cNvPr id="11" name="Rectangle 10"/>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9" name="TextBox 18"/>
          <p:cNvSpPr txBox="1"/>
          <p:nvPr/>
        </p:nvSpPr>
        <p:spPr>
          <a:xfrm>
            <a:off x="8230889" y="444728"/>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ctrTitle"/>
          </p:nvPr>
        </p:nvSpPr>
        <p:spPr>
          <a:xfrm>
            <a:off x="418633" y="444728"/>
            <a:ext cx="7810967" cy="1088237"/>
          </a:xfrm>
          <a:noFill/>
        </p:spPr>
        <p:txBody>
          <a:bodyPr bIns="45720" anchor="b" anchorCtr="0">
            <a:normAutofit/>
          </a:bodyPr>
          <a:lstStyle>
            <a:lvl1pPr algn="l">
              <a:lnSpc>
                <a:spcPts val="4600"/>
              </a:lnSpc>
              <a:defRPr/>
            </a:lvl1pPr>
          </a:lstStyle>
          <a:p>
            <a:r>
              <a:rPr lang="en-CA" smtClean="0"/>
              <a:t>Click to edit Master title style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TextBox 12"/>
          <p:cNvSpPr txBox="1"/>
          <p:nvPr/>
        </p:nvSpPr>
        <p:spPr>
          <a:xfrm>
            <a:off x="8230889" y="4801575"/>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title"/>
          </p:nvPr>
        </p:nvSpPr>
        <p:spPr>
          <a:xfrm>
            <a:off x="429768" y="4814125"/>
            <a:ext cx="7772400" cy="1051560"/>
          </a:xfrm>
          <a:noFill/>
        </p:spPr>
        <p:txBody>
          <a:bodyPr vert="horz" lIns="91440" tIns="45720" rIns="91440" bIns="45720" rtlCol="0" anchor="b" anchorCtr="0">
            <a:normAutofit/>
          </a:bodyPr>
          <a:lstStyle>
            <a:lvl1pPr algn="l" defTabSz="914400" rtl="0" eaLnBrk="1" latinLnBrk="0" hangingPunct="1">
              <a:spcBef>
                <a:spcPct val="0"/>
              </a:spcBef>
              <a:buNone/>
              <a:defRPr sz="4200" b="0" i="0" kern="1200" cap="none" baseline="0">
                <a:solidFill>
                  <a:schemeClr val="bg1"/>
                </a:solidFill>
                <a:latin typeface="+mj-lt"/>
                <a:ea typeface="+mj-ea"/>
                <a:cs typeface="+mj-cs"/>
              </a:defRPr>
            </a:lvl1pPr>
          </a:lstStyle>
          <a:p>
            <a:r>
              <a:rPr lang="en-CA" smtClean="0"/>
              <a:t>Click to edit Master title style</a:t>
            </a:r>
            <a:endParaRPr/>
          </a:p>
        </p:txBody>
      </p:sp>
      <p:sp>
        <p:nvSpPr>
          <p:cNvPr id="3" name="Text Placeholder 2"/>
          <p:cNvSpPr>
            <a:spLocks noGrp="1"/>
          </p:cNvSpPr>
          <p:nvPr>
            <p:ph type="body" idx="1"/>
          </p:nvPr>
        </p:nvSpPr>
        <p:spPr>
          <a:xfrm>
            <a:off x="475488" y="5861304"/>
            <a:ext cx="7735824" cy="402336"/>
          </a:xfrm>
        </p:spPr>
        <p:txBody>
          <a:bodyPr vert="horz" lIns="91440" tIns="45720" rIns="91440" bIns="45720" rtlCol="0" anchor="t" anchorCtr="0">
            <a:normAutofit/>
          </a:bodyPr>
          <a:lstStyle>
            <a:lvl1pPr marL="0" indent="0">
              <a:spcBef>
                <a:spcPts val="0"/>
              </a:spcBef>
              <a:buNone/>
              <a:defRPr sz="18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Clr>
                <a:schemeClr val="bg1">
                  <a:lumMod val="65000"/>
                </a:schemeClr>
              </a:buClr>
              <a:buSzPct val="90000"/>
              <a:buFont typeface="Wingdings" pitchFamily="2" charset="2"/>
              <a:buNone/>
            </a:pPr>
            <a:r>
              <a:rPr lang="en-CA" smtClean="0"/>
              <a:t>Click to edit Master text styles</a:t>
            </a:r>
          </a:p>
        </p:txBody>
      </p:sp>
      <p:sp>
        <p:nvSpPr>
          <p:cNvPr id="4" name="Date Placeholder 3"/>
          <p:cNvSpPr>
            <a:spLocks noGrp="1"/>
          </p:cNvSpPr>
          <p:nvPr>
            <p:ph type="dt" sz="half" idx="10"/>
          </p:nvPr>
        </p:nvSpPr>
        <p:spPr/>
        <p:txBody>
          <a:bodyPr/>
          <a:lstStyle/>
          <a:p>
            <a:fld id="{4251665B-C24A-4702-B522-6A4334602E03}" type="datetimeFigureOut">
              <a:rPr lang="en-US" smtClean="0"/>
              <a:t>15-04-12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13" name="Picture Placeholder 7"/>
          <p:cNvSpPr>
            <a:spLocks noGrp="1"/>
          </p:cNvSpPr>
          <p:nvPr>
            <p:ph type="pic" sz="quarter" idx="13"/>
          </p:nvPr>
        </p:nvSpPr>
        <p:spPr>
          <a:xfrm>
            <a:off x="284162" y="443754"/>
            <a:ext cx="8574087" cy="4370293"/>
          </a:xfrm>
        </p:spPr>
        <p:txBody>
          <a:bodyPr/>
          <a:lstStyle>
            <a:lvl1pPr>
              <a:buNone/>
              <a:defRPr/>
            </a:lvl1pPr>
          </a:lstStyle>
          <a:p>
            <a:r>
              <a:rPr lang="en-CA" smtClean="0"/>
              <a:t>Drag picture to placeholder or click icon to add</a:t>
            </a:r>
            <a:endParaRPr/>
          </a:p>
        </p:txBody>
      </p:sp>
      <p:sp>
        <p:nvSpPr>
          <p:cNvPr id="4" name="Date Placeholder 3"/>
          <p:cNvSpPr>
            <a:spLocks noGrp="1"/>
          </p:cNvSpPr>
          <p:nvPr>
            <p:ph type="dt" sz="half" idx="10"/>
          </p:nvPr>
        </p:nvSpPr>
        <p:spPr/>
        <p:txBody>
          <a:bodyPr/>
          <a:lstStyle/>
          <a:p>
            <a:fld id="{4251665B-C24A-4702-B522-6A4334602E03}" type="datetimeFigureOut">
              <a:rPr lang="en-US" smtClean="0"/>
              <a:t>15-04-12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t>‹#›</a:t>
            </a:fld>
            <a:endParaRPr lang="en-US"/>
          </a:p>
        </p:txBody>
      </p:sp>
      <p:sp>
        <p:nvSpPr>
          <p:cNvPr id="7" name="Rectangle 6"/>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8" name="Group 7"/>
          <p:cNvGrpSpPr/>
          <p:nvPr/>
        </p:nvGrpSpPr>
        <p:grpSpPr>
          <a:xfrm>
            <a:off x="284163" y="6263389"/>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TextBox 11"/>
          <p:cNvSpPr txBox="1"/>
          <p:nvPr/>
        </p:nvSpPr>
        <p:spPr>
          <a:xfrm>
            <a:off x="8230889" y="4801575"/>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title"/>
          </p:nvPr>
        </p:nvSpPr>
        <p:spPr>
          <a:xfrm>
            <a:off x="430306" y="4814047"/>
            <a:ext cx="7772400" cy="1048871"/>
          </a:xfrm>
          <a:noFill/>
        </p:spPr>
        <p:txBody>
          <a:bodyPr anchor="b" anchorCtr="0">
            <a:normAutofit/>
          </a:bodyPr>
          <a:lstStyle>
            <a:lvl1pPr algn="l">
              <a:defRPr sz="4200" b="0" i="0" cap="none" baseline="0"/>
            </a:lvl1pPr>
          </a:lstStyle>
          <a:p>
            <a:r>
              <a:rPr lang="en-CA" smtClean="0"/>
              <a:t>Click to edit Master title style</a:t>
            </a:r>
            <a:endParaRPr/>
          </a:p>
        </p:txBody>
      </p:sp>
      <p:sp>
        <p:nvSpPr>
          <p:cNvPr id="3" name="Text Placeholder 2"/>
          <p:cNvSpPr>
            <a:spLocks noGrp="1"/>
          </p:cNvSpPr>
          <p:nvPr>
            <p:ph type="body" idx="1"/>
          </p:nvPr>
        </p:nvSpPr>
        <p:spPr>
          <a:xfrm>
            <a:off x="470647" y="5862918"/>
            <a:ext cx="7732059" cy="403412"/>
          </a:xfrm>
        </p:spPr>
        <p:txBody>
          <a:bodyPr anchor="t" anchorCtr="0">
            <a:normAutofit/>
          </a:bodyPr>
          <a:lstStyle>
            <a:lvl1pPr marL="0" indent="0">
              <a:spcBef>
                <a:spcPts val="0"/>
              </a:spcBef>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8"/>
          <p:cNvGrpSpPr/>
          <p:nvPr/>
        </p:nvGrpSpPr>
        <p:grpSpPr>
          <a:xfrm>
            <a:off x="284163" y="1577847"/>
            <a:ext cx="8576373" cy="137411"/>
            <a:chOff x="284163" y="1577847"/>
            <a:chExt cx="8576373" cy="137411"/>
          </a:xfrm>
        </p:grpSpPr>
        <p:sp>
          <p:nvSpPr>
            <p:cNvPr id="10" name="Rectangle 9"/>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sz="half" idx="1"/>
          </p:nvPr>
        </p:nvSpPr>
        <p:spPr>
          <a:xfrm>
            <a:off x="403412"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78188"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4251665B-C24A-4702-B522-6A4334602E03}" type="datetimeFigureOut">
              <a:rPr lang="en-US" smtClean="0"/>
              <a:t>15-04-12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889E0-CAB2-4699-909D-B9A88D47ACB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a:off x="284163" y="1577847"/>
            <a:ext cx="8576373" cy="137411"/>
            <a:chOff x="284163" y="1577847"/>
            <a:chExt cx="8576373" cy="137411"/>
          </a:xfrm>
        </p:grpSpPr>
        <p:sp>
          <p:nvSpPr>
            <p:cNvPr id="12" name="Rectangle 11"/>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403412" y="1735138"/>
            <a:ext cx="3931920" cy="833250"/>
          </a:xfrm>
        </p:spPr>
        <p:txBody>
          <a:bodyPr anchor="b">
            <a:noAutofit/>
          </a:bodyPr>
          <a:lstStyle>
            <a:lvl1pPr marL="0" indent="0" algn="ctr">
              <a:lnSpc>
                <a:spcPct val="100000"/>
              </a:lnSpc>
              <a:spcBef>
                <a:spcPts val="600"/>
              </a:spcBef>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03412"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79495" y="1735138"/>
            <a:ext cx="3931920" cy="833250"/>
          </a:xfrm>
        </p:spPr>
        <p:txBody>
          <a:bodyPr anchor="b">
            <a:noAutofit/>
          </a:bodyPr>
          <a:lstStyle>
            <a:lvl1pPr marL="0" indent="0" algn="ctr">
              <a:lnSpc>
                <a:spcPct val="100000"/>
              </a:lnSpc>
              <a:spcBef>
                <a:spcPts val="600"/>
              </a:spcBef>
              <a:buNone/>
              <a:defRPr sz="26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79495"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4251665B-C24A-4702-B522-6A4334602E03}" type="datetimeFigureOut">
              <a:rPr lang="en-US" smtClean="0"/>
              <a:t>15-04-12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D889E0-CAB2-4699-909D-B9A88D47ACB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6"/>
          <p:cNvGrpSpPr/>
          <p:nvPr/>
        </p:nvGrpSpPr>
        <p:grpSpPr>
          <a:xfrm>
            <a:off x="284163" y="1577847"/>
            <a:ext cx="8576373" cy="137411"/>
            <a:chOff x="284163" y="1577847"/>
            <a:chExt cx="8576373" cy="137411"/>
          </a:xfrm>
        </p:grpSpPr>
        <p:sp>
          <p:nvSpPr>
            <p:cNvPr id="8" name="Rectangle 7"/>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4251665B-C24A-4702-B522-6A4334602E03}" type="datetimeFigureOut">
              <a:rPr lang="en-US" smtClean="0"/>
              <a:t>15-04-12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D889E0-CAB2-4699-909D-B9A88D47ACB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51665B-C24A-4702-B522-6A4334602E03}" type="datetimeFigureOut">
              <a:rPr lang="en-US" smtClean="0"/>
              <a:t>15-04-12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D889E0-CAB2-4699-909D-B9A88D47ACBE}" type="slidenum">
              <a:rPr lang="en-US" smtClean="0"/>
              <a:t>‹#›</a:t>
            </a:fld>
            <a:endParaRPr lang="en-US"/>
          </a:p>
        </p:txBody>
      </p:sp>
      <p:grpSp>
        <p:nvGrpSpPr>
          <p:cNvPr id="5" name="Group 4"/>
          <p:cNvGrpSpPr/>
          <p:nvPr/>
        </p:nvGrpSpPr>
        <p:grpSpPr>
          <a:xfrm>
            <a:off x="284163" y="452718"/>
            <a:ext cx="8576373" cy="137411"/>
            <a:chOff x="284163" y="1577847"/>
            <a:chExt cx="8576373" cy="137411"/>
          </a:xfrm>
        </p:grpSpPr>
        <p:sp>
          <p:nvSpPr>
            <p:cNvPr id="6" name="Rectangle 5"/>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 name="Rectangle 6"/>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81503" y="2133600"/>
            <a:ext cx="7076747" cy="39925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6794936" y="6437032"/>
            <a:ext cx="2133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fld id="{4251665B-C24A-4702-B522-6A4334602E03}" type="datetimeFigureOut">
              <a:rPr lang="en-US" smtClean="0"/>
              <a:t>15-04-12</a:t>
            </a:fld>
            <a:endParaRPr lang="en-US"/>
          </a:p>
        </p:txBody>
      </p:sp>
      <p:sp>
        <p:nvSpPr>
          <p:cNvPr id="5" name="Footer Placeholder 4"/>
          <p:cNvSpPr>
            <a:spLocks noGrp="1"/>
          </p:cNvSpPr>
          <p:nvPr>
            <p:ph type="ftr" sz="quarter" idx="3"/>
          </p:nvPr>
        </p:nvSpPr>
        <p:spPr>
          <a:xfrm>
            <a:off x="199698" y="6437032"/>
            <a:ext cx="6124902"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endParaRPr lang="en-US"/>
          </a:p>
        </p:txBody>
      </p:sp>
      <p:sp>
        <p:nvSpPr>
          <p:cNvPr id="6" name="Slide Number Placeholder 5"/>
          <p:cNvSpPr>
            <a:spLocks noGrp="1"/>
          </p:cNvSpPr>
          <p:nvPr>
            <p:ph type="sldNum" sz="quarter" idx="4"/>
          </p:nvPr>
        </p:nvSpPr>
        <p:spPr>
          <a:xfrm>
            <a:off x="8306459" y="167347"/>
            <a:ext cx="630621" cy="359760"/>
          </a:xfrm>
          <a:prstGeom prst="rect">
            <a:avLst/>
          </a:prstGeom>
        </p:spPr>
        <p:txBody>
          <a:bodyPr vert="horz" lIns="91440" tIns="45720" rIns="91440" bIns="45720" rtlCol="0" anchor="ctr"/>
          <a:lstStyle>
            <a:lvl1pPr algn="r">
              <a:defRPr sz="1400" b="1">
                <a:solidFill>
                  <a:schemeClr val="tx1">
                    <a:lumMod val="85000"/>
                    <a:lumOff val="15000"/>
                  </a:schemeClr>
                </a:solidFill>
              </a:defRPr>
            </a:lvl1pPr>
          </a:lstStyle>
          <a:p>
            <a:fld id="{5FD889E0-CAB2-4699-909D-B9A88D47ACBE}" type="slidenum">
              <a:rPr lang="en-US" smtClean="0"/>
              <a:t>‹#›</a:t>
            </a:fld>
            <a:endParaRPr lang="en-US"/>
          </a:p>
        </p:txBody>
      </p:sp>
      <p:sp>
        <p:nvSpPr>
          <p:cNvPr id="2" name="Title Placeholder 1"/>
          <p:cNvSpPr>
            <a:spLocks noGrp="1"/>
          </p:cNvSpPr>
          <p:nvPr>
            <p:ph type="title"/>
          </p:nvPr>
        </p:nvSpPr>
        <p:spPr>
          <a:xfrm>
            <a:off x="284163" y="630382"/>
            <a:ext cx="8574087" cy="967840"/>
          </a:xfrm>
          <a:prstGeom prst="rect">
            <a:avLst/>
          </a:prstGeom>
          <a:solidFill>
            <a:schemeClr val="tx1">
              <a:lumMod val="85000"/>
              <a:lumOff val="15000"/>
              <a:alpha val="70000"/>
            </a:schemeClr>
          </a:solidFill>
        </p:spPr>
        <p:txBody>
          <a:bodyPr vert="horz" lIns="91440" tIns="45720" rIns="91440" bIns="45720" rtlCol="0" anchor="ctr">
            <a:normAutofit/>
          </a:bodyPr>
          <a:lstStyle/>
          <a:p>
            <a:r>
              <a:rPr lang="en-CA" smtClean="0"/>
              <a:t>Click to edit Master title style</a:t>
            </a:r>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r" defTabSz="914400" rtl="0" eaLnBrk="1" latinLnBrk="0" hangingPunct="1">
        <a:spcBef>
          <a:spcPct val="0"/>
        </a:spcBef>
        <a:buNone/>
        <a:defRPr sz="4200" kern="1200">
          <a:solidFill>
            <a:schemeClr val="bg1"/>
          </a:solidFill>
          <a:latin typeface="+mj-lt"/>
          <a:ea typeface="+mj-ea"/>
          <a:cs typeface="+mj-cs"/>
        </a:defRPr>
      </a:lvl1pPr>
    </p:titleStyle>
    <p:body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Public Goods In Networks</a:t>
            </a:r>
            <a:endParaRPr lang="en-US" dirty="0"/>
          </a:p>
        </p:txBody>
      </p:sp>
      <p:sp>
        <p:nvSpPr>
          <p:cNvPr id="3" name="Subtitle 2"/>
          <p:cNvSpPr>
            <a:spLocks noGrp="1"/>
          </p:cNvSpPr>
          <p:nvPr>
            <p:ph type="subTitle" idx="1"/>
          </p:nvPr>
        </p:nvSpPr>
        <p:spPr/>
        <p:txBody>
          <a:bodyPr/>
          <a:lstStyle/>
          <a:p>
            <a:r>
              <a:rPr lang="en-US" dirty="0" smtClean="0"/>
              <a:t>Ryan Dewar</a:t>
            </a:r>
            <a:endParaRPr lang="en-US" dirty="0"/>
          </a:p>
        </p:txBody>
      </p:sp>
      <p:pic>
        <p:nvPicPr>
          <p:cNvPr id="5" name="Picture 4" descr="public good.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237197"/>
            <a:ext cx="9144000" cy="3793787"/>
          </a:xfrm>
          <a:prstGeom prst="rect">
            <a:avLst/>
          </a:prstGeom>
        </p:spPr>
      </p:pic>
    </p:spTree>
    <p:extLst>
      <p:ext uri="{BB962C8B-B14F-4D97-AF65-F5344CB8AC3E}">
        <p14:creationId xmlns:p14="http://schemas.microsoft.com/office/powerpoint/2010/main" val="3680074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Model</a:t>
            </a:r>
            <a:endParaRPr lang="en-US" dirty="0"/>
          </a:p>
        </p:txBody>
      </p:sp>
      <p:sp>
        <p:nvSpPr>
          <p:cNvPr id="3" name="Content Placeholder 2"/>
          <p:cNvSpPr>
            <a:spLocks noGrp="1"/>
          </p:cNvSpPr>
          <p:nvPr>
            <p:ph idx="1"/>
          </p:nvPr>
        </p:nvSpPr>
        <p:spPr/>
        <p:txBody>
          <a:bodyPr/>
          <a:lstStyle/>
          <a:p>
            <a:r>
              <a:rPr lang="en-US" dirty="0" smtClean="0"/>
              <a:t>Benefit Function</a:t>
            </a:r>
          </a:p>
          <a:p>
            <a:endParaRPr lang="en-US" dirty="0"/>
          </a:p>
          <a:p>
            <a:pPr lvl="1"/>
            <a:endParaRPr lang="en-US" dirty="0" smtClean="0"/>
          </a:p>
          <a:p>
            <a:pPr lvl="1"/>
            <a:r>
              <a:rPr lang="en-US" dirty="0" smtClean="0"/>
              <a:t>b(e)=0 when b(0) = 0</a:t>
            </a:r>
          </a:p>
          <a:p>
            <a:pPr lvl="1"/>
            <a:r>
              <a:rPr lang="en-US" dirty="0" smtClean="0"/>
              <a:t>b’ &gt; 0 and b’’ &lt;0</a:t>
            </a:r>
            <a:endParaRPr lang="ro-RO" dirty="0" smtClean="0"/>
          </a:p>
          <a:p>
            <a:pPr lvl="1"/>
            <a:r>
              <a:rPr lang="ro-RO" dirty="0" smtClean="0"/>
              <a:t>Agent i’s payoff from profile e in graph g is then  </a:t>
            </a:r>
          </a:p>
          <a:p>
            <a:pPr lvl="1"/>
            <a:endParaRPr lang="en-US" dirty="0"/>
          </a:p>
        </p:txBody>
      </p:sp>
      <p:pic>
        <p:nvPicPr>
          <p:cNvPr id="4" name="Picture 3" descr="Screen Shot 2015-03-22 at 10.59.10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85244" y="2832101"/>
            <a:ext cx="2451100" cy="482600"/>
          </a:xfrm>
          <a:prstGeom prst="rect">
            <a:avLst/>
          </a:prstGeom>
        </p:spPr>
      </p:pic>
      <p:pic>
        <p:nvPicPr>
          <p:cNvPr id="5" name="Picture 4" descr="Screen Shot 2015-03-22 at 11.05.07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75543" y="5021942"/>
            <a:ext cx="5283200" cy="1409700"/>
          </a:xfrm>
          <a:prstGeom prst="rect">
            <a:avLst/>
          </a:prstGeom>
        </p:spPr>
      </p:pic>
    </p:spTree>
    <p:extLst>
      <p:ext uri="{BB962C8B-B14F-4D97-AF65-F5344CB8AC3E}">
        <p14:creationId xmlns:p14="http://schemas.microsoft.com/office/powerpoint/2010/main" val="359997154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 </a:t>
            </a:r>
            <a:r>
              <a:rPr lang="en-US" dirty="0" smtClean="0"/>
              <a:t>Equilibrium Contributions</a:t>
            </a:r>
            <a:endParaRPr lang="en-US" dirty="0"/>
          </a:p>
        </p:txBody>
      </p:sp>
      <p:sp>
        <p:nvSpPr>
          <p:cNvPr id="3" name="Content Placeholder 2"/>
          <p:cNvSpPr>
            <a:spLocks noGrp="1"/>
          </p:cNvSpPr>
          <p:nvPr>
            <p:ph idx="1"/>
          </p:nvPr>
        </p:nvSpPr>
        <p:spPr/>
        <p:txBody>
          <a:bodyPr/>
          <a:lstStyle/>
          <a:p>
            <a:r>
              <a:rPr lang="en-US" dirty="0" smtClean="0"/>
              <a:t>b’(e*)=c</a:t>
            </a:r>
          </a:p>
          <a:p>
            <a:r>
              <a:rPr lang="en-US" dirty="0" smtClean="0"/>
              <a:t>e* is the optimal effort level</a:t>
            </a:r>
          </a:p>
          <a:p>
            <a:r>
              <a:rPr lang="en-US" dirty="0" smtClean="0"/>
              <a:t>                              </a:t>
            </a:r>
            <a:r>
              <a:rPr lang="en-US" dirty="0"/>
              <a:t> </a:t>
            </a:r>
            <a:r>
              <a:rPr lang="en-US" dirty="0" smtClean="0"/>
              <a:t>is the total effort level of agent i’s neighbors </a:t>
            </a:r>
          </a:p>
          <a:p>
            <a:r>
              <a:rPr lang="en-US" dirty="0" smtClean="0"/>
              <a:t>Profile e is a NE if and only if agent </a:t>
            </a:r>
            <a:r>
              <a:rPr lang="en-US" dirty="0" err="1"/>
              <a:t>i</a:t>
            </a:r>
            <a:r>
              <a:rPr lang="en-US" dirty="0" smtClean="0"/>
              <a:t> either: </a:t>
            </a:r>
          </a:p>
          <a:p>
            <a:pPr lvl="1">
              <a:buFont typeface="+mj-lt"/>
              <a:buAutoNum type="arabicPeriod"/>
            </a:pPr>
            <a:endParaRPr lang="en-US" dirty="0" smtClean="0"/>
          </a:p>
          <a:p>
            <a:pPr marL="914400" lvl="2" indent="0">
              <a:buNone/>
            </a:pPr>
            <a:endParaRPr lang="en-US" dirty="0" smtClean="0"/>
          </a:p>
          <a:p>
            <a:pPr lvl="1">
              <a:buFont typeface="+mj-lt"/>
              <a:buAutoNum type="arabicPeriod"/>
            </a:pPr>
            <a:endParaRPr lang="en-US" dirty="0" smtClean="0"/>
          </a:p>
        </p:txBody>
      </p:sp>
      <p:pic>
        <p:nvPicPr>
          <p:cNvPr id="4" name="Picture 3" descr="Screen Shot 2015-03-22 at 11.14.14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1483" y="3313792"/>
            <a:ext cx="2120900" cy="546100"/>
          </a:xfrm>
          <a:prstGeom prst="rect">
            <a:avLst/>
          </a:prstGeom>
        </p:spPr>
      </p:pic>
      <p:pic>
        <p:nvPicPr>
          <p:cNvPr id="5" name="Picture 4" descr="Screen Shot 2015-03-22 at 11.18.3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43629" y="4985658"/>
            <a:ext cx="2882900" cy="393700"/>
          </a:xfrm>
          <a:prstGeom prst="rect">
            <a:avLst/>
          </a:prstGeom>
        </p:spPr>
      </p:pic>
      <p:pic>
        <p:nvPicPr>
          <p:cNvPr id="6" name="Picture 5" descr="Screen Shot 2015-03-22 at 11.19.40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43629" y="5628141"/>
            <a:ext cx="3517900" cy="419100"/>
          </a:xfrm>
          <a:prstGeom prst="rect">
            <a:avLst/>
          </a:prstGeom>
        </p:spPr>
      </p:pic>
    </p:spTree>
    <p:extLst>
      <p:ext uri="{BB962C8B-B14F-4D97-AF65-F5344CB8AC3E}">
        <p14:creationId xmlns:p14="http://schemas.microsoft.com/office/powerpoint/2010/main" val="104922025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Equilibrium Contribution</a:t>
            </a:r>
            <a:endParaRPr lang="en-US" dirty="0"/>
          </a:p>
        </p:txBody>
      </p:sp>
      <p:sp>
        <p:nvSpPr>
          <p:cNvPr id="3" name="Content Placeholder 2"/>
          <p:cNvSpPr>
            <a:spLocks noGrp="1"/>
          </p:cNvSpPr>
          <p:nvPr>
            <p:ph idx="1"/>
          </p:nvPr>
        </p:nvSpPr>
        <p:spPr/>
        <p:txBody>
          <a:bodyPr>
            <a:normAutofit lnSpcReduction="10000"/>
          </a:bodyPr>
          <a:lstStyle/>
          <a:p>
            <a:r>
              <a:rPr lang="en-US" dirty="0" smtClean="0"/>
              <a:t>Agents want to exert effort as long as their total benefit are less than b(e*)</a:t>
            </a:r>
          </a:p>
          <a:p>
            <a:endParaRPr lang="en-US" dirty="0" smtClean="0"/>
          </a:p>
          <a:p>
            <a:r>
              <a:rPr lang="en-US" dirty="0"/>
              <a:t>I</a:t>
            </a:r>
            <a:r>
              <a:rPr lang="en-US" dirty="0" smtClean="0"/>
              <a:t>f they are less they exert effort up to the point where their benefit equal b(e*)</a:t>
            </a:r>
          </a:p>
          <a:p>
            <a:endParaRPr lang="en-US" dirty="0" smtClean="0"/>
          </a:p>
          <a:p>
            <a:r>
              <a:rPr lang="en-US" dirty="0" smtClean="0"/>
              <a:t>The more effort an agent’s neighbors exert, the less an agent exerts himself</a:t>
            </a:r>
          </a:p>
        </p:txBody>
      </p:sp>
    </p:spTree>
    <p:extLst>
      <p:ext uri="{BB962C8B-B14F-4D97-AF65-F5344CB8AC3E}">
        <p14:creationId xmlns:p14="http://schemas.microsoft.com/office/powerpoint/2010/main" val="58157074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Equilibrium Contribution</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We say a profile e is </a:t>
            </a:r>
            <a:r>
              <a:rPr lang="en-US" u="sng" dirty="0" smtClean="0"/>
              <a:t>Specialized</a:t>
            </a:r>
            <a:r>
              <a:rPr lang="en-US" dirty="0" smtClean="0"/>
              <a:t> when every agent either exerts the maximum amount of effort e* or exerts no effort so either </a:t>
            </a:r>
            <a:r>
              <a:rPr lang="en-US" dirty="0" err="1" smtClean="0"/>
              <a:t>ei</a:t>
            </a:r>
            <a:r>
              <a:rPr lang="en-US" dirty="0" smtClean="0"/>
              <a:t>=0 or </a:t>
            </a:r>
            <a:r>
              <a:rPr lang="en-US" dirty="0" err="1" smtClean="0"/>
              <a:t>ei</a:t>
            </a:r>
            <a:r>
              <a:rPr lang="en-US" dirty="0" smtClean="0"/>
              <a:t>=e*</a:t>
            </a:r>
          </a:p>
          <a:p>
            <a:pPr lvl="1"/>
            <a:r>
              <a:rPr lang="en-US" dirty="0" smtClean="0"/>
              <a:t>Agents who exert e* are specialists</a:t>
            </a:r>
          </a:p>
          <a:p>
            <a:r>
              <a:rPr lang="en-US" dirty="0" smtClean="0"/>
              <a:t>We say a profile e is </a:t>
            </a:r>
            <a:r>
              <a:rPr lang="en-US" u="sng" dirty="0" smtClean="0"/>
              <a:t>Distributed</a:t>
            </a:r>
            <a:r>
              <a:rPr lang="en-US" dirty="0" smtClean="0"/>
              <a:t> when every agent exerts some effort 0 &lt; </a:t>
            </a:r>
            <a:r>
              <a:rPr lang="en-US" dirty="0" err="1" smtClean="0"/>
              <a:t>ei</a:t>
            </a:r>
            <a:r>
              <a:rPr lang="en-US" dirty="0" smtClean="0"/>
              <a:t> &lt;e*</a:t>
            </a:r>
          </a:p>
          <a:p>
            <a:pPr marL="0" indent="0">
              <a:buNone/>
            </a:pPr>
            <a:endParaRPr lang="en-US" dirty="0"/>
          </a:p>
        </p:txBody>
      </p:sp>
    </p:spTree>
    <p:extLst>
      <p:ext uri="{BB962C8B-B14F-4D97-AF65-F5344CB8AC3E}">
        <p14:creationId xmlns:p14="http://schemas.microsoft.com/office/powerpoint/2010/main" val="183523979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Equilibrium Contribution</a:t>
            </a:r>
            <a:endParaRPr lang="en-US" dirty="0"/>
          </a:p>
        </p:txBody>
      </p:sp>
      <p:pic>
        <p:nvPicPr>
          <p:cNvPr id="7" name="Content Placeholder 6" descr="Screen Shot 2015-03-22 at 11.44.12 PM.png"/>
          <p:cNvPicPr>
            <a:picLocks noGrp="1" noChangeAspect="1"/>
          </p:cNvPicPr>
          <p:nvPr>
            <p:ph idx="1"/>
          </p:nvPr>
        </p:nvPicPr>
        <p:blipFill rotWithShape="1">
          <a:blip r:embed="rId2">
            <a:extLst>
              <a:ext uri="{28A0092B-C50C-407E-A947-70E740481C1C}">
                <a14:useLocalDpi xmlns:a14="http://schemas.microsoft.com/office/drawing/2010/main" val="0"/>
              </a:ext>
            </a:extLst>
          </a:blip>
          <a:srcRect l="-25657" r="-38063" b="-55342"/>
          <a:stretch/>
        </p:blipFill>
        <p:spPr>
          <a:xfrm>
            <a:off x="-2353733" y="2914385"/>
            <a:ext cx="15019866" cy="3992563"/>
          </a:xfrm>
        </p:spPr>
      </p:pic>
    </p:spTree>
    <p:extLst>
      <p:ext uri="{BB962C8B-B14F-4D97-AF65-F5344CB8AC3E}">
        <p14:creationId xmlns:p14="http://schemas.microsoft.com/office/powerpoint/2010/main" val="394744916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Equilibrium Contribution</a:t>
            </a:r>
            <a:endParaRPr lang="en-US" dirty="0"/>
          </a:p>
        </p:txBody>
      </p:sp>
      <p:pic>
        <p:nvPicPr>
          <p:cNvPr id="4" name="Content Placeholder 3" descr="Screen Shot 2015-03-22 at 11.47.24 PM.png"/>
          <p:cNvPicPr>
            <a:picLocks noGrp="1" noChangeAspect="1"/>
          </p:cNvPicPr>
          <p:nvPr>
            <p:ph idx="1"/>
          </p:nvPr>
        </p:nvPicPr>
        <p:blipFill rotWithShape="1">
          <a:blip r:embed="rId2">
            <a:extLst>
              <a:ext uri="{28A0092B-C50C-407E-A947-70E740481C1C}">
                <a14:useLocalDpi xmlns:a14="http://schemas.microsoft.com/office/drawing/2010/main" val="0"/>
              </a:ext>
            </a:extLst>
          </a:blip>
          <a:srcRect l="869" t="-22305" r="-17257" b="1"/>
          <a:stretch/>
        </p:blipFill>
        <p:spPr>
          <a:xfrm>
            <a:off x="0" y="1219218"/>
            <a:ext cx="10735732" cy="3992563"/>
          </a:xfrm>
        </p:spPr>
      </p:pic>
      <p:sp>
        <p:nvSpPr>
          <p:cNvPr id="5" name="TextBox 4"/>
          <p:cNvSpPr txBox="1"/>
          <p:nvPr/>
        </p:nvSpPr>
        <p:spPr>
          <a:xfrm>
            <a:off x="1202264" y="5488004"/>
            <a:ext cx="6958906" cy="830997"/>
          </a:xfrm>
          <a:prstGeom prst="rect">
            <a:avLst/>
          </a:prstGeom>
          <a:noFill/>
        </p:spPr>
        <p:txBody>
          <a:bodyPr wrap="none" rtlCol="0">
            <a:spAutoFit/>
          </a:bodyPr>
          <a:lstStyle/>
          <a:p>
            <a:r>
              <a:rPr lang="en-US" sz="2400" dirty="0" smtClean="0"/>
              <a:t>In any equilibrium there must be at least an aggregate</a:t>
            </a:r>
          </a:p>
          <a:p>
            <a:r>
              <a:rPr lang="en-US" sz="2400" dirty="0" smtClean="0"/>
              <a:t> effort of e* in the agents neighborhood</a:t>
            </a:r>
            <a:endParaRPr lang="en-US" sz="2400" dirty="0"/>
          </a:p>
        </p:txBody>
      </p:sp>
    </p:spTree>
    <p:extLst>
      <p:ext uri="{BB962C8B-B14F-4D97-AF65-F5344CB8AC3E}">
        <p14:creationId xmlns:p14="http://schemas.microsoft.com/office/powerpoint/2010/main" val="370192108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NE Specialized Profiles</a:t>
            </a:r>
            <a:endParaRPr lang="en-US" dirty="0"/>
          </a:p>
        </p:txBody>
      </p:sp>
      <p:sp>
        <p:nvSpPr>
          <p:cNvPr id="3" name="Content Placeholder 2"/>
          <p:cNvSpPr>
            <a:spLocks noGrp="1"/>
          </p:cNvSpPr>
          <p:nvPr>
            <p:ph idx="1"/>
          </p:nvPr>
        </p:nvSpPr>
        <p:spPr/>
        <p:txBody>
          <a:bodyPr/>
          <a:lstStyle/>
          <a:p>
            <a:endParaRPr lang="en-US" dirty="0" smtClean="0"/>
          </a:p>
          <a:p>
            <a:r>
              <a:rPr lang="en-US" dirty="0" smtClean="0"/>
              <a:t>Maximal Independent Sets</a:t>
            </a:r>
          </a:p>
          <a:p>
            <a:pPr lvl="1"/>
            <a:r>
              <a:rPr lang="en-US" dirty="0" smtClean="0"/>
              <a:t>An independent set I of a graph g is a set of agents that no two agents who belong to I are linked</a:t>
            </a:r>
          </a:p>
          <a:p>
            <a:pPr lvl="1"/>
            <a:endParaRPr lang="en-US" dirty="0" smtClean="0"/>
          </a:p>
          <a:p>
            <a:pPr lvl="1"/>
            <a:r>
              <a:rPr lang="en-US" dirty="0" smtClean="0"/>
              <a:t>An independent set is maximal when it is not a proper subset of any other independent set</a:t>
            </a:r>
          </a:p>
        </p:txBody>
      </p:sp>
    </p:spTree>
    <p:extLst>
      <p:ext uri="{BB962C8B-B14F-4D97-AF65-F5344CB8AC3E}">
        <p14:creationId xmlns:p14="http://schemas.microsoft.com/office/powerpoint/2010/main" val="150211987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 Specialized Profiles</a:t>
            </a:r>
            <a:endParaRPr lang="en-US" dirty="0"/>
          </a:p>
        </p:txBody>
      </p:sp>
      <p:sp>
        <p:nvSpPr>
          <p:cNvPr id="3" name="Content Placeholder 2"/>
          <p:cNvSpPr>
            <a:spLocks noGrp="1"/>
          </p:cNvSpPr>
          <p:nvPr>
            <p:ph idx="1"/>
          </p:nvPr>
        </p:nvSpPr>
        <p:spPr/>
        <p:txBody>
          <a:bodyPr/>
          <a:lstStyle/>
          <a:p>
            <a:r>
              <a:rPr lang="en-US" dirty="0" smtClean="0"/>
              <a:t>Given a maximal independent set I, every agent either belongs to I or is connected to an agent who belongs to I. </a:t>
            </a:r>
          </a:p>
          <a:p>
            <a:r>
              <a:rPr lang="en-US" dirty="0" smtClean="0"/>
              <a:t>From this we can divide the population into two disjoint sets of agents: </a:t>
            </a:r>
          </a:p>
          <a:p>
            <a:pPr lvl="1"/>
            <a:r>
              <a:rPr lang="en-US" dirty="0" smtClean="0"/>
              <a:t>Those who belong to maximal independent set I, and</a:t>
            </a:r>
          </a:p>
          <a:p>
            <a:pPr lvl="1"/>
            <a:r>
              <a:rPr lang="en-US" dirty="0"/>
              <a:t>T</a:t>
            </a:r>
            <a:r>
              <a:rPr lang="en-US" dirty="0" smtClean="0"/>
              <a:t>hose who are linked to an agent in I</a:t>
            </a:r>
            <a:endParaRPr lang="en-US" dirty="0"/>
          </a:p>
        </p:txBody>
      </p:sp>
    </p:spTree>
    <p:extLst>
      <p:ext uri="{BB962C8B-B14F-4D97-AF65-F5344CB8AC3E}">
        <p14:creationId xmlns:p14="http://schemas.microsoft.com/office/powerpoint/2010/main" val="329660713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Equilibrium Contribution</a:t>
            </a:r>
            <a:endParaRPr lang="en-US" dirty="0"/>
          </a:p>
        </p:txBody>
      </p:sp>
      <p:sp>
        <p:nvSpPr>
          <p:cNvPr id="3" name="Content Placeholder 2"/>
          <p:cNvSpPr>
            <a:spLocks noGrp="1"/>
          </p:cNvSpPr>
          <p:nvPr>
            <p:ph idx="1"/>
          </p:nvPr>
        </p:nvSpPr>
        <p:spPr/>
        <p:txBody>
          <a:bodyPr/>
          <a:lstStyle/>
          <a:p>
            <a:endParaRPr lang="en-US" dirty="0" smtClean="0"/>
          </a:p>
          <a:p>
            <a:r>
              <a:rPr lang="en-US" dirty="0" smtClean="0"/>
              <a:t>A specialized profile is a NE if and only if its set of specialists is a maximal independent set of the structure g</a:t>
            </a:r>
          </a:p>
          <a:p>
            <a:r>
              <a:rPr lang="en-US" dirty="0" smtClean="0"/>
              <a:t>Since for every g there exists a maximal independent set, there always exists a specialized NE</a:t>
            </a:r>
            <a:endParaRPr lang="en-US" dirty="0"/>
          </a:p>
        </p:txBody>
      </p:sp>
    </p:spTree>
    <p:extLst>
      <p:ext uri="{BB962C8B-B14F-4D97-AF65-F5344CB8AC3E}">
        <p14:creationId xmlns:p14="http://schemas.microsoft.com/office/powerpoint/2010/main" val="386411911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Equilibrium is Not Always Efficient</a:t>
            </a:r>
            <a:endParaRPr lang="en-US" dirty="0"/>
          </a:p>
        </p:txBody>
      </p:sp>
      <p:pic>
        <p:nvPicPr>
          <p:cNvPr id="4" name="Content Placeholder 3" descr="Screen Shot 2015-03-23 at 12.02.06 AM.png"/>
          <p:cNvPicPr>
            <a:picLocks noGrp="1" noChangeAspect="1"/>
          </p:cNvPicPr>
          <p:nvPr>
            <p:ph idx="1"/>
          </p:nvPr>
        </p:nvPicPr>
        <p:blipFill rotWithShape="1">
          <a:blip r:embed="rId2">
            <a:extLst>
              <a:ext uri="{28A0092B-C50C-407E-A947-70E740481C1C}">
                <a14:useLocalDpi xmlns:a14="http://schemas.microsoft.com/office/drawing/2010/main" val="0"/>
              </a:ext>
            </a:extLst>
          </a:blip>
          <a:srcRect l="-28240" t="-17545" r="-42121" b="-54833"/>
          <a:stretch/>
        </p:blipFill>
        <p:spPr>
          <a:xfrm>
            <a:off x="-2489200" y="2252133"/>
            <a:ext cx="15264035" cy="3874030"/>
          </a:xfrm>
        </p:spPr>
      </p:pic>
    </p:spTree>
    <p:extLst>
      <p:ext uri="{BB962C8B-B14F-4D97-AF65-F5344CB8AC3E}">
        <p14:creationId xmlns:p14="http://schemas.microsoft.com/office/powerpoint/2010/main" val="16119703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public good</a:t>
            </a:r>
            <a:endParaRPr lang="en-US" dirty="0"/>
          </a:p>
        </p:txBody>
      </p:sp>
      <p:sp>
        <p:nvSpPr>
          <p:cNvPr id="3" name="Content Placeholder 2"/>
          <p:cNvSpPr>
            <a:spLocks noGrp="1"/>
          </p:cNvSpPr>
          <p:nvPr>
            <p:ph idx="1"/>
          </p:nvPr>
        </p:nvSpPr>
        <p:spPr/>
        <p:txBody>
          <a:bodyPr/>
          <a:lstStyle/>
          <a:p>
            <a:r>
              <a:rPr lang="en-US" sz="3200" dirty="0" smtClean="0"/>
              <a:t>Public goods have two distinct aspects:</a:t>
            </a:r>
          </a:p>
          <a:p>
            <a:pPr lvl="1"/>
            <a:endParaRPr lang="en-US" dirty="0" smtClean="0"/>
          </a:p>
          <a:p>
            <a:pPr lvl="1"/>
            <a:r>
              <a:rPr lang="en-US" dirty="0" smtClean="0"/>
              <a:t>Non-excludable: The cost of keeping nonpayers from enjoying the benefits of the good or service is prohibitive. </a:t>
            </a:r>
          </a:p>
          <a:p>
            <a:pPr lvl="1"/>
            <a:endParaRPr lang="en-US" dirty="0"/>
          </a:p>
          <a:p>
            <a:pPr lvl="1"/>
            <a:r>
              <a:rPr lang="en-US" dirty="0" smtClean="0"/>
              <a:t>Non-</a:t>
            </a:r>
            <a:r>
              <a:rPr lang="en-US" dirty="0" err="1" smtClean="0"/>
              <a:t>rivalrous</a:t>
            </a:r>
            <a:r>
              <a:rPr lang="en-US" dirty="0" smtClean="0"/>
              <a:t>: Consumed by one consumer without preventing simultaneous consumption by others</a:t>
            </a:r>
            <a:endParaRPr lang="en-US" dirty="0"/>
          </a:p>
        </p:txBody>
      </p:sp>
    </p:spTree>
    <p:extLst>
      <p:ext uri="{BB962C8B-B14F-4D97-AF65-F5344CB8AC3E}">
        <p14:creationId xmlns:p14="http://schemas.microsoft.com/office/powerpoint/2010/main" val="371893336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Positive / Negative effects of New Links</a:t>
            </a:r>
            <a:endParaRPr lang="en-US" dirty="0"/>
          </a:p>
        </p:txBody>
      </p:sp>
      <p:pic>
        <p:nvPicPr>
          <p:cNvPr id="4" name="Content Placeholder 3" descr="Screen Shot 2015-03-23 at 12.06.37 AM.png"/>
          <p:cNvPicPr>
            <a:picLocks noGrp="1" noChangeAspect="1"/>
          </p:cNvPicPr>
          <p:nvPr>
            <p:ph idx="1"/>
          </p:nvPr>
        </p:nvPicPr>
        <p:blipFill rotWithShape="1">
          <a:blip r:embed="rId2">
            <a:extLst>
              <a:ext uri="{28A0092B-C50C-407E-A947-70E740481C1C}">
                <a14:useLocalDpi xmlns:a14="http://schemas.microsoft.com/office/drawing/2010/main" val="0"/>
              </a:ext>
            </a:extLst>
          </a:blip>
          <a:srcRect l="-79" r="1091"/>
          <a:stretch/>
        </p:blipFill>
        <p:spPr>
          <a:xfrm>
            <a:off x="-35453" y="3020731"/>
            <a:ext cx="8959323" cy="2193665"/>
          </a:xfrm>
        </p:spPr>
      </p:pic>
    </p:spTree>
    <p:extLst>
      <p:ext uri="{BB962C8B-B14F-4D97-AF65-F5344CB8AC3E}">
        <p14:creationId xmlns:p14="http://schemas.microsoft.com/office/powerpoint/2010/main" val="293681763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Positive / Negative effects of New Links</a:t>
            </a:r>
          </a:p>
        </p:txBody>
      </p:sp>
      <p:pic>
        <p:nvPicPr>
          <p:cNvPr id="4" name="Content Placeholder 3" descr="Screen Shot 2015-03-23 at 12.07.47 AM.png"/>
          <p:cNvPicPr>
            <a:picLocks noGrp="1" noChangeAspect="1"/>
          </p:cNvPicPr>
          <p:nvPr>
            <p:ph idx="1"/>
          </p:nvPr>
        </p:nvPicPr>
        <p:blipFill rotWithShape="1">
          <a:blip r:embed="rId2">
            <a:extLst>
              <a:ext uri="{28A0092B-C50C-407E-A947-70E740481C1C}">
                <a14:useLocalDpi xmlns:a14="http://schemas.microsoft.com/office/drawing/2010/main" val="0"/>
              </a:ext>
            </a:extLst>
          </a:blip>
          <a:srcRect l="-338" r="-280"/>
          <a:stretch/>
        </p:blipFill>
        <p:spPr>
          <a:xfrm>
            <a:off x="118531" y="2286000"/>
            <a:ext cx="8905350" cy="3670830"/>
          </a:xfrm>
        </p:spPr>
      </p:pic>
    </p:spTree>
    <p:extLst>
      <p:ext uri="{BB962C8B-B14F-4D97-AF65-F5344CB8AC3E}">
        <p14:creationId xmlns:p14="http://schemas.microsoft.com/office/powerpoint/2010/main" val="2790283042"/>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endParaRPr lang="en-US" dirty="0" smtClean="0"/>
          </a:p>
          <a:p>
            <a:r>
              <a:rPr lang="en-US" dirty="0" smtClean="0"/>
              <a:t>Our analysis suggests that individuals who have active social neighbors should have high benefits but exert little effort. We also expect individuals who have prominent social positions to bear less of the effort costs, and instead to rely on others’ efforts.</a:t>
            </a:r>
            <a:endParaRPr lang="en-US" dirty="0"/>
          </a:p>
        </p:txBody>
      </p:sp>
    </p:spTree>
    <p:extLst>
      <p:ext uri="{BB962C8B-B14F-4D97-AF65-F5344CB8AC3E}">
        <p14:creationId xmlns:p14="http://schemas.microsoft.com/office/powerpoint/2010/main" val="364540687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a:t>
            </a:r>
            <a:endParaRPr lang="en-US" dirty="0"/>
          </a:p>
        </p:txBody>
      </p:sp>
      <p:sp>
        <p:nvSpPr>
          <p:cNvPr id="3" name="Content Placeholder 2"/>
          <p:cNvSpPr>
            <a:spLocks noGrp="1"/>
          </p:cNvSpPr>
          <p:nvPr>
            <p:ph idx="1"/>
          </p:nvPr>
        </p:nvSpPr>
        <p:spPr/>
        <p:txBody>
          <a:bodyPr/>
          <a:lstStyle/>
          <a:p>
            <a:r>
              <a:rPr lang="en-US" sz="3200" dirty="0" smtClean="0"/>
              <a:t>Purpose of the Paper</a:t>
            </a:r>
          </a:p>
          <a:p>
            <a:pPr lvl="1"/>
            <a:r>
              <a:rPr lang="en-US" dirty="0" smtClean="0"/>
              <a:t>Examine the incentives to provide goods that are non-excludable along social geographic links</a:t>
            </a:r>
          </a:p>
          <a:p>
            <a:pPr lvl="1"/>
            <a:endParaRPr lang="en-US" dirty="0" smtClean="0"/>
          </a:p>
          <a:p>
            <a:r>
              <a:rPr lang="en-US" sz="3200" dirty="0" smtClean="0"/>
              <a:t>Importance of the study</a:t>
            </a:r>
          </a:p>
          <a:p>
            <a:pPr lvl="1"/>
            <a:r>
              <a:rPr lang="en-US" dirty="0" smtClean="0"/>
              <a:t>Information spread is often local and thus can depend on social networks and the geography of industry and trade </a:t>
            </a:r>
          </a:p>
          <a:p>
            <a:pPr lvl="1"/>
            <a:endParaRPr lang="en-US" dirty="0" smtClean="0"/>
          </a:p>
        </p:txBody>
      </p:sp>
    </p:spTree>
    <p:extLst>
      <p:ext uri="{BB962C8B-B14F-4D97-AF65-F5344CB8AC3E}">
        <p14:creationId xmlns:p14="http://schemas.microsoft.com/office/powerpoint/2010/main" val="427050063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a:t>
            </a:r>
            <a:endParaRPr lang="en-US" dirty="0"/>
          </a:p>
        </p:txBody>
      </p:sp>
      <p:sp>
        <p:nvSpPr>
          <p:cNvPr id="3" name="Content Placeholder 2"/>
          <p:cNvSpPr>
            <a:spLocks noGrp="1"/>
          </p:cNvSpPr>
          <p:nvPr>
            <p:ph idx="1"/>
          </p:nvPr>
        </p:nvSpPr>
        <p:spPr/>
        <p:txBody>
          <a:bodyPr/>
          <a:lstStyle/>
          <a:p>
            <a:endParaRPr lang="en-US" sz="3200" dirty="0" smtClean="0"/>
          </a:p>
          <a:p>
            <a:r>
              <a:rPr lang="en-US" sz="3200" dirty="0" smtClean="0"/>
              <a:t>The Problem with Public Goods</a:t>
            </a:r>
          </a:p>
          <a:p>
            <a:pPr lvl="1"/>
            <a:r>
              <a:rPr lang="en-US" dirty="0" smtClean="0"/>
              <a:t>People desire a good which is costly to produce. This good is non-excludable among linked individuals. Individuals decide how much to contribute to this good, knowing the good is non-excludable.</a:t>
            </a:r>
            <a:endParaRPr lang="en-US" dirty="0"/>
          </a:p>
        </p:txBody>
      </p:sp>
    </p:spTree>
    <p:extLst>
      <p:ext uri="{BB962C8B-B14F-4D97-AF65-F5344CB8AC3E}">
        <p14:creationId xmlns:p14="http://schemas.microsoft.com/office/powerpoint/2010/main" val="116217468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a:t>
            </a:r>
            <a:endParaRPr lang="en-US" dirty="0"/>
          </a:p>
        </p:txBody>
      </p:sp>
      <p:sp>
        <p:nvSpPr>
          <p:cNvPr id="3" name="Content Placeholder 2"/>
          <p:cNvSpPr>
            <a:spLocks noGrp="1"/>
          </p:cNvSpPr>
          <p:nvPr>
            <p:ph idx="1"/>
          </p:nvPr>
        </p:nvSpPr>
        <p:spPr/>
        <p:txBody>
          <a:bodyPr/>
          <a:lstStyle/>
          <a:p>
            <a:endParaRPr lang="en-US" sz="3200" dirty="0" smtClean="0"/>
          </a:p>
          <a:p>
            <a:r>
              <a:rPr lang="en-US" sz="3200" dirty="0" smtClean="0"/>
              <a:t>3 Main Insights</a:t>
            </a:r>
          </a:p>
          <a:p>
            <a:pPr marL="1263650" lvl="2">
              <a:buFont typeface="+mj-lt"/>
              <a:buAutoNum type="arabicPeriod"/>
            </a:pPr>
            <a:r>
              <a:rPr lang="en-US" sz="2200" dirty="0" smtClean="0"/>
              <a:t>Networks can lead to Specialization</a:t>
            </a:r>
          </a:p>
          <a:p>
            <a:pPr marL="1263650" lvl="2">
              <a:buFont typeface="+mj-lt"/>
              <a:buAutoNum type="arabicPeriod"/>
            </a:pPr>
            <a:endParaRPr lang="en-US" sz="2200" dirty="0" smtClean="0"/>
          </a:p>
          <a:p>
            <a:pPr marL="1263650" lvl="2">
              <a:buFont typeface="+mj-lt"/>
              <a:buAutoNum type="arabicPeriod"/>
            </a:pPr>
            <a:r>
              <a:rPr lang="en-US" sz="2200" dirty="0" smtClean="0"/>
              <a:t>Specialization can have welfare benefits</a:t>
            </a:r>
          </a:p>
          <a:p>
            <a:pPr marL="1263650" lvl="2">
              <a:buFont typeface="+mj-lt"/>
              <a:buAutoNum type="arabicPeriod"/>
            </a:pPr>
            <a:endParaRPr lang="en-US" sz="2200" dirty="0" smtClean="0"/>
          </a:p>
          <a:p>
            <a:pPr marL="1263650" lvl="2">
              <a:buFont typeface="+mj-lt"/>
              <a:buAutoNum type="arabicPeriod"/>
            </a:pPr>
            <a:r>
              <a:rPr lang="en-US" sz="2200" dirty="0" smtClean="0"/>
              <a:t>New Links can reduce overall welfare</a:t>
            </a:r>
            <a:endParaRPr lang="en-US" sz="2200" dirty="0"/>
          </a:p>
        </p:txBody>
      </p:sp>
    </p:spTree>
    <p:extLst>
      <p:ext uri="{BB962C8B-B14F-4D97-AF65-F5344CB8AC3E}">
        <p14:creationId xmlns:p14="http://schemas.microsoft.com/office/powerpoint/2010/main" val="46125421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a:t>
            </a:r>
            <a:endParaRPr lang="en-US" dirty="0"/>
          </a:p>
        </p:txBody>
      </p:sp>
      <p:sp>
        <p:nvSpPr>
          <p:cNvPr id="3" name="Content Placeholder 2"/>
          <p:cNvSpPr>
            <a:spLocks noGrp="1"/>
          </p:cNvSpPr>
          <p:nvPr>
            <p:ph idx="1"/>
          </p:nvPr>
        </p:nvSpPr>
        <p:spPr/>
        <p:txBody>
          <a:bodyPr/>
          <a:lstStyle/>
          <a:p>
            <a:r>
              <a:rPr lang="en-US" sz="3200" dirty="0" smtClean="0"/>
              <a:t>Equilibrium Outcome</a:t>
            </a:r>
          </a:p>
          <a:p>
            <a:pPr lvl="1"/>
            <a:r>
              <a:rPr lang="en-US" dirty="0" smtClean="0"/>
              <a:t>Agents who specialize cannot be linked to each other in equilibrium. Hence, they constitute an independent  set. </a:t>
            </a:r>
          </a:p>
          <a:p>
            <a:pPr lvl="1"/>
            <a:r>
              <a:rPr lang="en-US" dirty="0" smtClean="0"/>
              <a:t>We show that equilibrium where some agents contribute and others free ride always exist and correspond to this structural property of a graph. </a:t>
            </a:r>
          </a:p>
          <a:p>
            <a:pPr lvl="1"/>
            <a:r>
              <a:rPr lang="en-US" dirty="0" smtClean="0"/>
              <a:t>Moreover these equilibrium are stable</a:t>
            </a:r>
            <a:endParaRPr lang="en-US" dirty="0"/>
          </a:p>
        </p:txBody>
      </p:sp>
    </p:spTree>
    <p:extLst>
      <p:ext uri="{BB962C8B-B14F-4D97-AF65-F5344CB8AC3E}">
        <p14:creationId xmlns:p14="http://schemas.microsoft.com/office/powerpoint/2010/main" val="400659408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Model</a:t>
            </a:r>
            <a:endParaRPr lang="en-US" dirty="0"/>
          </a:p>
        </p:txBody>
      </p:sp>
      <p:sp>
        <p:nvSpPr>
          <p:cNvPr id="3" name="Content Placeholder 2"/>
          <p:cNvSpPr>
            <a:spLocks noGrp="1"/>
          </p:cNvSpPr>
          <p:nvPr>
            <p:ph idx="1"/>
          </p:nvPr>
        </p:nvSpPr>
        <p:spPr/>
        <p:txBody>
          <a:bodyPr>
            <a:normAutofit fontScale="92500"/>
          </a:bodyPr>
          <a:lstStyle/>
          <a:p>
            <a:r>
              <a:rPr lang="en-US" dirty="0"/>
              <a:t>n</a:t>
            </a:r>
            <a:r>
              <a:rPr lang="en-US" dirty="0" smtClean="0"/>
              <a:t> agents, and the set of agents is N={1,…,n}</a:t>
            </a:r>
          </a:p>
          <a:p>
            <a:r>
              <a:rPr lang="en-US" dirty="0"/>
              <a:t>Let </a:t>
            </a:r>
            <a:r>
              <a:rPr lang="en-US" dirty="0" err="1"/>
              <a:t>ei</a:t>
            </a:r>
            <a:r>
              <a:rPr lang="en-US" dirty="0"/>
              <a:t> ∈ [0,+∞) denote agent i’s level of effort. </a:t>
            </a:r>
          </a:p>
          <a:p>
            <a:r>
              <a:rPr lang="en-US" dirty="0" smtClean="0"/>
              <a:t>MC is constant and equal to c</a:t>
            </a:r>
          </a:p>
          <a:p>
            <a:r>
              <a:rPr lang="en-US" dirty="0"/>
              <a:t>Let </a:t>
            </a:r>
            <a:r>
              <a:rPr lang="en-US" b="1" dirty="0"/>
              <a:t>e </a:t>
            </a:r>
            <a:r>
              <a:rPr lang="en-US" dirty="0"/>
              <a:t>= (e1, . . . , en) denote an effort profile of all agents. </a:t>
            </a:r>
          </a:p>
          <a:p>
            <a:r>
              <a:rPr lang="en-US" dirty="0"/>
              <a:t>Agents are arranged in a network, which we represent as a graph </a:t>
            </a:r>
            <a:r>
              <a:rPr lang="en-US" b="1" dirty="0"/>
              <a:t>g</a:t>
            </a:r>
            <a:r>
              <a:rPr lang="en-US" dirty="0"/>
              <a:t>, where </a:t>
            </a:r>
            <a:r>
              <a:rPr lang="en-US" dirty="0" err="1"/>
              <a:t>gij</a:t>
            </a:r>
            <a:r>
              <a:rPr lang="en-US" dirty="0"/>
              <a:t> = 1 if agent j </a:t>
            </a:r>
            <a:r>
              <a:rPr lang="en-US" dirty="0" smtClean="0"/>
              <a:t>benefits directly from the results of agent i’s effort, and </a:t>
            </a:r>
            <a:r>
              <a:rPr lang="en-US" dirty="0" err="1" smtClean="0"/>
              <a:t>gij</a:t>
            </a:r>
            <a:r>
              <a:rPr lang="en-US" dirty="0" smtClean="0"/>
              <a:t> </a:t>
            </a:r>
            <a:r>
              <a:rPr lang="en-US" dirty="0"/>
              <a:t>=</a:t>
            </a:r>
            <a:r>
              <a:rPr lang="en-US" dirty="0" smtClean="0"/>
              <a:t>0 otherwise</a:t>
            </a:r>
            <a:r>
              <a:rPr lang="en-US" dirty="0"/>
              <a:t>. </a:t>
            </a:r>
          </a:p>
          <a:p>
            <a:endParaRPr lang="en-US" dirty="0"/>
          </a:p>
        </p:txBody>
      </p:sp>
    </p:spTree>
    <p:extLst>
      <p:ext uri="{BB962C8B-B14F-4D97-AF65-F5344CB8AC3E}">
        <p14:creationId xmlns:p14="http://schemas.microsoft.com/office/powerpoint/2010/main" val="11897883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Model</a:t>
            </a:r>
            <a:endParaRPr lang="en-US" dirty="0"/>
          </a:p>
        </p:txBody>
      </p:sp>
      <p:sp>
        <p:nvSpPr>
          <p:cNvPr id="3" name="Content Placeholder 2"/>
          <p:cNvSpPr>
            <a:spLocks noGrp="1"/>
          </p:cNvSpPr>
          <p:nvPr>
            <p:ph idx="1"/>
          </p:nvPr>
        </p:nvSpPr>
        <p:spPr/>
        <p:txBody>
          <a:bodyPr>
            <a:normAutofit/>
          </a:bodyPr>
          <a:lstStyle/>
          <a:p>
            <a:r>
              <a:rPr lang="en-US" dirty="0" smtClean="0"/>
              <a:t>We assume that results </a:t>
            </a:r>
            <a:r>
              <a:rPr lang="en-US" dirty="0"/>
              <a:t>flow both ways so that  </a:t>
            </a:r>
            <a:r>
              <a:rPr lang="en-US" dirty="0" smtClean="0"/>
              <a:t>    </a:t>
            </a:r>
            <a:r>
              <a:rPr lang="en-US" dirty="0" err="1" smtClean="0"/>
              <a:t>gij</a:t>
            </a:r>
            <a:r>
              <a:rPr lang="en-US" dirty="0" smtClean="0"/>
              <a:t> </a:t>
            </a:r>
            <a:r>
              <a:rPr lang="en-US" dirty="0"/>
              <a:t>= </a:t>
            </a:r>
            <a:r>
              <a:rPr lang="en-US" dirty="0" err="1"/>
              <a:t>gji</a:t>
            </a:r>
            <a:r>
              <a:rPr lang="en-US" dirty="0"/>
              <a:t>. </a:t>
            </a:r>
            <a:r>
              <a:rPr lang="en-US" dirty="0" smtClean="0"/>
              <a:t>Since agent </a:t>
            </a:r>
            <a:r>
              <a:rPr lang="en-US" dirty="0" err="1" smtClean="0"/>
              <a:t>i</a:t>
            </a:r>
            <a:r>
              <a:rPr lang="en-US" dirty="0" smtClean="0"/>
              <a:t> knows the results of his own effort, we set </a:t>
            </a:r>
            <a:r>
              <a:rPr lang="en-US" dirty="0" err="1" smtClean="0"/>
              <a:t>gii</a:t>
            </a:r>
            <a:r>
              <a:rPr lang="en-US" dirty="0" smtClean="0"/>
              <a:t> = 1. </a:t>
            </a:r>
          </a:p>
          <a:p>
            <a:r>
              <a:rPr lang="en-US" dirty="0" smtClean="0"/>
              <a:t>Let Ni denote the set of agents that benefit directly from agent i’s efforts, called i’s </a:t>
            </a:r>
            <a:r>
              <a:rPr lang="en-US" i="1" dirty="0" smtClean="0"/>
              <a:t>neighbors</a:t>
            </a:r>
            <a:r>
              <a:rPr lang="en-US" dirty="0" smtClean="0"/>
              <a:t>:               	Ni = {j ∈ N\</a:t>
            </a:r>
            <a:r>
              <a:rPr lang="en-US" dirty="0" err="1" smtClean="0"/>
              <a:t>i</a:t>
            </a:r>
            <a:r>
              <a:rPr lang="en-US" dirty="0" smtClean="0"/>
              <a:t> : </a:t>
            </a:r>
            <a:r>
              <a:rPr lang="en-US" dirty="0" err="1" smtClean="0"/>
              <a:t>gij</a:t>
            </a:r>
            <a:r>
              <a:rPr lang="en-US" dirty="0" smtClean="0"/>
              <a:t> = 1}. Let </a:t>
            </a:r>
            <a:r>
              <a:rPr lang="en-US" dirty="0" err="1" smtClean="0"/>
              <a:t>ki</a:t>
            </a:r>
            <a:r>
              <a:rPr lang="en-US" dirty="0" smtClean="0"/>
              <a:t> = |Ni| </a:t>
            </a:r>
          </a:p>
          <a:p>
            <a:pPr lvl="1"/>
            <a:r>
              <a:rPr lang="en-US" dirty="0" smtClean="0"/>
              <a:t>denote </a:t>
            </a:r>
            <a:r>
              <a:rPr lang="en-US" dirty="0"/>
              <a:t>the number of agent i’s neighbors. </a:t>
            </a:r>
            <a:endParaRPr lang="en-US" dirty="0" smtClean="0"/>
          </a:p>
          <a:p>
            <a:r>
              <a:rPr lang="en-US" dirty="0" smtClean="0"/>
              <a:t>Agent </a:t>
            </a:r>
            <a:r>
              <a:rPr lang="en-US" dirty="0"/>
              <a:t>i’s </a:t>
            </a:r>
            <a:r>
              <a:rPr lang="en-US" i="1" dirty="0"/>
              <a:t>neighborhood </a:t>
            </a:r>
            <a:r>
              <a:rPr lang="en-US" dirty="0"/>
              <a:t>is defined as himself and his set of neighbors; i.e., </a:t>
            </a:r>
            <a:r>
              <a:rPr lang="en-US" dirty="0" err="1"/>
              <a:t>i</a:t>
            </a:r>
            <a:r>
              <a:rPr lang="en-US" dirty="0"/>
              <a:t> ∪ Ni . </a:t>
            </a:r>
          </a:p>
          <a:p>
            <a:endParaRPr lang="en-US" dirty="0"/>
          </a:p>
          <a:p>
            <a:endParaRPr lang="en-US" dirty="0"/>
          </a:p>
        </p:txBody>
      </p:sp>
    </p:spTree>
    <p:extLst>
      <p:ext uri="{BB962C8B-B14F-4D97-AF65-F5344CB8AC3E}">
        <p14:creationId xmlns:p14="http://schemas.microsoft.com/office/powerpoint/2010/main" val="137279489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Model</a:t>
            </a:r>
            <a:endParaRPr lang="en-US" dirty="0"/>
          </a:p>
        </p:txBody>
      </p:sp>
      <p:sp>
        <p:nvSpPr>
          <p:cNvPr id="3" name="Content Placeholder 2"/>
          <p:cNvSpPr>
            <a:spLocks noGrp="1"/>
          </p:cNvSpPr>
          <p:nvPr>
            <p:ph idx="1"/>
          </p:nvPr>
        </p:nvSpPr>
        <p:spPr/>
        <p:txBody>
          <a:bodyPr/>
          <a:lstStyle/>
          <a:p>
            <a:r>
              <a:rPr lang="en-US" sz="3200" dirty="0" smtClean="0"/>
              <a:t>Assumptions</a:t>
            </a:r>
          </a:p>
          <a:p>
            <a:pPr lvl="1">
              <a:buFont typeface="+mj-lt"/>
              <a:buAutoNum type="arabicPeriod"/>
            </a:pPr>
            <a:r>
              <a:rPr lang="en-US" dirty="0" smtClean="0"/>
              <a:t>An agents effort is a substitute of the efforts of her neighbors, but not of individuals further away in the graph</a:t>
            </a:r>
          </a:p>
          <a:p>
            <a:pPr lvl="1">
              <a:buFont typeface="+mj-lt"/>
              <a:buAutoNum type="arabicPeriod"/>
            </a:pPr>
            <a:endParaRPr lang="en-US" dirty="0" smtClean="0"/>
          </a:p>
          <a:p>
            <a:pPr lvl="1">
              <a:buFont typeface="+mj-lt"/>
              <a:buAutoNum type="arabicPeriod"/>
            </a:pPr>
            <a:r>
              <a:rPr lang="en-US" dirty="0" smtClean="0"/>
              <a:t>A neighbors efforts is a perfect substitute with ones own. Agent I derives benefits from the total of his own and his neighbors efforts</a:t>
            </a:r>
          </a:p>
          <a:p>
            <a:pPr lvl="1">
              <a:buFont typeface="+mj-lt"/>
              <a:buAutoNum type="arabicPeriod"/>
            </a:pPr>
            <a:endParaRPr lang="en-US" dirty="0"/>
          </a:p>
        </p:txBody>
      </p:sp>
    </p:spTree>
    <p:extLst>
      <p:ext uri="{BB962C8B-B14F-4D97-AF65-F5344CB8AC3E}">
        <p14:creationId xmlns:p14="http://schemas.microsoft.com/office/powerpoint/2010/main" val="382538992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Spectru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Solstice.thmx</Template>
  <TotalTime>1339</TotalTime>
  <Words>846</Words>
  <Application>Microsoft Macintosh PowerPoint</Application>
  <PresentationFormat>On-screen Show (4:3)</PresentationFormat>
  <Paragraphs>97</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Spectrum</vt:lpstr>
      <vt:lpstr>Public Goods In Networks</vt:lpstr>
      <vt:lpstr>What is a public good</vt:lpstr>
      <vt:lpstr>Intro</vt:lpstr>
      <vt:lpstr>Intro</vt:lpstr>
      <vt:lpstr>Intro</vt:lpstr>
      <vt:lpstr>Intro</vt:lpstr>
      <vt:lpstr>The Model</vt:lpstr>
      <vt:lpstr>The Model</vt:lpstr>
      <vt:lpstr>The Model</vt:lpstr>
      <vt:lpstr>The Model</vt:lpstr>
      <vt:lpstr> Equilibrium Contributions</vt:lpstr>
      <vt:lpstr>Equilibrium Contribution</vt:lpstr>
      <vt:lpstr>Equilibrium Contribution</vt:lpstr>
      <vt:lpstr>Equilibrium Contribution</vt:lpstr>
      <vt:lpstr>Equilibrium Contribution</vt:lpstr>
      <vt:lpstr>NE Specialized Profiles</vt:lpstr>
      <vt:lpstr>NE Specialized Profiles</vt:lpstr>
      <vt:lpstr>Equilibrium Contribution</vt:lpstr>
      <vt:lpstr>Equilibrium is Not Always Efficient</vt:lpstr>
      <vt:lpstr>Positive / Negative effects of New Links</vt:lpstr>
      <vt:lpstr>Positive / Negative effects of New Links</vt:lpstr>
      <vt:lpstr>Conclusion</vt:lpstr>
    </vt:vector>
  </TitlesOfParts>
  <Company>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Goods In Networks</dc:title>
  <dc:creator>hazel ng</dc:creator>
  <cp:lastModifiedBy>Ryan Dewar</cp:lastModifiedBy>
  <cp:revision>20</cp:revision>
  <cp:lastPrinted>2015-03-23T08:56:49Z</cp:lastPrinted>
  <dcterms:created xsi:type="dcterms:W3CDTF">2015-03-23T04:51:47Z</dcterms:created>
  <dcterms:modified xsi:type="dcterms:W3CDTF">2015-04-13T02:21:06Z</dcterms:modified>
</cp:coreProperties>
</file>