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6" r:id="rId1"/>
  </p:sldMasterIdLst>
  <p:notesMasterIdLst>
    <p:notesMasterId r:id="rId21"/>
  </p:notesMasterIdLst>
  <p:sldIdLst>
    <p:sldId id="256" r:id="rId2"/>
    <p:sldId id="262" r:id="rId3"/>
    <p:sldId id="279" r:id="rId4"/>
    <p:sldId id="282" r:id="rId5"/>
    <p:sldId id="258" r:id="rId6"/>
    <p:sldId id="259" r:id="rId7"/>
    <p:sldId id="260" r:id="rId8"/>
    <p:sldId id="261" r:id="rId9"/>
    <p:sldId id="263" r:id="rId10"/>
    <p:sldId id="264" r:id="rId11"/>
    <p:sldId id="272" r:id="rId12"/>
    <p:sldId id="271" r:id="rId13"/>
    <p:sldId id="266" r:id="rId14"/>
    <p:sldId id="268" r:id="rId15"/>
    <p:sldId id="269" r:id="rId16"/>
    <p:sldId id="270" r:id="rId17"/>
    <p:sldId id="273" r:id="rId18"/>
    <p:sldId id="280" r:id="rId19"/>
    <p:sldId id="281" r:id="rId20"/>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083" autoAdjust="0"/>
    <p:restoredTop sz="94712" autoAdjust="0"/>
  </p:normalViewPr>
  <p:slideViewPr>
    <p:cSldViewPr>
      <p:cViewPr>
        <p:scale>
          <a:sx n="60" d="100"/>
          <a:sy n="60" d="100"/>
        </p:scale>
        <p:origin x="1512" y="270"/>
      </p:cViewPr>
      <p:guideLst>
        <p:guide orient="horz" pos="2160"/>
        <p:guide pos="2880"/>
      </p:guideLst>
    </p:cSldViewPr>
  </p:slideViewPr>
  <p:outlineViewPr>
    <p:cViewPr>
      <p:scale>
        <a:sx n="33" d="100"/>
        <a:sy n="33" d="100"/>
      </p:scale>
      <p:origin x="0" y="267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312B5E-4691-478E-BF01-5E1BE1CB5FF3}" type="datetimeFigureOut">
              <a:rPr lang="zh-CN" altLang="en-US" smtClean="0"/>
              <a:t>2015/3/16</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4891369-2A74-4719-8C0A-507A91096B57}" type="slidenum">
              <a:rPr lang="zh-CN" altLang="en-US" smtClean="0"/>
              <a:t>‹#›</a:t>
            </a:fld>
            <a:endParaRPr lang="zh-CN" altLang="en-US"/>
          </a:p>
        </p:txBody>
      </p:sp>
    </p:spTree>
    <p:extLst>
      <p:ext uri="{BB962C8B-B14F-4D97-AF65-F5344CB8AC3E}">
        <p14:creationId xmlns:p14="http://schemas.microsoft.com/office/powerpoint/2010/main" val="14067939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64891369-2A74-4719-8C0A-507A91096B57}" type="slidenum">
              <a:rPr lang="zh-CN" altLang="en-US" smtClean="0"/>
              <a:t>1</a:t>
            </a:fld>
            <a:endParaRPr lang="zh-CN" altLang="en-US"/>
          </a:p>
        </p:txBody>
      </p:sp>
    </p:spTree>
    <p:extLst>
      <p:ext uri="{BB962C8B-B14F-4D97-AF65-F5344CB8AC3E}">
        <p14:creationId xmlns:p14="http://schemas.microsoft.com/office/powerpoint/2010/main" val="34354994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64891369-2A74-4719-8C0A-507A91096B57}" type="slidenum">
              <a:rPr lang="zh-CN" altLang="en-US" smtClean="0"/>
              <a:t>16</a:t>
            </a:fld>
            <a:endParaRPr lang="zh-CN" altLang="en-US"/>
          </a:p>
        </p:txBody>
      </p:sp>
    </p:spTree>
    <p:extLst>
      <p:ext uri="{BB962C8B-B14F-4D97-AF65-F5344CB8AC3E}">
        <p14:creationId xmlns:p14="http://schemas.microsoft.com/office/powerpoint/2010/main" val="29389952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64891369-2A74-4719-8C0A-507A91096B57}" type="slidenum">
              <a:rPr lang="zh-CN" altLang="en-US" smtClean="0"/>
              <a:t>17</a:t>
            </a:fld>
            <a:endParaRPr lang="zh-CN" altLang="en-US"/>
          </a:p>
        </p:txBody>
      </p:sp>
    </p:spTree>
    <p:extLst>
      <p:ext uri="{BB962C8B-B14F-4D97-AF65-F5344CB8AC3E}">
        <p14:creationId xmlns:p14="http://schemas.microsoft.com/office/powerpoint/2010/main" val="11216969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64891369-2A74-4719-8C0A-507A91096B57}" type="slidenum">
              <a:rPr lang="zh-CN" altLang="en-US" smtClean="0"/>
              <a:t>19</a:t>
            </a:fld>
            <a:endParaRPr lang="zh-CN" altLang="en-US"/>
          </a:p>
        </p:txBody>
      </p:sp>
    </p:spTree>
    <p:extLst>
      <p:ext uri="{BB962C8B-B14F-4D97-AF65-F5344CB8AC3E}">
        <p14:creationId xmlns:p14="http://schemas.microsoft.com/office/powerpoint/2010/main" val="25287403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23" name="矩形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矩形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矩形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矩形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矩形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圆角矩形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圆角矩形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矩形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矩形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矩形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矩形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标题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zh-CN" altLang="en-US" smtClean="0"/>
              <a:t>单击此处编辑母版标题样式</a:t>
            </a:r>
            <a:endParaRPr kumimoji="0" lang="en-US"/>
          </a:p>
        </p:txBody>
      </p:sp>
      <p:sp>
        <p:nvSpPr>
          <p:cNvPr id="9" name="副标题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CN" altLang="en-US" smtClean="0"/>
              <a:t>单击此处编辑母版副标题样式</a:t>
            </a:r>
            <a:endParaRPr kumimoji="0" lang="en-US"/>
          </a:p>
        </p:txBody>
      </p:sp>
      <p:sp>
        <p:nvSpPr>
          <p:cNvPr id="28" name="日期占位符 27"/>
          <p:cNvSpPr>
            <a:spLocks noGrp="1"/>
          </p:cNvSpPr>
          <p:nvPr>
            <p:ph type="dt" sz="half" idx="10"/>
          </p:nvPr>
        </p:nvSpPr>
        <p:spPr>
          <a:xfrm>
            <a:off x="6705600" y="4206240"/>
            <a:ext cx="960120" cy="457200"/>
          </a:xfrm>
        </p:spPr>
        <p:txBody>
          <a:bodyPr/>
          <a:lstStyle/>
          <a:p>
            <a:fld id="{530820CF-B880-4189-942D-D702A7CBA730}" type="datetimeFigureOut">
              <a:rPr lang="zh-CN" altLang="en-US" smtClean="0"/>
              <a:pPr/>
              <a:t>2015/3/16</a:t>
            </a:fld>
            <a:endParaRPr lang="zh-CN" altLang="en-US"/>
          </a:p>
        </p:txBody>
      </p:sp>
      <p:sp>
        <p:nvSpPr>
          <p:cNvPr id="17" name="页脚占位符 16"/>
          <p:cNvSpPr>
            <a:spLocks noGrp="1"/>
          </p:cNvSpPr>
          <p:nvPr>
            <p:ph type="ftr" sz="quarter" idx="11"/>
          </p:nvPr>
        </p:nvSpPr>
        <p:spPr>
          <a:xfrm>
            <a:off x="5410200" y="4205288"/>
            <a:ext cx="1295400" cy="457200"/>
          </a:xfrm>
        </p:spPr>
        <p:txBody>
          <a:bodyPr/>
          <a:lstStyle/>
          <a:p>
            <a:endParaRPr lang="zh-CN" altLang="en-US"/>
          </a:p>
        </p:txBody>
      </p:sp>
      <p:sp>
        <p:nvSpPr>
          <p:cNvPr id="29" name="灯片编号占位符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2015/3/16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781800" y="1143000"/>
            <a:ext cx="1905000" cy="5486400"/>
          </a:xfrm>
        </p:spPr>
        <p:txBody>
          <a:bodyPr vert="eaVer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1143000"/>
            <a:ext cx="6248400" cy="5486400"/>
          </a:xfrm>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2015/3/16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内容占位符 2"/>
          <p:cNvSpPr>
            <a:spLocks noGrp="1"/>
          </p:cNvSpPr>
          <p:nvPr>
            <p:ph idx="1"/>
          </p:nvPr>
        </p:nvSpPr>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2015/3/16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2015/3/16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内容占位符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内容占位符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2015/3/16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381000" y="1143000"/>
            <a:ext cx="8382000" cy="1069848"/>
          </a:xfrm>
        </p:spPr>
        <p:txBody>
          <a:bodyPr anchor="ctr"/>
          <a:lstStyle>
            <a:lvl1pPr>
              <a:defRPr sz="4000" b="0" i="0" cap="none" baseline="0"/>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zh-CN" altLang="en-US" smtClean="0"/>
              <a:t>单击此处编辑母版文本样式</a:t>
            </a:r>
          </a:p>
        </p:txBody>
      </p:sp>
      <p:sp>
        <p:nvSpPr>
          <p:cNvPr id="4" name="文本占位符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zh-CN" altLang="en-US" smtClean="0"/>
              <a:t>单击此处编辑母版文本样式</a:t>
            </a:r>
          </a:p>
        </p:txBody>
      </p:sp>
      <p:sp>
        <p:nvSpPr>
          <p:cNvPr id="5" name="内容占位符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6" name="内容占位符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26" name="日期占位符 25"/>
          <p:cNvSpPr>
            <a:spLocks noGrp="1"/>
          </p:cNvSpPr>
          <p:nvPr>
            <p:ph type="dt" sz="half" idx="10"/>
          </p:nvPr>
        </p:nvSpPr>
        <p:spPr/>
        <p:txBody>
          <a:bodyPr rtlCol="0"/>
          <a:lstStyle/>
          <a:p>
            <a:fld id="{530820CF-B880-4189-942D-D702A7CBA730}" type="datetimeFigureOut">
              <a:rPr lang="zh-CN" altLang="en-US" smtClean="0"/>
              <a:pPr/>
              <a:t>2015/3/16</a:t>
            </a:fld>
            <a:endParaRPr lang="zh-CN" altLang="en-US"/>
          </a:p>
        </p:txBody>
      </p:sp>
      <p:sp>
        <p:nvSpPr>
          <p:cNvPr id="27" name="灯片编号占位符 26"/>
          <p:cNvSpPr>
            <a:spLocks noGrp="1"/>
          </p:cNvSpPr>
          <p:nvPr>
            <p:ph type="sldNum" sz="quarter" idx="11"/>
          </p:nvPr>
        </p:nvSpPr>
        <p:spPr/>
        <p:txBody>
          <a:bodyPr rtlCol="0"/>
          <a:lstStyle/>
          <a:p>
            <a:fld id="{0C913308-F349-4B6D-A68A-DD1791B4A57B}" type="slidenum">
              <a:rPr lang="zh-CN" altLang="en-US" smtClean="0"/>
              <a:pPr/>
              <a:t>‹#›</a:t>
            </a:fld>
            <a:endParaRPr lang="zh-CN" altLang="en-US"/>
          </a:p>
        </p:txBody>
      </p:sp>
      <p:sp>
        <p:nvSpPr>
          <p:cNvPr id="28" name="页脚占位符 27"/>
          <p:cNvSpPr>
            <a:spLocks noGrp="1"/>
          </p:cNvSpPr>
          <p:nvPr>
            <p:ph type="ftr" sz="quarter" idx="12"/>
          </p:nvPr>
        </p:nvSpPr>
        <p:spPr/>
        <p:txBody>
          <a:bodyPr rtlCol="0"/>
          <a:lstStyle/>
          <a:p>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zh-CN" altLang="en-US" smtClean="0"/>
              <a:t>单击此处编辑母版标题样式</a:t>
            </a:r>
            <a:endParaRPr kumimoji="0" lang="en-US"/>
          </a:p>
        </p:txBody>
      </p:sp>
      <p:sp>
        <p:nvSpPr>
          <p:cNvPr id="3" name="日期占位符 2"/>
          <p:cNvSpPr>
            <a:spLocks noGrp="1"/>
          </p:cNvSpPr>
          <p:nvPr>
            <p:ph type="dt" sz="half" idx="10"/>
          </p:nvPr>
        </p:nvSpPr>
        <p:spPr>
          <a:xfrm>
            <a:off x="6583680" y="612648"/>
            <a:ext cx="957264" cy="457200"/>
          </a:xfrm>
        </p:spPr>
        <p:txBody>
          <a:bodyPr/>
          <a:lstStyle/>
          <a:p>
            <a:fld id="{530820CF-B880-4189-942D-D702A7CBA730}" type="datetimeFigureOut">
              <a:rPr lang="zh-CN" altLang="en-US" smtClean="0"/>
              <a:pPr/>
              <a:t>2015/3/16</a:t>
            </a:fld>
            <a:endParaRPr lang="zh-CN" altLang="en-US"/>
          </a:p>
        </p:txBody>
      </p:sp>
      <p:sp>
        <p:nvSpPr>
          <p:cNvPr id="4" name="页脚占位符 3"/>
          <p:cNvSpPr>
            <a:spLocks noGrp="1"/>
          </p:cNvSpPr>
          <p:nvPr>
            <p:ph type="ftr" sz="quarter" idx="11"/>
          </p:nvPr>
        </p:nvSpPr>
        <p:spPr>
          <a:xfrm>
            <a:off x="5257800" y="612648"/>
            <a:ext cx="1325880" cy="457200"/>
          </a:xfrm>
        </p:spPr>
        <p:txBody>
          <a:bodyPr/>
          <a:lstStyle/>
          <a:p>
            <a:endParaRPr lang="zh-CN" altLang="en-US"/>
          </a:p>
        </p:txBody>
      </p:sp>
      <p:sp>
        <p:nvSpPr>
          <p:cNvPr id="5" name="灯片编号占位符 4"/>
          <p:cNvSpPr>
            <a:spLocks noGrp="1"/>
          </p:cNvSpPr>
          <p:nvPr>
            <p:ph type="sldNum" sz="quarter" idx="12"/>
          </p:nvPr>
        </p:nvSpPr>
        <p:spPr>
          <a:xfrm>
            <a:off x="8174736" y="2272"/>
            <a:ext cx="762000" cy="365760"/>
          </a:xfrm>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pPr/>
              <a:t>2015/3/16</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5353496" y="1101970"/>
            <a:ext cx="3383280" cy="877824"/>
          </a:xfrm>
        </p:spPr>
        <p:txBody>
          <a:bodyPr anchor="b"/>
          <a:lstStyle>
            <a:lvl1pPr algn="l">
              <a:buNone/>
              <a:defRPr sz="1800" b="1"/>
            </a:lvl1pPr>
          </a:lstStyle>
          <a:p>
            <a:r>
              <a:rPr kumimoji="0" lang="zh-CN" altLang="en-US" smtClean="0"/>
              <a:t>单击此处编辑母版标题样式</a:t>
            </a:r>
            <a:endParaRPr kumimoji="0" lang="en-US"/>
          </a:p>
        </p:txBody>
      </p:sp>
      <p:sp>
        <p:nvSpPr>
          <p:cNvPr id="3" name="文本占位符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zh-CN" altLang="en-US" smtClean="0"/>
              <a:t>单击此处编辑母版文本样式</a:t>
            </a:r>
          </a:p>
        </p:txBody>
      </p:sp>
      <p:sp>
        <p:nvSpPr>
          <p:cNvPr id="4" name="内容占位符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2015/3/16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zh-CN" altLang="en-US" smtClean="0"/>
              <a:t>单击此处编辑母版标题样式</a:t>
            </a:r>
            <a:endParaRPr kumimoji="0" lang="en-US"/>
          </a:p>
        </p:txBody>
      </p:sp>
      <p:sp>
        <p:nvSpPr>
          <p:cNvPr id="3" name="图片占位符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zh-CN" altLang="en-US" smtClean="0"/>
              <a:t>单击图标添加图片</a:t>
            </a:r>
            <a:endParaRPr kumimoji="0" lang="en-US" dirty="0"/>
          </a:p>
        </p:txBody>
      </p:sp>
      <p:sp>
        <p:nvSpPr>
          <p:cNvPr id="4" name="文本占位符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2015/3/16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矩形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矩形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矩形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矩形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矩形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圆角矩形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圆角矩形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矩形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矩形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矩形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矩形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矩形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矩形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标题占位符 21"/>
          <p:cNvSpPr>
            <a:spLocks noGrp="1"/>
          </p:cNvSpPr>
          <p:nvPr>
            <p:ph type="title"/>
          </p:nvPr>
        </p:nvSpPr>
        <p:spPr>
          <a:xfrm>
            <a:off x="457200" y="1143000"/>
            <a:ext cx="8229600" cy="1066800"/>
          </a:xfrm>
          <a:prstGeom prst="rect">
            <a:avLst/>
          </a:prstGeom>
        </p:spPr>
        <p:txBody>
          <a:bodyPr vert="horz" anchor="ctr">
            <a:normAutofit/>
          </a:bodyPr>
          <a:lstStyle/>
          <a:p>
            <a:r>
              <a:rPr kumimoji="0" lang="zh-CN" altLang="en-US" smtClean="0"/>
              <a:t>单击此处编辑母版标题样式</a:t>
            </a:r>
            <a:endParaRPr kumimoji="0" lang="en-US"/>
          </a:p>
        </p:txBody>
      </p:sp>
      <p:sp>
        <p:nvSpPr>
          <p:cNvPr id="13" name="文本占位符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zh-CN" altLang="en-US" smtClean="0"/>
              <a:t>单击此处编辑母版文本样式</a:t>
            </a:r>
          </a:p>
          <a:p>
            <a:pPr lvl="1" eaLnBrk="1" latinLnBrk="0" hangingPunct="1"/>
            <a:r>
              <a:rPr kumimoji="0" lang="zh-CN" altLang="en-US" smtClean="0"/>
              <a:t>第二级</a:t>
            </a:r>
          </a:p>
          <a:p>
            <a:pPr lvl="2" eaLnBrk="1" latinLnBrk="0" hangingPunct="1"/>
            <a:r>
              <a:rPr kumimoji="0" lang="zh-CN" altLang="en-US" smtClean="0"/>
              <a:t>第三级</a:t>
            </a:r>
          </a:p>
          <a:p>
            <a:pPr lvl="3" eaLnBrk="1" latinLnBrk="0" hangingPunct="1"/>
            <a:r>
              <a:rPr kumimoji="0" lang="zh-CN" altLang="en-US" smtClean="0"/>
              <a:t>第四级</a:t>
            </a:r>
          </a:p>
          <a:p>
            <a:pPr lvl="4" eaLnBrk="1" latinLnBrk="0" hangingPunct="1"/>
            <a:r>
              <a:rPr kumimoji="0" lang="zh-CN" altLang="en-US" smtClean="0"/>
              <a:t>第五级</a:t>
            </a:r>
            <a:endParaRPr kumimoji="0" lang="en-US"/>
          </a:p>
        </p:txBody>
      </p:sp>
      <p:sp>
        <p:nvSpPr>
          <p:cNvPr id="14" name="日期占位符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530820CF-B880-4189-942D-D702A7CBA730}" type="datetimeFigureOut">
              <a:rPr lang="zh-CN" altLang="en-US" smtClean="0"/>
              <a:pPr/>
              <a:t>2015/3/16</a:t>
            </a:fld>
            <a:endParaRPr lang="zh-CN" altLang="en-US"/>
          </a:p>
        </p:txBody>
      </p:sp>
      <p:sp>
        <p:nvSpPr>
          <p:cNvPr id="3" name="页脚占位符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zh-CN" altLang="en-US"/>
          </a:p>
        </p:txBody>
      </p:sp>
      <p:sp>
        <p:nvSpPr>
          <p:cNvPr id="23" name="灯片编号占位符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0C913308-F349-4B6D-A68A-DD1791B4A57B}"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428596" y="571480"/>
            <a:ext cx="8358246" cy="2500330"/>
          </a:xfrm>
        </p:spPr>
        <p:txBody>
          <a:bodyPr>
            <a:normAutofit/>
          </a:bodyPr>
          <a:lstStyle/>
          <a:p>
            <a:r>
              <a:rPr lang="en-US" altLang="zh-CN" sz="3600" b="1" dirty="0" smtClean="0">
                <a:latin typeface="Times New Roman" pitchFamily="18" charset="0"/>
                <a:cs typeface="Times New Roman" pitchFamily="18" charset="0"/>
              </a:rPr>
              <a:t>Tie Strength, Embeddedness &amp; Social Influence: Evidence from a Large Scale Networked Experiment </a:t>
            </a:r>
            <a:r>
              <a:rPr lang="zh-CN" altLang="en-US" dirty="0" smtClean="0"/>
              <a:t/>
            </a:r>
            <a:br>
              <a:rPr lang="zh-CN" altLang="en-US" dirty="0" smtClean="0"/>
            </a:br>
            <a:r>
              <a:rPr lang="en-CA" altLang="zh-CN" sz="2000" i="1" dirty="0" smtClean="0">
                <a:latin typeface="Times New Roman" pitchFamily="18" charset="0"/>
                <a:cs typeface="Times New Roman" pitchFamily="18" charset="0"/>
              </a:rPr>
              <a:t> </a:t>
            </a:r>
            <a:r>
              <a:rPr lang="en-CA" altLang="zh-CN" sz="2000" i="1" dirty="0" err="1" smtClean="0">
                <a:latin typeface="Times New Roman" pitchFamily="18" charset="0"/>
                <a:cs typeface="Times New Roman" pitchFamily="18" charset="0"/>
              </a:rPr>
              <a:t>Sinan</a:t>
            </a:r>
            <a:r>
              <a:rPr lang="en-CA" altLang="zh-CN" sz="2000" i="1" dirty="0" smtClean="0">
                <a:latin typeface="Times New Roman" pitchFamily="18" charset="0"/>
                <a:cs typeface="Times New Roman" pitchFamily="18" charset="0"/>
              </a:rPr>
              <a:t> Aral </a:t>
            </a:r>
            <a:r>
              <a:rPr lang="en-CA" sz="2000" i="1" dirty="0" smtClean="0">
                <a:latin typeface="Times New Roman" pitchFamily="18" charset="0"/>
                <a:cs typeface="Times New Roman" pitchFamily="18" charset="0"/>
              </a:rPr>
              <a:t>, </a:t>
            </a:r>
            <a:r>
              <a:rPr lang="en-CA" altLang="zh-CN" sz="2000" i="1" dirty="0" smtClean="0">
                <a:latin typeface="Times New Roman" pitchFamily="18" charset="0"/>
                <a:cs typeface="Times New Roman" pitchFamily="18" charset="0"/>
              </a:rPr>
              <a:t>Dylan Walker </a:t>
            </a:r>
            <a:endParaRPr lang="zh-CN" altLang="en-US" sz="2000" i="1" dirty="0">
              <a:latin typeface="Times New Roman" pitchFamily="18" charset="0"/>
              <a:cs typeface="Times New Roman" pitchFamily="18" charset="0"/>
            </a:endParaRPr>
          </a:p>
        </p:txBody>
      </p:sp>
      <p:sp>
        <p:nvSpPr>
          <p:cNvPr id="3" name="副标题 2"/>
          <p:cNvSpPr>
            <a:spLocks noGrp="1"/>
          </p:cNvSpPr>
          <p:nvPr>
            <p:ph type="subTitle" idx="1"/>
          </p:nvPr>
        </p:nvSpPr>
        <p:spPr/>
        <p:txBody>
          <a:bodyPr/>
          <a:lstStyle/>
          <a:p>
            <a:r>
              <a:rPr lang="en-US" altLang="zh-CN" dirty="0" smtClean="0">
                <a:latin typeface="Times New Roman" pitchFamily="18" charset="0"/>
                <a:cs typeface="Times New Roman" pitchFamily="18" charset="0"/>
              </a:rPr>
              <a:t>Presented by: </a:t>
            </a:r>
            <a:r>
              <a:rPr lang="en-US" altLang="zh-CN" dirty="0" err="1" smtClean="0">
                <a:latin typeface="Times New Roman" pitchFamily="18" charset="0"/>
                <a:cs typeface="Times New Roman" pitchFamily="18" charset="0"/>
              </a:rPr>
              <a:t>Mengqi</a:t>
            </a:r>
            <a:r>
              <a:rPr lang="en-US" altLang="zh-CN" dirty="0" smtClean="0">
                <a:latin typeface="Times New Roman" pitchFamily="18" charset="0"/>
                <a:cs typeface="Times New Roman" pitchFamily="18" charset="0"/>
              </a:rPr>
              <a:t> </a:t>
            </a:r>
            <a:r>
              <a:rPr lang="en-US" altLang="zh-CN" dirty="0" err="1" smtClean="0">
                <a:latin typeface="Times New Roman" pitchFamily="18" charset="0"/>
                <a:cs typeface="Times New Roman" pitchFamily="18" charset="0"/>
              </a:rPr>
              <a:t>Qiu</a:t>
            </a:r>
            <a:r>
              <a:rPr lang="en-US" altLang="zh-CN" dirty="0" smtClean="0">
                <a:latin typeface="Times New Roman" pitchFamily="18" charset="0"/>
                <a:cs typeface="Times New Roman" pitchFamily="18" charset="0"/>
              </a:rPr>
              <a:t>(</a:t>
            </a:r>
            <a:r>
              <a:rPr lang="en-US" altLang="zh-CN" dirty="0" err="1" smtClean="0">
                <a:latin typeface="Times New Roman" pitchFamily="18" charset="0"/>
                <a:cs typeface="Times New Roman" pitchFamily="18" charset="0"/>
              </a:rPr>
              <a:t>Mendy</a:t>
            </a:r>
            <a:r>
              <a:rPr lang="en-US" altLang="zh-CN" dirty="0" smtClean="0">
                <a:latin typeface="Times New Roman" pitchFamily="18" charset="0"/>
                <a:cs typeface="Times New Roman" pitchFamily="18" charset="0"/>
              </a:rPr>
              <a:t>)</a:t>
            </a:r>
          </a:p>
          <a:p>
            <a:r>
              <a:rPr lang="en-US" altLang="zh-CN" dirty="0" smtClean="0">
                <a:latin typeface="Times New Roman" pitchFamily="18" charset="0"/>
                <a:cs typeface="Times New Roman" pitchFamily="18" charset="0"/>
              </a:rPr>
              <a:t>301159832</a:t>
            </a:r>
          </a:p>
          <a:p>
            <a:r>
              <a:rPr lang="en-US" altLang="zh-CN" dirty="0" smtClean="0">
                <a:latin typeface="Times New Roman" pitchFamily="18" charset="0"/>
                <a:cs typeface="Times New Roman" pitchFamily="18" charset="0"/>
              </a:rPr>
              <a:t>March 16th</a:t>
            </a:r>
            <a:endParaRPr lang="zh-CN" alt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28596" y="500042"/>
            <a:ext cx="8229600" cy="1066800"/>
          </a:xfrm>
        </p:spPr>
        <p:txBody>
          <a:bodyPr>
            <a:normAutofit/>
          </a:bodyPr>
          <a:lstStyle/>
          <a:p>
            <a:r>
              <a:rPr lang="en-CA" altLang="zh-CN" dirty="0" err="1" smtClean="0"/>
              <a:t>Embeddedness</a:t>
            </a:r>
            <a:endParaRPr lang="zh-CN" altLang="en-US" dirty="0"/>
          </a:p>
        </p:txBody>
      </p:sp>
      <p:sp>
        <p:nvSpPr>
          <p:cNvPr id="3" name="内容占位符 2"/>
          <p:cNvSpPr>
            <a:spLocks noGrp="1"/>
          </p:cNvSpPr>
          <p:nvPr>
            <p:ph idx="1"/>
          </p:nvPr>
        </p:nvSpPr>
        <p:spPr>
          <a:xfrm>
            <a:off x="500034" y="1500174"/>
            <a:ext cx="8501122" cy="4286280"/>
          </a:xfrm>
        </p:spPr>
        <p:txBody>
          <a:bodyPr>
            <a:normAutofit/>
          </a:bodyPr>
          <a:lstStyle/>
          <a:p>
            <a:pPr marL="88900" indent="0">
              <a:buNone/>
            </a:pPr>
            <a:endParaRPr lang="en-US" altLang="zh-CN" sz="1200" b="1" dirty="0" smtClean="0">
              <a:latin typeface="Times New Roman" pitchFamily="18" charset="0"/>
              <a:cs typeface="Times New Roman" pitchFamily="18" charset="0"/>
            </a:endParaRPr>
          </a:p>
          <a:p>
            <a:pPr marL="88900" indent="0">
              <a:buNone/>
            </a:pPr>
            <a:r>
              <a:rPr lang="en-US" altLang="zh-CN" sz="2400" b="1" dirty="0" smtClean="0">
                <a:latin typeface="Times New Roman" pitchFamily="18" charset="0"/>
                <a:cs typeface="Times New Roman" pitchFamily="18" charset="0"/>
              </a:rPr>
              <a:t>The number of common friends shared by individuals and their peers.</a:t>
            </a:r>
            <a:r>
              <a:rPr lang="en-US" altLang="zh-CN" sz="2400" b="1" i="1" dirty="0" smtClean="0">
                <a:latin typeface="Times New Roman" pitchFamily="18" charset="0"/>
                <a:cs typeface="Times New Roman" pitchFamily="18" charset="0"/>
              </a:rPr>
              <a:t> </a:t>
            </a:r>
            <a:endParaRPr lang="en-US" altLang="zh-CN" sz="2400" b="1" dirty="0" smtClean="0">
              <a:latin typeface="Times New Roman" pitchFamily="18" charset="0"/>
              <a:cs typeface="Times New Roman" pitchFamily="18" charset="0"/>
            </a:endParaRPr>
          </a:p>
          <a:p>
            <a:r>
              <a:rPr lang="en-US" altLang="zh-CN" sz="2400" dirty="0" smtClean="0">
                <a:latin typeface="Times New Roman" pitchFamily="18" charset="0"/>
                <a:cs typeface="Times New Roman" pitchFamily="18" charset="0"/>
              </a:rPr>
              <a:t>Increases the level of trust</a:t>
            </a:r>
          </a:p>
          <a:p>
            <a:r>
              <a:rPr lang="en-CA" altLang="zh-CN" sz="2400" dirty="0" smtClean="0">
                <a:latin typeface="Times New Roman" pitchFamily="18" charset="0"/>
                <a:cs typeface="Times New Roman" pitchFamily="18" charset="0"/>
              </a:rPr>
              <a:t>Engenders greater cooperation</a:t>
            </a:r>
            <a:endParaRPr lang="en-US" altLang="zh-CN" sz="2400" dirty="0" smtClean="0">
              <a:latin typeface="Times New Roman" pitchFamily="18" charset="0"/>
              <a:cs typeface="Times New Roman" pitchFamily="18" charset="0"/>
            </a:endParaRPr>
          </a:p>
          <a:p>
            <a:r>
              <a:rPr lang="en-US" altLang="zh-CN" sz="2400" dirty="0" smtClean="0">
                <a:latin typeface="Times New Roman" pitchFamily="18" charset="0"/>
                <a:cs typeface="Times New Roman" pitchFamily="18" charset="0"/>
              </a:rPr>
              <a:t>Create opportunities for greater knowledge transfer between individuals and more fine-grained information flows.</a:t>
            </a:r>
          </a:p>
          <a:p>
            <a:pPr>
              <a:buNone/>
            </a:pPr>
            <a:endParaRPr lang="en-US" altLang="zh-CN" sz="2400" dirty="0" smtClean="0">
              <a:latin typeface="Times New Roman" pitchFamily="18" charset="0"/>
              <a:cs typeface="Times New Roman" pitchFamily="18" charset="0"/>
            </a:endParaRPr>
          </a:p>
          <a:p>
            <a:pPr>
              <a:buNone/>
            </a:pPr>
            <a:r>
              <a:rPr lang="en-US" altLang="zh-CN" sz="2400" dirty="0" smtClean="0">
                <a:latin typeface="Times New Roman" pitchFamily="18" charset="0"/>
                <a:cs typeface="Times New Roman" pitchFamily="18" charset="0"/>
              </a:rPr>
              <a:t>We expect embedded relationships to convey greater influence.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00034" y="500042"/>
            <a:ext cx="8229600" cy="1066800"/>
          </a:xfrm>
        </p:spPr>
        <p:txBody>
          <a:bodyPr/>
          <a:lstStyle/>
          <a:p>
            <a:r>
              <a:rPr lang="en-CA" altLang="zh-CN" dirty="0" smtClean="0"/>
              <a:t>Tie Strength </a:t>
            </a:r>
            <a:endParaRPr lang="zh-CN" altLang="en-US" dirty="0"/>
          </a:p>
        </p:txBody>
      </p:sp>
      <p:sp>
        <p:nvSpPr>
          <p:cNvPr id="3" name="内容占位符 2"/>
          <p:cNvSpPr>
            <a:spLocks noGrp="1"/>
          </p:cNvSpPr>
          <p:nvPr>
            <p:ph idx="1"/>
          </p:nvPr>
        </p:nvSpPr>
        <p:spPr>
          <a:xfrm>
            <a:off x="500034" y="1571612"/>
            <a:ext cx="8229600" cy="5000660"/>
          </a:xfrm>
        </p:spPr>
        <p:txBody>
          <a:bodyPr>
            <a:normAutofit/>
          </a:bodyPr>
          <a:lstStyle/>
          <a:p>
            <a:pPr marL="177800" indent="0">
              <a:buNone/>
            </a:pPr>
            <a:endParaRPr lang="en-US" altLang="zh-CN" sz="1200" b="1" dirty="0" smtClean="0">
              <a:latin typeface="Times New Roman" pitchFamily="18" charset="0"/>
              <a:cs typeface="Times New Roman" pitchFamily="18" charset="0"/>
            </a:endParaRPr>
          </a:p>
          <a:p>
            <a:pPr marL="177800" indent="0">
              <a:buNone/>
            </a:pPr>
            <a:r>
              <a:rPr lang="en-US" altLang="zh-CN" sz="2400" b="1" dirty="0" smtClean="0">
                <a:latin typeface="Times New Roman" pitchFamily="18" charset="0"/>
                <a:cs typeface="Times New Roman" pitchFamily="18" charset="0"/>
              </a:rPr>
              <a:t>The significance or intensity of the relationships between individuals. </a:t>
            </a:r>
          </a:p>
          <a:p>
            <a:pPr marL="177800" indent="0">
              <a:buNone/>
            </a:pPr>
            <a:endParaRPr lang="en-US" altLang="zh-CN" sz="2400" dirty="0" smtClean="0">
              <a:latin typeface="Times New Roman" pitchFamily="18" charset="0"/>
              <a:cs typeface="Times New Roman" pitchFamily="18" charset="0"/>
            </a:endParaRPr>
          </a:p>
          <a:p>
            <a:pPr marL="177800" indent="0">
              <a:buNone/>
            </a:pPr>
            <a:endParaRPr lang="en-US" altLang="zh-CN" sz="2400" dirty="0" smtClean="0">
              <a:latin typeface="Times New Roman" pitchFamily="18" charset="0"/>
              <a:cs typeface="Times New Roman" pitchFamily="18" charset="0"/>
            </a:endParaRPr>
          </a:p>
          <a:p>
            <a:pPr marL="177800" indent="0">
              <a:buNone/>
            </a:pPr>
            <a:r>
              <a:rPr lang="en-US" altLang="zh-CN" sz="2400" dirty="0" smtClean="0">
                <a:latin typeface="Times New Roman" pitchFamily="18" charset="0"/>
                <a:cs typeface="Times New Roman" pitchFamily="18" charset="0"/>
              </a:rPr>
              <a:t>We expect greater social affiliation and interaction is predictive of greater influence conducted between friends.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28596" y="500042"/>
            <a:ext cx="8229600" cy="1066800"/>
          </a:xfrm>
        </p:spPr>
        <p:txBody>
          <a:bodyPr/>
          <a:lstStyle/>
          <a:p>
            <a:r>
              <a:rPr lang="en-CA" altLang="zh-CN" dirty="0" smtClean="0"/>
              <a:t>Strength of Ties</a:t>
            </a:r>
            <a:endParaRPr lang="zh-CN" altLang="en-US" dirty="0"/>
          </a:p>
        </p:txBody>
      </p:sp>
      <p:sp>
        <p:nvSpPr>
          <p:cNvPr id="3" name="内容占位符 2"/>
          <p:cNvSpPr>
            <a:spLocks noGrp="1"/>
          </p:cNvSpPr>
          <p:nvPr>
            <p:ph idx="1"/>
          </p:nvPr>
        </p:nvSpPr>
        <p:spPr>
          <a:xfrm>
            <a:off x="500034" y="1500174"/>
            <a:ext cx="8358246" cy="5143536"/>
          </a:xfrm>
        </p:spPr>
        <p:txBody>
          <a:bodyPr>
            <a:normAutofit/>
          </a:bodyPr>
          <a:lstStyle/>
          <a:p>
            <a:r>
              <a:rPr lang="en-US" altLang="zh-CN" sz="2400" dirty="0" smtClean="0">
                <a:latin typeface="Times New Roman" pitchFamily="18" charset="0"/>
                <a:cs typeface="Times New Roman" pitchFamily="18" charset="0"/>
              </a:rPr>
              <a:t>The social context of the relationship - how individuals met, know one another or interact with each other </a:t>
            </a:r>
          </a:p>
          <a:p>
            <a:pPr>
              <a:buNone/>
            </a:pPr>
            <a:r>
              <a:rPr lang="en-US" altLang="zh-CN" sz="2200" dirty="0" smtClean="0">
                <a:latin typeface="Times New Roman" pitchFamily="18" charset="0"/>
                <a:cs typeface="Times New Roman" pitchFamily="18" charset="0"/>
              </a:rPr>
              <a:t>	</a:t>
            </a:r>
            <a:r>
              <a:rPr lang="en-US" altLang="zh-CN" sz="2000" i="1" dirty="0" smtClean="0">
                <a:latin typeface="Times New Roman" pitchFamily="18" charset="0"/>
                <a:cs typeface="Times New Roman" pitchFamily="18" charset="0"/>
              </a:rPr>
              <a:t>e.g. whether peers attended the same college, come from the same hometown, or share common institutional affiliations</a:t>
            </a:r>
          </a:p>
          <a:p>
            <a:pPr>
              <a:buNone/>
            </a:pPr>
            <a:endParaRPr lang="en-US" altLang="zh-CN" sz="1200" i="1" dirty="0" smtClean="0">
              <a:latin typeface="Times New Roman" pitchFamily="18" charset="0"/>
              <a:cs typeface="Times New Roman" pitchFamily="18" charset="0"/>
            </a:endParaRPr>
          </a:p>
          <a:p>
            <a:r>
              <a:rPr lang="en-US" altLang="zh-CN" sz="2400" dirty="0" smtClean="0">
                <a:latin typeface="Times New Roman" pitchFamily="18" charset="0"/>
                <a:cs typeface="Times New Roman" pitchFamily="18" charset="0"/>
              </a:rPr>
              <a:t>The </a:t>
            </a:r>
            <a:r>
              <a:rPr lang="en-US" altLang="zh-CN" sz="2400" dirty="0" err="1" smtClean="0">
                <a:latin typeface="Times New Roman" pitchFamily="18" charset="0"/>
                <a:cs typeface="Times New Roman" pitchFamily="18" charset="0"/>
              </a:rPr>
              <a:t>recency</a:t>
            </a:r>
            <a:r>
              <a:rPr lang="en-US" altLang="zh-CN" sz="2400" dirty="0" smtClean="0">
                <a:latin typeface="Times New Roman" pitchFamily="18" charset="0"/>
                <a:cs typeface="Times New Roman" pitchFamily="18" charset="0"/>
              </a:rPr>
              <a:t> of the relationship </a:t>
            </a:r>
          </a:p>
          <a:p>
            <a:pPr>
              <a:buNone/>
            </a:pPr>
            <a:r>
              <a:rPr lang="en-US" altLang="zh-CN" sz="2200" dirty="0" smtClean="0">
                <a:latin typeface="Times New Roman" pitchFamily="18" charset="0"/>
                <a:cs typeface="Times New Roman" pitchFamily="18" charset="0"/>
              </a:rPr>
              <a:t>	</a:t>
            </a:r>
            <a:r>
              <a:rPr lang="en-US" altLang="zh-CN" sz="2000" i="1" dirty="0" smtClean="0">
                <a:latin typeface="Times New Roman" pitchFamily="18" charset="0"/>
                <a:cs typeface="Times New Roman" pitchFamily="18" charset="0"/>
              </a:rPr>
              <a:t>e.g. whether peers currently live in the same town</a:t>
            </a:r>
          </a:p>
          <a:p>
            <a:pPr>
              <a:buNone/>
            </a:pPr>
            <a:endParaRPr lang="en-US" altLang="zh-CN" sz="1200" i="1" dirty="0" smtClean="0">
              <a:latin typeface="Times New Roman" pitchFamily="18" charset="0"/>
              <a:cs typeface="Times New Roman" pitchFamily="18" charset="0"/>
            </a:endParaRPr>
          </a:p>
          <a:p>
            <a:r>
              <a:rPr lang="en-US" altLang="zh-CN" sz="2400" dirty="0" smtClean="0">
                <a:latin typeface="Times New Roman" pitchFamily="18" charset="0"/>
                <a:cs typeface="Times New Roman" pitchFamily="18" charset="0"/>
              </a:rPr>
              <a:t>The overlap of common interests </a:t>
            </a:r>
          </a:p>
          <a:p>
            <a:pPr>
              <a:buNone/>
            </a:pPr>
            <a:r>
              <a:rPr lang="en-US" altLang="zh-CN" sz="2200" dirty="0" smtClean="0">
                <a:latin typeface="Times New Roman" pitchFamily="18" charset="0"/>
                <a:cs typeface="Times New Roman" pitchFamily="18" charset="0"/>
              </a:rPr>
              <a:t>	</a:t>
            </a:r>
            <a:r>
              <a:rPr lang="en-US" altLang="zh-CN" sz="2000" i="1" dirty="0" smtClean="0">
                <a:latin typeface="Times New Roman" pitchFamily="18" charset="0"/>
                <a:cs typeface="Times New Roman" pitchFamily="18" charset="0"/>
              </a:rPr>
              <a:t>e.g. being fans of the same </a:t>
            </a:r>
            <a:r>
              <a:rPr lang="en-US" altLang="zh-CN" sz="2000" i="1" dirty="0" err="1" smtClean="0">
                <a:latin typeface="Times New Roman" pitchFamily="18" charset="0"/>
                <a:cs typeface="Times New Roman" pitchFamily="18" charset="0"/>
              </a:rPr>
              <a:t>Facebook</a:t>
            </a:r>
            <a:r>
              <a:rPr lang="en-US" altLang="zh-CN" sz="2000" i="1" dirty="0" smtClean="0">
                <a:latin typeface="Times New Roman" pitchFamily="18" charset="0"/>
                <a:cs typeface="Times New Roman" pitchFamily="18" charset="0"/>
              </a:rPr>
              <a:t> pages, joining the same </a:t>
            </a:r>
            <a:r>
              <a:rPr lang="en-US" altLang="zh-CN" sz="2000" i="1" dirty="0" err="1" smtClean="0">
                <a:latin typeface="Times New Roman" pitchFamily="18" charset="0"/>
                <a:cs typeface="Times New Roman" pitchFamily="18" charset="0"/>
              </a:rPr>
              <a:t>Facebook</a:t>
            </a:r>
            <a:r>
              <a:rPr lang="en-US" altLang="zh-CN" sz="2000" i="1" dirty="0" smtClean="0">
                <a:latin typeface="Times New Roman" pitchFamily="18" charset="0"/>
                <a:cs typeface="Times New Roman" pitchFamily="18" charset="0"/>
              </a:rPr>
              <a:t> groups</a:t>
            </a:r>
          </a:p>
          <a:p>
            <a:pPr>
              <a:buNone/>
            </a:pPr>
            <a:endParaRPr lang="en-US" altLang="zh-CN" sz="1200" i="1" dirty="0" smtClean="0">
              <a:latin typeface="Times New Roman" pitchFamily="18" charset="0"/>
              <a:cs typeface="Times New Roman" pitchFamily="18" charset="0"/>
            </a:endParaRPr>
          </a:p>
          <a:p>
            <a:r>
              <a:rPr lang="en-US" altLang="zh-CN" sz="2400" dirty="0" smtClean="0">
                <a:latin typeface="Times New Roman" pitchFamily="18" charset="0"/>
                <a:cs typeface="Times New Roman" pitchFamily="18" charset="0"/>
              </a:rPr>
              <a:t>The frequency of the interaction </a:t>
            </a:r>
          </a:p>
          <a:p>
            <a:pPr>
              <a:buNone/>
            </a:pPr>
            <a:r>
              <a:rPr lang="en-US" altLang="zh-CN" sz="2200" dirty="0" smtClean="0">
                <a:latin typeface="Times New Roman" pitchFamily="18" charset="0"/>
                <a:cs typeface="Times New Roman" pitchFamily="18" charset="0"/>
              </a:rPr>
              <a:t>	</a:t>
            </a:r>
            <a:r>
              <a:rPr lang="en-US" altLang="zh-CN" sz="2000" i="1" dirty="0" smtClean="0">
                <a:latin typeface="Times New Roman" pitchFamily="18" charset="0"/>
                <a:cs typeface="Times New Roman" pitchFamily="18" charset="0"/>
              </a:rPr>
              <a:t>e.g. co-presence in photos online</a:t>
            </a:r>
            <a:endParaRPr lang="zh-CN" altLang="en-US" sz="2000" i="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28596" y="500042"/>
            <a:ext cx="7929618" cy="1066800"/>
          </a:xfrm>
        </p:spPr>
        <p:txBody>
          <a:bodyPr>
            <a:normAutofit/>
          </a:bodyPr>
          <a:lstStyle/>
          <a:p>
            <a:r>
              <a:rPr lang="en-CA" altLang="zh-CN" dirty="0" smtClean="0"/>
              <a:t>Confounding factor</a:t>
            </a:r>
            <a:endParaRPr lang="zh-CN" altLang="en-US" dirty="0"/>
          </a:p>
        </p:txBody>
      </p:sp>
      <p:sp>
        <p:nvSpPr>
          <p:cNvPr id="3" name="内容占位符 2"/>
          <p:cNvSpPr>
            <a:spLocks noGrp="1"/>
          </p:cNvSpPr>
          <p:nvPr>
            <p:ph idx="1"/>
          </p:nvPr>
        </p:nvSpPr>
        <p:spPr>
          <a:xfrm>
            <a:off x="500034" y="1500174"/>
            <a:ext cx="8229600" cy="5143536"/>
          </a:xfrm>
        </p:spPr>
        <p:txBody>
          <a:bodyPr>
            <a:normAutofit/>
          </a:bodyPr>
          <a:lstStyle/>
          <a:p>
            <a:pPr marL="88900" indent="20638">
              <a:buNone/>
            </a:pPr>
            <a:endParaRPr lang="en-CA" altLang="zh-CN" sz="1200" dirty="0" smtClean="0">
              <a:latin typeface="Times New Roman" pitchFamily="18" charset="0"/>
              <a:cs typeface="Times New Roman" pitchFamily="18" charset="0"/>
            </a:endParaRPr>
          </a:p>
          <a:p>
            <a:pPr marL="88900" indent="20638">
              <a:buNone/>
            </a:pPr>
            <a:r>
              <a:rPr lang="en-CA" altLang="zh-CN" sz="2400" b="1" dirty="0" smtClean="0">
                <a:latin typeface="Times New Roman" pitchFamily="18" charset="0"/>
                <a:cs typeface="Times New Roman" pitchFamily="18" charset="0"/>
              </a:rPr>
              <a:t>Endogeneity and spurious correlation:</a:t>
            </a:r>
          </a:p>
          <a:p>
            <a:pPr marL="88900" indent="20638">
              <a:buNone/>
            </a:pPr>
            <a:r>
              <a:rPr lang="en-US" altLang="zh-CN" sz="2400" dirty="0" smtClean="0">
                <a:latin typeface="Times New Roman" pitchFamily="18" charset="0"/>
                <a:cs typeface="Times New Roman" pitchFamily="18" charset="0"/>
              </a:rPr>
              <a:t>Inferring the impact of tie strength and social embeddedness on influence is difficult because influence-mediating communications are inherently endogenous. </a:t>
            </a:r>
          </a:p>
          <a:p>
            <a:r>
              <a:rPr lang="en-US" altLang="zh-CN" sz="2400" dirty="0" smtClean="0">
                <a:latin typeface="Times New Roman" pitchFamily="18" charset="0"/>
                <a:cs typeface="Times New Roman" pitchFamily="18" charset="0"/>
              </a:rPr>
              <a:t>In real-world networks, social embeddedness and tie strength are often correlated with each other and with homophily.</a:t>
            </a:r>
          </a:p>
          <a:p>
            <a:r>
              <a:rPr lang="en-CA" altLang="zh-CN" sz="2400" dirty="0" smtClean="0">
                <a:latin typeface="Times New Roman" pitchFamily="18" charset="0"/>
                <a:cs typeface="Times New Roman" pitchFamily="18" charset="0"/>
              </a:rPr>
              <a:t>It is hard to explicitly control selection biases in communication patterns. </a:t>
            </a:r>
          </a:p>
          <a:p>
            <a:pPr>
              <a:buNone/>
            </a:pPr>
            <a:endParaRPr lang="en-CA" altLang="zh-CN" sz="1200" dirty="0" smtClean="0">
              <a:latin typeface="Times New Roman" pitchFamily="18" charset="0"/>
              <a:cs typeface="Times New Roman" pitchFamily="18" charset="0"/>
            </a:endParaRPr>
          </a:p>
          <a:p>
            <a:pPr marL="114300" indent="-4763">
              <a:buNone/>
            </a:pPr>
            <a:r>
              <a:rPr lang="en-US" altLang="zh-CN" sz="2400" b="1" dirty="0" smtClean="0">
                <a:latin typeface="Times New Roman" pitchFamily="18" charset="0"/>
                <a:cs typeface="Times New Roman" pitchFamily="18" charset="0"/>
              </a:rPr>
              <a:t>Solution:</a:t>
            </a:r>
          </a:p>
          <a:p>
            <a:pPr marL="114300" indent="-4763">
              <a:buNone/>
            </a:pPr>
            <a:r>
              <a:rPr lang="en-US" altLang="zh-CN" sz="2400" dirty="0" smtClean="0">
                <a:latin typeface="Times New Roman" pitchFamily="18" charset="0"/>
                <a:cs typeface="Times New Roman" pitchFamily="18" charset="0"/>
              </a:rPr>
              <a:t>Controlling the channel of influence (through randomized recipient selection) and holding message content constant .</a:t>
            </a:r>
            <a:endParaRPr lang="en-CA" altLang="zh-CN" sz="24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28596" y="500042"/>
            <a:ext cx="8229600" cy="1066800"/>
          </a:xfrm>
        </p:spPr>
        <p:txBody>
          <a:bodyPr/>
          <a:lstStyle/>
          <a:p>
            <a:r>
              <a:rPr lang="en-CA" altLang="zh-CN" dirty="0" smtClean="0"/>
              <a:t>Empirical Methods </a:t>
            </a:r>
            <a:endParaRPr lang="zh-CN" altLang="en-US" dirty="0"/>
          </a:p>
        </p:txBody>
      </p:sp>
      <p:pic>
        <p:nvPicPr>
          <p:cNvPr id="1026" name="Picture 2"/>
          <p:cNvPicPr>
            <a:picLocks noGrp="1" noChangeAspect="1" noChangeArrowheads="1"/>
          </p:cNvPicPr>
          <p:nvPr>
            <p:ph idx="1"/>
          </p:nvPr>
        </p:nvPicPr>
        <p:blipFill>
          <a:blip r:embed="rId2"/>
          <a:srcRect/>
          <a:stretch>
            <a:fillRect/>
          </a:stretch>
        </p:blipFill>
        <p:spPr bwMode="auto">
          <a:xfrm>
            <a:off x="571472" y="1714488"/>
            <a:ext cx="8086725" cy="2895600"/>
          </a:xfrm>
          <a:prstGeom prst="rect">
            <a:avLst/>
          </a:prstGeom>
          <a:noFill/>
          <a:ln w="9525">
            <a:noFill/>
            <a:miter lim="800000"/>
            <a:headEnd/>
            <a:tailEnd/>
          </a:ln>
          <a:effectLst/>
        </p:spPr>
      </p:pic>
      <p:sp>
        <p:nvSpPr>
          <p:cNvPr id="5" name="矩形 4"/>
          <p:cNvSpPr/>
          <p:nvPr/>
        </p:nvSpPr>
        <p:spPr>
          <a:xfrm>
            <a:off x="571472" y="4714885"/>
            <a:ext cx="8072494" cy="2031325"/>
          </a:xfrm>
          <a:prstGeom prst="rect">
            <a:avLst/>
          </a:prstGeom>
        </p:spPr>
        <p:txBody>
          <a:bodyPr wrap="square">
            <a:spAutoFit/>
          </a:bodyPr>
          <a:lstStyle/>
          <a:p>
            <a:r>
              <a:rPr lang="en-US" altLang="zh-CN" dirty="0" smtClean="0"/>
              <a:t>A diagram depicting the message target randomization employed in the experiment. Notification packets are generated when an application user takes a packet-generating action within the </a:t>
            </a:r>
            <a:r>
              <a:rPr lang="en-US" altLang="zh-CN" dirty="0" err="1" smtClean="0"/>
              <a:t>Facebook</a:t>
            </a:r>
            <a:r>
              <a:rPr lang="en-US" altLang="zh-CN" dirty="0" smtClean="0"/>
              <a:t> application. For each packet that is generated, the notifications in the packet are distributed to a randomly selected subset of the application user’s peers. Above displays two sequential packet distributions. Different recipient targets are randomly chosen at the time of distribution for each packet.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28596" y="500042"/>
            <a:ext cx="8229600" cy="1066800"/>
          </a:xfrm>
        </p:spPr>
        <p:txBody>
          <a:bodyPr/>
          <a:lstStyle/>
          <a:p>
            <a:r>
              <a:rPr lang="en-US" altLang="zh-CN" dirty="0" smtClean="0"/>
              <a:t>Data </a:t>
            </a:r>
            <a:endParaRPr lang="zh-CN" altLang="en-US" dirty="0"/>
          </a:p>
        </p:txBody>
      </p:sp>
      <p:sp>
        <p:nvSpPr>
          <p:cNvPr id="3" name="内容占位符 2"/>
          <p:cNvSpPr>
            <a:spLocks noGrp="1"/>
          </p:cNvSpPr>
          <p:nvPr>
            <p:ph idx="1"/>
          </p:nvPr>
        </p:nvSpPr>
        <p:spPr>
          <a:xfrm>
            <a:off x="500034" y="1500174"/>
            <a:ext cx="8229600" cy="5000660"/>
          </a:xfrm>
        </p:spPr>
        <p:txBody>
          <a:bodyPr>
            <a:normAutofit/>
          </a:bodyPr>
          <a:lstStyle/>
          <a:p>
            <a:endParaRPr lang="en-CA" altLang="zh-CN" sz="1200" dirty="0" smtClean="0">
              <a:latin typeface="Times New Roman" pitchFamily="18" charset="0"/>
              <a:cs typeface="Times New Roman" pitchFamily="18" charset="0"/>
            </a:endParaRPr>
          </a:p>
          <a:p>
            <a:r>
              <a:rPr lang="en-CA" altLang="zh-CN" sz="2400" dirty="0" smtClean="0">
                <a:latin typeface="Times New Roman" pitchFamily="18" charset="0"/>
                <a:cs typeface="Times New Roman" pitchFamily="18" charset="0"/>
              </a:rPr>
              <a:t>44-day experimental period;</a:t>
            </a:r>
          </a:p>
          <a:p>
            <a:r>
              <a:rPr lang="en-US" altLang="zh-CN" sz="2400" dirty="0" smtClean="0">
                <a:latin typeface="Times New Roman" pitchFamily="18" charset="0"/>
                <a:cs typeface="Times New Roman" pitchFamily="18" charset="0"/>
              </a:rPr>
              <a:t>Collected individual level profile data from 7,730 application users and their 1.3M distinct peers;</a:t>
            </a:r>
          </a:p>
          <a:p>
            <a:r>
              <a:rPr lang="en-US" altLang="zh-CN" sz="2400" dirty="0" smtClean="0">
                <a:latin typeface="Times New Roman" pitchFamily="18" charset="0"/>
                <a:cs typeface="Times New Roman" pitchFamily="18" charset="0"/>
              </a:rPr>
              <a:t>41,686 automated notifications were delivered;</a:t>
            </a:r>
          </a:p>
          <a:p>
            <a:r>
              <a:rPr lang="en-CA" altLang="zh-CN" sz="2400" dirty="0" smtClean="0">
                <a:latin typeface="Times New Roman" pitchFamily="18" charset="0"/>
                <a:cs typeface="Times New Roman" pitchFamily="18" charset="0"/>
              </a:rPr>
              <a:t>967 peer adoptions;</a:t>
            </a:r>
          </a:p>
          <a:p>
            <a:r>
              <a:rPr lang="en-US" altLang="zh-CN" sz="2400" dirty="0" smtClean="0">
                <a:latin typeface="Times New Roman" pitchFamily="18" charset="0"/>
                <a:cs typeface="Times New Roman" pitchFamily="18" charset="0"/>
              </a:rPr>
              <a:t>Collected user data included the social network of adopters and all mutual ties between their peers;</a:t>
            </a:r>
          </a:p>
          <a:p>
            <a:r>
              <a:rPr lang="en-US" altLang="zh-CN" sz="2400" dirty="0" smtClean="0">
                <a:latin typeface="Times New Roman" pitchFamily="18" charset="0"/>
                <a:cs typeface="Times New Roman" pitchFamily="18" charset="0"/>
              </a:rPr>
              <a:t>Individual level profile data included </a:t>
            </a:r>
            <a:r>
              <a:rPr lang="en-US" altLang="zh-CN" sz="2400" i="1" dirty="0" smtClean="0">
                <a:latin typeface="Times New Roman" pitchFamily="18" charset="0"/>
                <a:cs typeface="Times New Roman" pitchFamily="18" charset="0"/>
              </a:rPr>
              <a:t>age, gender, relationship status, hometown, current town, college attendance, affiliations, </a:t>
            </a:r>
            <a:r>
              <a:rPr lang="en-US" altLang="zh-CN" sz="2400" i="1" dirty="0" err="1" smtClean="0">
                <a:latin typeface="Times New Roman" pitchFamily="18" charset="0"/>
                <a:cs typeface="Times New Roman" pitchFamily="18" charset="0"/>
              </a:rPr>
              <a:t>Facebook</a:t>
            </a:r>
            <a:r>
              <a:rPr lang="en-US" altLang="zh-CN" sz="2400" i="1" dirty="0" smtClean="0">
                <a:latin typeface="Times New Roman" pitchFamily="18" charset="0"/>
                <a:cs typeface="Times New Roman" pitchFamily="18" charset="0"/>
              </a:rPr>
              <a:t> pages, </a:t>
            </a:r>
            <a:r>
              <a:rPr lang="en-US" altLang="zh-CN" sz="2400" i="1" dirty="0" err="1" smtClean="0">
                <a:latin typeface="Times New Roman" pitchFamily="18" charset="0"/>
                <a:cs typeface="Times New Roman" pitchFamily="18" charset="0"/>
              </a:rPr>
              <a:t>Facebook</a:t>
            </a:r>
            <a:r>
              <a:rPr lang="en-US" altLang="zh-CN" sz="2400" i="1" dirty="0" smtClean="0">
                <a:latin typeface="Times New Roman" pitchFamily="18" charset="0"/>
                <a:cs typeface="Times New Roman" pitchFamily="18" charset="0"/>
              </a:rPr>
              <a:t> group membership, and tagged appearance in photos </a:t>
            </a:r>
            <a:endParaRPr lang="zh-CN" altLang="en-US" sz="24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28596" y="500042"/>
            <a:ext cx="8229600" cy="1066800"/>
          </a:xfrm>
        </p:spPr>
        <p:txBody>
          <a:bodyPr/>
          <a:lstStyle/>
          <a:p>
            <a:r>
              <a:rPr lang="en-US" altLang="zh-CN" dirty="0" smtClean="0"/>
              <a:t>Model</a:t>
            </a:r>
            <a:endParaRPr lang="zh-CN" altLang="en-US" dirty="0"/>
          </a:p>
        </p:txBody>
      </p:sp>
      <p:pic>
        <p:nvPicPr>
          <p:cNvPr id="2050" name="Picture 2"/>
          <p:cNvPicPr>
            <a:picLocks noGrp="1" noChangeAspect="1" noChangeArrowheads="1"/>
          </p:cNvPicPr>
          <p:nvPr>
            <p:ph idx="1"/>
          </p:nvPr>
        </p:nvPicPr>
        <p:blipFill>
          <a:blip r:embed="rId3"/>
          <a:srcRect/>
          <a:stretch>
            <a:fillRect/>
          </a:stretch>
        </p:blipFill>
        <p:spPr bwMode="auto">
          <a:xfrm>
            <a:off x="85676" y="1513192"/>
            <a:ext cx="9058324" cy="1193166"/>
          </a:xfrm>
          <a:prstGeom prst="rect">
            <a:avLst/>
          </a:prstGeom>
          <a:noFill/>
          <a:ln w="9525">
            <a:noFill/>
            <a:miter lim="800000"/>
            <a:headEnd/>
            <a:tailEnd/>
          </a:ln>
          <a:effectLst/>
        </p:spPr>
      </p:pic>
      <p:sp>
        <p:nvSpPr>
          <p:cNvPr id="6" name="TextBox 5"/>
          <p:cNvSpPr txBox="1"/>
          <p:nvPr/>
        </p:nvSpPr>
        <p:spPr>
          <a:xfrm>
            <a:off x="428596" y="3719508"/>
            <a:ext cx="8001056" cy="4247317"/>
          </a:xfrm>
          <a:prstGeom prst="rect">
            <a:avLst/>
          </a:prstGeom>
          <a:noFill/>
        </p:spPr>
        <p:txBody>
          <a:bodyPr wrap="square" rtlCol="0">
            <a:spAutoFit/>
          </a:bodyPr>
          <a:lstStyle/>
          <a:p>
            <a:pPr>
              <a:lnSpc>
                <a:spcPct val="150000"/>
              </a:lnSpc>
            </a:pPr>
            <a:r>
              <a:rPr lang="zh-CN" altLang="en-US" sz="2400" b="1" i="1" dirty="0" smtClean="0">
                <a:latin typeface="Times New Roman" pitchFamily="18" charset="0"/>
                <a:cs typeface="Times New Roman" pitchFamily="18" charset="0"/>
                <a:sym typeface="Symbol"/>
              </a:rPr>
              <a:t></a:t>
            </a:r>
            <a:r>
              <a:rPr lang="en-US" altLang="zh-CN" sz="2400" b="1" i="1" dirty="0" smtClean="0">
                <a:latin typeface="Times New Roman" pitchFamily="18" charset="0"/>
                <a:cs typeface="Times New Roman" pitchFamily="18" charset="0"/>
                <a:sym typeface="Symbol"/>
              </a:rPr>
              <a:t>j: </a:t>
            </a:r>
            <a:r>
              <a:rPr lang="en-US" altLang="zh-CN" sz="2400" dirty="0" smtClean="0">
                <a:latin typeface="Times New Roman" pitchFamily="18" charset="0"/>
                <a:cs typeface="Times New Roman" pitchFamily="18" charset="0"/>
              </a:rPr>
              <a:t>the hazard for a peer </a:t>
            </a:r>
            <a:r>
              <a:rPr lang="en-US" altLang="zh-CN" sz="2400" i="1" dirty="0" smtClean="0">
                <a:latin typeface="Times New Roman" pitchFamily="18" charset="0"/>
                <a:cs typeface="Times New Roman" pitchFamily="18" charset="0"/>
              </a:rPr>
              <a:t>j </a:t>
            </a:r>
            <a:r>
              <a:rPr lang="en-US" altLang="zh-CN" sz="2400" dirty="0" smtClean="0">
                <a:latin typeface="Times New Roman" pitchFamily="18" charset="0"/>
                <a:cs typeface="Times New Roman" pitchFamily="18" charset="0"/>
              </a:rPr>
              <a:t>of a user </a:t>
            </a:r>
            <a:r>
              <a:rPr lang="en-US" altLang="zh-CN" sz="2400" i="1" dirty="0" err="1" smtClean="0">
                <a:latin typeface="Times New Roman" pitchFamily="18" charset="0"/>
                <a:cs typeface="Times New Roman" pitchFamily="18" charset="0"/>
              </a:rPr>
              <a:t>i</a:t>
            </a:r>
            <a:r>
              <a:rPr lang="en-US" altLang="zh-CN" sz="2400" dirty="0" smtClean="0">
                <a:latin typeface="Times New Roman" pitchFamily="18" charset="0"/>
                <a:cs typeface="Times New Roman" pitchFamily="18" charset="0"/>
              </a:rPr>
              <a:t> to adopt;</a:t>
            </a:r>
          </a:p>
          <a:p>
            <a:pPr>
              <a:lnSpc>
                <a:spcPct val="150000"/>
              </a:lnSpc>
            </a:pPr>
            <a:r>
              <a:rPr lang="en-US" altLang="zh-CN" sz="2400" b="1" i="1" dirty="0" err="1" smtClean="0">
                <a:latin typeface="Times New Roman" pitchFamily="18" charset="0"/>
                <a:cs typeface="Times New Roman" pitchFamily="18" charset="0"/>
                <a:sym typeface="Symbol"/>
              </a:rPr>
              <a:t>Nj</a:t>
            </a:r>
            <a:r>
              <a:rPr lang="en-US" altLang="zh-CN" sz="2400" b="1" i="1" dirty="0" smtClean="0">
                <a:latin typeface="Times New Roman" pitchFamily="18" charset="0"/>
                <a:cs typeface="Times New Roman" pitchFamily="18" charset="0"/>
                <a:sym typeface="Symbol"/>
              </a:rPr>
              <a:t>(t): </a:t>
            </a:r>
            <a:r>
              <a:rPr lang="en-US" altLang="zh-CN" sz="2400" dirty="0" smtClean="0">
                <a:latin typeface="Times New Roman" pitchFamily="18" charset="0"/>
                <a:cs typeface="Times New Roman" pitchFamily="18" charset="0"/>
              </a:rPr>
              <a:t>number of notifications received by a peer </a:t>
            </a:r>
            <a:r>
              <a:rPr lang="en-US" altLang="zh-CN" sz="2400" i="1" dirty="0" smtClean="0">
                <a:latin typeface="Times New Roman" pitchFamily="18" charset="0"/>
                <a:cs typeface="Times New Roman" pitchFamily="18" charset="0"/>
              </a:rPr>
              <a:t>j</a:t>
            </a:r>
            <a:r>
              <a:rPr lang="en-US" altLang="zh-CN" sz="2400" dirty="0" smtClean="0">
                <a:latin typeface="Times New Roman" pitchFamily="18" charset="0"/>
                <a:cs typeface="Times New Roman" pitchFamily="18" charset="0"/>
              </a:rPr>
              <a:t>;</a:t>
            </a:r>
          </a:p>
          <a:p>
            <a:pPr>
              <a:lnSpc>
                <a:spcPct val="150000"/>
              </a:lnSpc>
            </a:pPr>
            <a:r>
              <a:rPr lang="en-US" altLang="zh-CN" sz="2400" b="1" i="1" dirty="0" err="1" smtClean="0">
                <a:latin typeface="Times New Roman" pitchFamily="18" charset="0"/>
                <a:cs typeface="Times New Roman" pitchFamily="18" charset="0"/>
              </a:rPr>
              <a:t>Embedij</a:t>
            </a:r>
            <a:r>
              <a:rPr lang="en-US" altLang="zh-CN" sz="2400" b="1" i="1" dirty="0" smtClean="0">
                <a:latin typeface="Times New Roman" pitchFamily="18" charset="0"/>
                <a:cs typeface="Times New Roman" pitchFamily="18" charset="0"/>
              </a:rPr>
              <a:t>: </a:t>
            </a:r>
            <a:r>
              <a:rPr lang="en-US" altLang="zh-CN" sz="2400" dirty="0" smtClean="0">
                <a:latin typeface="Times New Roman" pitchFamily="18" charset="0"/>
                <a:cs typeface="Times New Roman" pitchFamily="18" charset="0"/>
              </a:rPr>
              <a:t>embeddedness of the relationship between user </a:t>
            </a:r>
            <a:r>
              <a:rPr lang="en-US" altLang="zh-CN" sz="2400" i="1" dirty="0" err="1" smtClean="0">
                <a:latin typeface="Times New Roman" pitchFamily="18" charset="0"/>
                <a:cs typeface="Times New Roman" pitchFamily="18" charset="0"/>
              </a:rPr>
              <a:t>i</a:t>
            </a:r>
            <a:r>
              <a:rPr lang="en-US" altLang="zh-CN" sz="2400" dirty="0" smtClean="0">
                <a:latin typeface="Times New Roman" pitchFamily="18" charset="0"/>
                <a:cs typeface="Times New Roman" pitchFamily="18" charset="0"/>
              </a:rPr>
              <a:t> and peer </a:t>
            </a:r>
            <a:r>
              <a:rPr lang="en-US" altLang="zh-CN" sz="2400" i="1" dirty="0" smtClean="0">
                <a:latin typeface="Times New Roman" pitchFamily="18" charset="0"/>
                <a:cs typeface="Times New Roman" pitchFamily="18" charset="0"/>
              </a:rPr>
              <a:t>j</a:t>
            </a:r>
            <a:r>
              <a:rPr lang="en-US" altLang="zh-CN" sz="2400" dirty="0" smtClean="0">
                <a:latin typeface="Times New Roman" pitchFamily="18" charset="0"/>
                <a:cs typeface="Times New Roman" pitchFamily="18" charset="0"/>
              </a:rPr>
              <a:t>;</a:t>
            </a:r>
          </a:p>
          <a:p>
            <a:pPr>
              <a:lnSpc>
                <a:spcPct val="150000"/>
              </a:lnSpc>
            </a:pPr>
            <a:r>
              <a:rPr lang="en-US" altLang="zh-CN" sz="2400" b="1" i="1" dirty="0" err="1" smtClean="0">
                <a:latin typeface="Times New Roman" pitchFamily="18" charset="0"/>
                <a:cs typeface="Times New Roman" pitchFamily="18" charset="0"/>
              </a:rPr>
              <a:t>SoTij</a:t>
            </a:r>
            <a:r>
              <a:rPr lang="en-US" altLang="zh-CN" sz="2400" b="1" i="1" dirty="0" smtClean="0">
                <a:latin typeface="Times New Roman" pitchFamily="18" charset="0"/>
                <a:cs typeface="Times New Roman" pitchFamily="18" charset="0"/>
              </a:rPr>
              <a:t>: </a:t>
            </a:r>
            <a:r>
              <a:rPr lang="en-US" altLang="zh-CN" sz="2400" dirty="0" smtClean="0">
                <a:latin typeface="Times New Roman" pitchFamily="18" charset="0"/>
                <a:cs typeface="Times New Roman" pitchFamily="18" charset="0"/>
              </a:rPr>
              <a:t>vector of the tie strength attributes characterizing the relationship between individual</a:t>
            </a:r>
            <a:r>
              <a:rPr lang="en-US" altLang="zh-CN" sz="2400" i="1" dirty="0" smtClean="0">
                <a:latin typeface="Times New Roman" pitchFamily="18" charset="0"/>
                <a:cs typeface="Times New Roman" pitchFamily="18" charset="0"/>
              </a:rPr>
              <a:t> </a:t>
            </a:r>
            <a:r>
              <a:rPr lang="en-US" altLang="zh-CN" sz="2400" i="1" dirty="0" err="1" smtClean="0">
                <a:latin typeface="Times New Roman" pitchFamily="18" charset="0"/>
                <a:cs typeface="Times New Roman" pitchFamily="18" charset="0"/>
              </a:rPr>
              <a:t>i</a:t>
            </a:r>
            <a:r>
              <a:rPr lang="en-US" altLang="zh-CN" sz="2400" i="1" dirty="0" smtClean="0">
                <a:latin typeface="Times New Roman" pitchFamily="18" charset="0"/>
                <a:cs typeface="Times New Roman" pitchFamily="18" charset="0"/>
              </a:rPr>
              <a:t> </a:t>
            </a:r>
            <a:r>
              <a:rPr lang="en-US" altLang="zh-CN" sz="2400" dirty="0" smtClean="0">
                <a:latin typeface="Times New Roman" pitchFamily="18" charset="0"/>
                <a:cs typeface="Times New Roman" pitchFamily="18" charset="0"/>
              </a:rPr>
              <a:t>and peer</a:t>
            </a:r>
            <a:r>
              <a:rPr lang="en-US" altLang="zh-CN" sz="2400" i="1" dirty="0" smtClean="0">
                <a:latin typeface="Times New Roman" pitchFamily="18" charset="0"/>
                <a:cs typeface="Times New Roman" pitchFamily="18" charset="0"/>
              </a:rPr>
              <a:t> j</a:t>
            </a:r>
            <a:r>
              <a:rPr lang="en-US" altLang="zh-CN" sz="2400" dirty="0" smtClean="0">
                <a:latin typeface="Times New Roman" pitchFamily="18" charset="0"/>
                <a:cs typeface="Times New Roman" pitchFamily="18" charset="0"/>
              </a:rPr>
              <a:t>.</a:t>
            </a:r>
          </a:p>
          <a:p>
            <a:endParaRPr lang="en-US" altLang="zh-CN" i="1" dirty="0" smtClean="0"/>
          </a:p>
          <a:p>
            <a:r>
              <a:rPr lang="en-US" altLang="zh-CN" i="1" dirty="0" smtClean="0"/>
              <a:t> </a:t>
            </a:r>
          </a:p>
          <a:p>
            <a:endParaRPr lang="en-US" altLang="zh-CN" i="1"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500174"/>
            <a:ext cx="8229600" cy="5357826"/>
          </a:xfrm>
        </p:spPr>
        <p:txBody>
          <a:bodyPr>
            <a:noAutofit/>
          </a:bodyPr>
          <a:lstStyle/>
          <a:p>
            <a:endParaRPr lang="en-US" altLang="zh-CN" sz="1200" dirty="0" smtClean="0">
              <a:latin typeface="Times New Roman" pitchFamily="18" charset="0"/>
              <a:cs typeface="Times New Roman" pitchFamily="18" charset="0"/>
            </a:endParaRPr>
          </a:p>
          <a:p>
            <a:endParaRPr lang="en-US" altLang="zh-CN" sz="1200" dirty="0" smtClean="0">
              <a:latin typeface="Times New Roman" pitchFamily="18" charset="0"/>
              <a:cs typeface="Times New Roman" pitchFamily="18" charset="0"/>
            </a:endParaRPr>
          </a:p>
          <a:p>
            <a:r>
              <a:rPr lang="en-US" altLang="zh-CN" sz="2400" dirty="0" smtClean="0">
                <a:latin typeface="Times New Roman" pitchFamily="18" charset="0"/>
                <a:cs typeface="Times New Roman" pitchFamily="18" charset="0"/>
              </a:rPr>
              <a:t>Tie measures that capture peers’ joint participation in common social or institutional contexts between individuals and their </a:t>
            </a:r>
            <a:r>
              <a:rPr lang="en-US" altLang="zh-CN" sz="2400" dirty="0" err="1" smtClean="0">
                <a:latin typeface="Times New Roman" pitchFamily="18" charset="0"/>
                <a:cs typeface="Times New Roman" pitchFamily="18" charset="0"/>
              </a:rPr>
              <a:t>Facebook</a:t>
            </a:r>
            <a:r>
              <a:rPr lang="en-US" altLang="zh-CN" sz="2400" dirty="0" smtClean="0">
                <a:latin typeface="Times New Roman" pitchFamily="18" charset="0"/>
                <a:cs typeface="Times New Roman" pitchFamily="18" charset="0"/>
              </a:rPr>
              <a:t> friends are associated with greater influence.</a:t>
            </a:r>
          </a:p>
          <a:p>
            <a:pPr lvl="1">
              <a:buFont typeface="Wingdings" pitchFamily="2" charset="2"/>
              <a:buChar char="Ø"/>
            </a:pPr>
            <a:r>
              <a:rPr lang="en-US" altLang="zh-CN" sz="2000" dirty="0" smtClean="0">
                <a:solidFill>
                  <a:schemeClr val="tx1"/>
                </a:solidFill>
                <a:latin typeface="Times New Roman" pitchFamily="18" charset="0"/>
                <a:cs typeface="Times New Roman" pitchFamily="18" charset="0"/>
              </a:rPr>
              <a:t>Friends attending same college are more influential to friends attending different colleges.</a:t>
            </a:r>
          </a:p>
          <a:p>
            <a:pPr lvl="1">
              <a:buFont typeface="Wingdings" pitchFamily="2" charset="2"/>
              <a:buChar char="Ø"/>
            </a:pPr>
            <a:r>
              <a:rPr lang="en-US" altLang="zh-CN" sz="2000" dirty="0" smtClean="0">
                <a:solidFill>
                  <a:schemeClr val="tx1"/>
                </a:solidFill>
                <a:latin typeface="Times New Roman" pitchFamily="18" charset="0"/>
                <a:cs typeface="Times New Roman" pitchFamily="18" charset="0"/>
              </a:rPr>
              <a:t>Coming from the same hometown is not significantly associated with influence</a:t>
            </a:r>
          </a:p>
          <a:p>
            <a:pPr lvl="1">
              <a:buFont typeface="Wingdings" pitchFamily="2" charset="2"/>
              <a:buChar char="Ø"/>
            </a:pPr>
            <a:endParaRPr lang="en-US" altLang="zh-CN" sz="1200" dirty="0" smtClean="0">
              <a:latin typeface="Times New Roman" pitchFamily="18" charset="0"/>
              <a:cs typeface="Times New Roman" pitchFamily="18" charset="0"/>
            </a:endParaRPr>
          </a:p>
          <a:p>
            <a:r>
              <a:rPr lang="en-US" altLang="zh-CN" sz="2400" dirty="0" smtClean="0">
                <a:latin typeface="Times New Roman" pitchFamily="18" charset="0"/>
                <a:cs typeface="Times New Roman" pitchFamily="18" charset="0"/>
              </a:rPr>
              <a:t>Tie strength measures associated with current or recent social contexts exhibit differing impacts on influence.</a:t>
            </a:r>
          </a:p>
          <a:p>
            <a:pPr lvl="1">
              <a:buFont typeface="Wingdings" pitchFamily="2" charset="2"/>
              <a:buChar char="Ø"/>
            </a:pPr>
            <a:r>
              <a:rPr lang="en-US" altLang="zh-CN" sz="2000" dirty="0" smtClean="0">
                <a:solidFill>
                  <a:schemeClr val="tx1"/>
                </a:solidFill>
                <a:latin typeface="Times New Roman" pitchFamily="18" charset="0"/>
                <a:cs typeface="Times New Roman" pitchFamily="18" charset="0"/>
              </a:rPr>
              <a:t>Living in the same current town </a:t>
            </a:r>
            <a:r>
              <a:rPr lang="en-CA" altLang="zh-CN" sz="2000" dirty="0" smtClean="0">
                <a:solidFill>
                  <a:schemeClr val="tx1"/>
                </a:solidFill>
                <a:latin typeface="Times New Roman" pitchFamily="18" charset="0"/>
                <a:cs typeface="Times New Roman" pitchFamily="18" charset="0"/>
              </a:rPr>
              <a:t>exhibits more influence.</a:t>
            </a:r>
          </a:p>
          <a:p>
            <a:pPr lvl="1">
              <a:buFont typeface="Wingdings" pitchFamily="2" charset="2"/>
              <a:buChar char="Ø"/>
            </a:pPr>
            <a:r>
              <a:rPr lang="en-US" altLang="zh-CN" sz="2000" dirty="0" smtClean="0">
                <a:solidFill>
                  <a:schemeClr val="tx1"/>
                </a:solidFill>
                <a:latin typeface="Times New Roman" pitchFamily="18" charset="0"/>
                <a:cs typeface="Times New Roman" pitchFamily="18" charset="0"/>
              </a:rPr>
              <a:t>appearing in photos with peers, an indicator of offline interaction at significant events, is not significantly associated with influence.</a:t>
            </a:r>
          </a:p>
        </p:txBody>
      </p:sp>
      <p:sp>
        <p:nvSpPr>
          <p:cNvPr id="4" name="标题 1"/>
          <p:cNvSpPr txBox="1">
            <a:spLocks/>
          </p:cNvSpPr>
          <p:nvPr/>
        </p:nvSpPr>
        <p:spPr>
          <a:xfrm>
            <a:off x="428596" y="500042"/>
            <a:ext cx="8229600" cy="1066800"/>
          </a:xfrm>
          <a:prstGeom prst="rect">
            <a:avLst/>
          </a:prstGeom>
        </p:spPr>
        <p:txBody>
          <a:bodyPr vert="horz" anchor="ctr">
            <a:noAutofit/>
          </a:bodyPr>
          <a:lstStyle/>
          <a:p>
            <a:pPr lvl="0">
              <a:spcBef>
                <a:spcPct val="0"/>
              </a:spcBef>
            </a:pPr>
            <a:r>
              <a:rPr lang="en-US" altLang="zh-CN" sz="4000" dirty="0" smtClean="0">
                <a:solidFill>
                  <a:schemeClr val="tx2"/>
                </a:solidFill>
                <a:latin typeface="+mj-lt"/>
                <a:ea typeface="+mj-ea"/>
                <a:cs typeface="+mj-cs"/>
              </a:rPr>
              <a:t>Effects of social embeddedness and tie strength on influence</a:t>
            </a:r>
            <a:endParaRPr lang="zh-CN" altLang="en-US" sz="4000" dirty="0">
              <a:solidFill>
                <a:schemeClr val="tx2"/>
              </a:solidFill>
              <a:latin typeface="+mj-lt"/>
              <a:ea typeface="+mj-ea"/>
              <a:cs typeface="+mj-cs"/>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500174"/>
            <a:ext cx="8229600" cy="5357826"/>
          </a:xfrm>
        </p:spPr>
        <p:txBody>
          <a:bodyPr>
            <a:noAutofit/>
          </a:bodyPr>
          <a:lstStyle/>
          <a:p>
            <a:endParaRPr lang="en-US" altLang="zh-CN" sz="1200" dirty="0" smtClean="0">
              <a:latin typeface="Times New Roman" pitchFamily="18" charset="0"/>
              <a:cs typeface="Times New Roman" pitchFamily="18" charset="0"/>
            </a:endParaRPr>
          </a:p>
          <a:p>
            <a:endParaRPr lang="en-US" altLang="zh-CN" sz="1200" dirty="0" smtClean="0">
              <a:latin typeface="Times New Roman" pitchFamily="18" charset="0"/>
              <a:cs typeface="Times New Roman" pitchFamily="18" charset="0"/>
            </a:endParaRPr>
          </a:p>
          <a:p>
            <a:r>
              <a:rPr lang="en-US" altLang="zh-CN" sz="2400" dirty="0" smtClean="0">
                <a:latin typeface="Times New Roman" pitchFamily="18" charset="0"/>
                <a:cs typeface="Times New Roman" pitchFamily="18" charset="0"/>
              </a:rPr>
              <a:t>Tie strength measures associated with common interests or preferences do not moderate influence.</a:t>
            </a:r>
          </a:p>
          <a:p>
            <a:pPr lvl="1">
              <a:buFont typeface="Wingdings" pitchFamily="2" charset="2"/>
              <a:buChar char="Ø"/>
            </a:pPr>
            <a:r>
              <a:rPr lang="en-US" altLang="zh-CN" sz="2000" dirty="0" smtClean="0">
                <a:solidFill>
                  <a:schemeClr val="tx1"/>
                </a:solidFill>
                <a:latin typeface="Times New Roman" pitchFamily="18" charset="0"/>
                <a:cs typeface="Times New Roman" pitchFamily="18" charset="0"/>
              </a:rPr>
              <a:t>Individuals are no more or less influential on peers with whom they share common </a:t>
            </a:r>
            <a:r>
              <a:rPr lang="en-US" altLang="zh-CN" sz="2000" dirty="0" err="1" smtClean="0">
                <a:solidFill>
                  <a:schemeClr val="tx1"/>
                </a:solidFill>
                <a:latin typeface="Times New Roman" pitchFamily="18" charset="0"/>
                <a:cs typeface="Times New Roman" pitchFamily="18" charset="0"/>
              </a:rPr>
              <a:t>Facebook</a:t>
            </a:r>
            <a:r>
              <a:rPr lang="en-US" altLang="zh-CN" sz="2000" dirty="0" smtClean="0">
                <a:solidFill>
                  <a:schemeClr val="tx1"/>
                </a:solidFill>
                <a:latin typeface="Times New Roman" pitchFamily="18" charset="0"/>
                <a:cs typeface="Times New Roman" pitchFamily="18" charset="0"/>
              </a:rPr>
              <a:t> pages or are co-members of online groups. </a:t>
            </a:r>
          </a:p>
          <a:p>
            <a:pPr lvl="1">
              <a:buNone/>
            </a:pPr>
            <a:endParaRPr lang="en-US" altLang="zh-CN" sz="2400" dirty="0" smtClean="0">
              <a:solidFill>
                <a:schemeClr val="tx1"/>
              </a:solidFill>
              <a:latin typeface="Times New Roman" pitchFamily="18" charset="0"/>
              <a:cs typeface="Times New Roman" pitchFamily="18" charset="0"/>
            </a:endParaRPr>
          </a:p>
          <a:p>
            <a:r>
              <a:rPr lang="en-US" altLang="zh-CN" sz="2400" dirty="0" smtClean="0">
                <a:latin typeface="Times New Roman" pitchFamily="18" charset="0"/>
                <a:cs typeface="Times New Roman" pitchFamily="18" charset="0"/>
              </a:rPr>
              <a:t>Individuals are more influential on peers with whom they are more embedded. </a:t>
            </a:r>
          </a:p>
          <a:p>
            <a:pPr lvl="1">
              <a:buFont typeface="Wingdings" pitchFamily="2" charset="2"/>
              <a:buChar char="Ø"/>
            </a:pPr>
            <a:r>
              <a:rPr lang="en-US" altLang="zh-CN" sz="2000" dirty="0" smtClean="0">
                <a:solidFill>
                  <a:schemeClr val="tx1"/>
                </a:solidFill>
                <a:latin typeface="Times New Roman" pitchFamily="18" charset="0"/>
                <a:cs typeface="Times New Roman" pitchFamily="18" charset="0"/>
              </a:rPr>
              <a:t>exhibiting a 0.6% increase in influence for each friend they share in common</a:t>
            </a:r>
          </a:p>
        </p:txBody>
      </p:sp>
      <p:sp>
        <p:nvSpPr>
          <p:cNvPr id="4" name="标题 1"/>
          <p:cNvSpPr txBox="1">
            <a:spLocks/>
          </p:cNvSpPr>
          <p:nvPr/>
        </p:nvSpPr>
        <p:spPr>
          <a:xfrm>
            <a:off x="428596" y="500042"/>
            <a:ext cx="8715404" cy="1066800"/>
          </a:xfrm>
          <a:prstGeom prst="rect">
            <a:avLst/>
          </a:prstGeom>
        </p:spPr>
        <p:txBody>
          <a:bodyPr vert="horz" anchor="ctr">
            <a:noAutofit/>
          </a:bodyPr>
          <a:lstStyle/>
          <a:p>
            <a:pPr lvl="0">
              <a:spcBef>
                <a:spcPct val="0"/>
              </a:spcBef>
            </a:pPr>
            <a:r>
              <a:rPr lang="en-US" altLang="zh-CN" sz="4000" dirty="0" smtClean="0">
                <a:solidFill>
                  <a:schemeClr val="tx2"/>
                </a:solidFill>
                <a:latin typeface="+mj-lt"/>
                <a:ea typeface="+mj-ea"/>
                <a:cs typeface="+mj-cs"/>
              </a:rPr>
              <a:t>Effects of social embeddedness and tie strength on influence(cont.)</a:t>
            </a:r>
            <a:endParaRPr lang="zh-CN" altLang="en-US" sz="4000" dirty="0" smtClean="0">
              <a:solidFill>
                <a:schemeClr val="tx2"/>
              </a:solidFill>
              <a:latin typeface="+mj-lt"/>
              <a:ea typeface="+mj-ea"/>
              <a:cs typeface="+mj-cs"/>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500174"/>
            <a:ext cx="8229600" cy="5357826"/>
          </a:xfrm>
        </p:spPr>
        <p:txBody>
          <a:bodyPr>
            <a:noAutofit/>
          </a:bodyPr>
          <a:lstStyle/>
          <a:p>
            <a:endParaRPr lang="en-US" altLang="zh-CN" sz="1200" dirty="0" smtClean="0">
              <a:latin typeface="Times New Roman" pitchFamily="18" charset="0"/>
              <a:cs typeface="Times New Roman" pitchFamily="18" charset="0"/>
            </a:endParaRPr>
          </a:p>
          <a:p>
            <a:endParaRPr lang="en-US" altLang="zh-CN" sz="1200" dirty="0" smtClean="0">
              <a:latin typeface="Times New Roman" pitchFamily="18" charset="0"/>
              <a:cs typeface="Times New Roman" pitchFamily="18" charset="0"/>
            </a:endParaRPr>
          </a:p>
          <a:p>
            <a:r>
              <a:rPr lang="en-US" altLang="zh-CN" sz="2400" dirty="0" smtClean="0">
                <a:latin typeface="Times New Roman" pitchFamily="18" charset="0"/>
                <a:cs typeface="Times New Roman" pitchFamily="18" charset="0"/>
              </a:rPr>
              <a:t>Current friends influence us more, but that our preference-driven behaviors are more correlated with past, non-recent social contexts. </a:t>
            </a:r>
          </a:p>
          <a:p>
            <a:pPr lvl="1">
              <a:buFont typeface="Wingdings" pitchFamily="2" charset="2"/>
              <a:buChar char="Ø"/>
            </a:pPr>
            <a:r>
              <a:rPr lang="en-US" altLang="zh-CN" sz="2000" dirty="0" smtClean="0">
                <a:solidFill>
                  <a:schemeClr val="tx1"/>
                </a:solidFill>
                <a:latin typeface="Times New Roman" pitchFamily="18" charset="0"/>
                <a:cs typeface="Times New Roman" pitchFamily="18" charset="0"/>
              </a:rPr>
              <a:t>we are more influenced by friends in the same current town; but our preferences are more correlated with friends from the same hometown and with friends that currently do not live in the same town. </a:t>
            </a:r>
          </a:p>
          <a:p>
            <a:pPr lvl="1">
              <a:buFont typeface="Wingdings" pitchFamily="2" charset="2"/>
              <a:buChar char="Ø"/>
            </a:pPr>
            <a:endParaRPr lang="en-US" altLang="zh-CN" sz="1200" dirty="0" smtClean="0">
              <a:solidFill>
                <a:schemeClr val="tx1"/>
              </a:solidFill>
              <a:latin typeface="Times New Roman" pitchFamily="18" charset="0"/>
              <a:cs typeface="Times New Roman" pitchFamily="18" charset="0"/>
            </a:endParaRPr>
          </a:p>
          <a:p>
            <a:r>
              <a:rPr lang="en-US" altLang="zh-CN" sz="2400" dirty="0" smtClean="0">
                <a:latin typeface="Times New Roman" pitchFamily="18" charset="0"/>
                <a:cs typeface="Times New Roman" pitchFamily="18" charset="0"/>
              </a:rPr>
              <a:t>Declared preferences and interests (not directly related to the product) capture preferences for the product. </a:t>
            </a:r>
          </a:p>
          <a:p>
            <a:endParaRPr lang="en-US" altLang="zh-CN" sz="1200" dirty="0" smtClean="0">
              <a:latin typeface="Times New Roman" pitchFamily="18" charset="0"/>
              <a:cs typeface="Times New Roman" pitchFamily="18" charset="0"/>
            </a:endParaRPr>
          </a:p>
          <a:p>
            <a:r>
              <a:rPr lang="en-US" altLang="zh-CN" sz="2400" dirty="0" smtClean="0">
                <a:latin typeface="Times New Roman" pitchFamily="18" charset="0"/>
                <a:cs typeface="Times New Roman" pitchFamily="18" charset="0"/>
              </a:rPr>
              <a:t>Online social activities capture latent dimensions of preference for the product. </a:t>
            </a:r>
            <a:endParaRPr lang="en-US" altLang="zh-CN" sz="2400" dirty="0" smtClean="0">
              <a:solidFill>
                <a:schemeClr val="tx1"/>
              </a:solidFill>
              <a:latin typeface="Times New Roman" pitchFamily="18" charset="0"/>
              <a:cs typeface="Times New Roman" pitchFamily="18" charset="0"/>
            </a:endParaRPr>
          </a:p>
        </p:txBody>
      </p:sp>
      <p:sp>
        <p:nvSpPr>
          <p:cNvPr id="4" name="标题 1"/>
          <p:cNvSpPr txBox="1">
            <a:spLocks/>
          </p:cNvSpPr>
          <p:nvPr/>
        </p:nvSpPr>
        <p:spPr>
          <a:xfrm>
            <a:off x="428596" y="500042"/>
            <a:ext cx="8929750" cy="1214446"/>
          </a:xfrm>
          <a:prstGeom prst="rect">
            <a:avLst/>
          </a:prstGeom>
        </p:spPr>
        <p:txBody>
          <a:bodyPr vert="horz" anchor="ctr">
            <a:noAutofit/>
          </a:bodyPr>
          <a:lstStyle/>
          <a:p>
            <a:pPr lvl="0">
              <a:spcBef>
                <a:spcPct val="0"/>
              </a:spcBef>
            </a:pPr>
            <a:r>
              <a:rPr lang="en-US" altLang="zh-CN" sz="3600" dirty="0" smtClean="0">
                <a:solidFill>
                  <a:schemeClr val="tx2"/>
                </a:solidFill>
                <a:latin typeface="+mj-lt"/>
                <a:ea typeface="+mj-ea"/>
                <a:cs typeface="+mj-cs"/>
              </a:rPr>
              <a:t>Social Embeddedness and Tie Strength as Predictors of Spontaneous Adoption </a:t>
            </a:r>
            <a:endParaRPr lang="zh-CN" altLang="en-US" sz="3600" dirty="0" smtClean="0">
              <a:solidFill>
                <a:schemeClr val="tx2"/>
              </a:solidFill>
              <a:latin typeface="+mj-lt"/>
              <a:ea typeface="+mj-ea"/>
              <a:cs typeface="+mj-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28596" y="500042"/>
            <a:ext cx="8229600" cy="1066800"/>
          </a:xfrm>
        </p:spPr>
        <p:txBody>
          <a:bodyPr/>
          <a:lstStyle/>
          <a:p>
            <a:r>
              <a:rPr lang="en-US" altLang="zh-CN" dirty="0" smtClean="0"/>
              <a:t>Introduction</a:t>
            </a:r>
            <a:endParaRPr lang="zh-CN" altLang="en-US" dirty="0"/>
          </a:p>
        </p:txBody>
      </p:sp>
      <p:sp>
        <p:nvSpPr>
          <p:cNvPr id="3" name="内容占位符 2"/>
          <p:cNvSpPr>
            <a:spLocks noGrp="1"/>
          </p:cNvSpPr>
          <p:nvPr>
            <p:ph idx="1"/>
          </p:nvPr>
        </p:nvSpPr>
        <p:spPr>
          <a:xfrm>
            <a:off x="428596" y="1571612"/>
            <a:ext cx="8301038" cy="4253674"/>
          </a:xfrm>
        </p:spPr>
        <p:txBody>
          <a:bodyPr>
            <a:normAutofit/>
          </a:bodyPr>
          <a:lstStyle/>
          <a:p>
            <a:endParaRPr lang="en-US" altLang="zh-CN" sz="1200" dirty="0" smtClean="0">
              <a:latin typeface="Times New Roman" pitchFamily="18" charset="0"/>
              <a:cs typeface="Times New Roman" pitchFamily="18" charset="0"/>
            </a:endParaRPr>
          </a:p>
          <a:p>
            <a:r>
              <a:rPr lang="en-US" altLang="zh-CN" sz="2400" dirty="0" smtClean="0">
                <a:latin typeface="Times New Roman" pitchFamily="18" charset="0"/>
                <a:cs typeface="Times New Roman" pitchFamily="18" charset="0"/>
              </a:rPr>
              <a:t>Definitions and measurements of  Tie Strength, Embeddedness &amp; Social Influence;</a:t>
            </a:r>
          </a:p>
          <a:p>
            <a:endParaRPr lang="en-US" altLang="zh-CN" sz="1200" dirty="0" smtClean="0">
              <a:latin typeface="Times New Roman" pitchFamily="18" charset="0"/>
              <a:cs typeface="Times New Roman" pitchFamily="18" charset="0"/>
            </a:endParaRPr>
          </a:p>
          <a:p>
            <a:r>
              <a:rPr lang="en-US" altLang="zh-CN" sz="2400" dirty="0" smtClean="0">
                <a:latin typeface="Times New Roman" pitchFamily="18" charset="0"/>
                <a:cs typeface="Times New Roman" pitchFamily="18" charset="0"/>
              </a:rPr>
              <a:t>Confounding factor of empirical research;</a:t>
            </a:r>
          </a:p>
          <a:p>
            <a:endParaRPr lang="en-US" altLang="zh-CN" sz="1200" dirty="0" smtClean="0">
              <a:latin typeface="Times New Roman" pitchFamily="18" charset="0"/>
              <a:cs typeface="Times New Roman" pitchFamily="18" charset="0"/>
            </a:endParaRPr>
          </a:p>
          <a:p>
            <a:r>
              <a:rPr lang="en-US" altLang="zh-CN" sz="2400" dirty="0" smtClean="0">
                <a:latin typeface="Times New Roman" pitchFamily="18" charset="0"/>
                <a:cs typeface="Times New Roman" pitchFamily="18" charset="0"/>
              </a:rPr>
              <a:t>Model specification and data;</a:t>
            </a:r>
          </a:p>
          <a:p>
            <a:endParaRPr lang="en-US" altLang="zh-CN" sz="1200" dirty="0" smtClean="0">
              <a:latin typeface="Times New Roman" pitchFamily="18" charset="0"/>
              <a:cs typeface="Times New Roman" pitchFamily="18" charset="0"/>
            </a:endParaRPr>
          </a:p>
          <a:p>
            <a:r>
              <a:rPr lang="en-US" altLang="zh-CN" sz="2400" dirty="0" smtClean="0">
                <a:latin typeface="Times New Roman" pitchFamily="18" charset="0"/>
                <a:cs typeface="Times New Roman" pitchFamily="18" charset="0"/>
              </a:rPr>
              <a:t>Result</a:t>
            </a:r>
          </a:p>
          <a:p>
            <a:endParaRPr lang="en-US" altLang="zh-CN" sz="2400" dirty="0" smtClean="0">
              <a:latin typeface="Times New Roman" pitchFamily="18" charset="0"/>
              <a:cs typeface="Times New Roman" pitchFamily="18" charset="0"/>
            </a:endParaRPr>
          </a:p>
          <a:p>
            <a:endParaRPr lang="zh-CN" alt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28596" y="500042"/>
            <a:ext cx="8229600" cy="1066800"/>
          </a:xfrm>
        </p:spPr>
        <p:txBody>
          <a:bodyPr/>
          <a:lstStyle/>
          <a:p>
            <a:r>
              <a:rPr lang="en-US" altLang="zh-CN" dirty="0" smtClean="0"/>
              <a:t>Before beginning</a:t>
            </a:r>
            <a:endParaRPr lang="zh-CN" altLang="en-US" dirty="0"/>
          </a:p>
        </p:txBody>
      </p:sp>
      <p:sp>
        <p:nvSpPr>
          <p:cNvPr id="4" name="TextBox 3"/>
          <p:cNvSpPr txBox="1"/>
          <p:nvPr/>
        </p:nvSpPr>
        <p:spPr>
          <a:xfrm>
            <a:off x="571472" y="2132856"/>
            <a:ext cx="8358214" cy="1323439"/>
          </a:xfrm>
          <a:prstGeom prst="rect">
            <a:avLst/>
          </a:prstGeom>
          <a:noFill/>
        </p:spPr>
        <p:txBody>
          <a:bodyPr wrap="square" rtlCol="0">
            <a:spAutoFit/>
          </a:bodyPr>
          <a:lstStyle/>
          <a:p>
            <a:r>
              <a:rPr lang="en-US" altLang="zh-CN" sz="2800" b="1" dirty="0" smtClean="0">
                <a:solidFill>
                  <a:schemeClr val="accent2">
                    <a:lumMod val="50000"/>
                  </a:schemeClr>
                </a:solidFill>
                <a:latin typeface="Times New Roman" pitchFamily="18" charset="0"/>
                <a:cs typeface="Times New Roman" pitchFamily="18" charset="0"/>
              </a:rPr>
              <a:t>If you are a consumer and deciding whether to buy a clothes, what will influence your decision?</a:t>
            </a:r>
            <a:endParaRPr lang="zh-CN" altLang="en-US" sz="2800" b="1" dirty="0" smtClean="0">
              <a:solidFill>
                <a:schemeClr val="accent2">
                  <a:lumMod val="50000"/>
                </a:schemeClr>
              </a:solidFill>
              <a:latin typeface="Times New Roman" pitchFamily="18" charset="0"/>
              <a:cs typeface="Times New Roman" pitchFamily="18" charset="0"/>
            </a:endParaRPr>
          </a:p>
          <a:p>
            <a:endParaRPr lang="zh-CN" altLang="en-US" sz="2400" b="1" dirty="0">
              <a:solidFill>
                <a:schemeClr val="accent2">
                  <a:lumMod val="50000"/>
                </a:schemeClr>
              </a:solidFill>
            </a:endParaRPr>
          </a:p>
        </p:txBody>
      </p:sp>
      <p:sp>
        <p:nvSpPr>
          <p:cNvPr id="6" name="TextBox 5"/>
          <p:cNvSpPr txBox="1"/>
          <p:nvPr/>
        </p:nvSpPr>
        <p:spPr>
          <a:xfrm>
            <a:off x="571472" y="3645024"/>
            <a:ext cx="8143932" cy="1231106"/>
          </a:xfrm>
          <a:prstGeom prst="rect">
            <a:avLst/>
          </a:prstGeom>
          <a:noFill/>
        </p:spPr>
        <p:txBody>
          <a:bodyPr wrap="square" rtlCol="0">
            <a:spAutoFit/>
          </a:bodyPr>
          <a:lstStyle/>
          <a:p>
            <a:r>
              <a:rPr lang="en-US" altLang="zh-CN" sz="2800" b="1" dirty="0" smtClean="0">
                <a:solidFill>
                  <a:schemeClr val="accent2">
                    <a:lumMod val="50000"/>
                  </a:schemeClr>
                </a:solidFill>
                <a:latin typeface="Times New Roman" pitchFamily="18" charset="0"/>
                <a:cs typeface="Times New Roman" pitchFamily="18" charset="0"/>
              </a:rPr>
              <a:t>If you are a marketing person of a new clothing brand, what will you do?</a:t>
            </a:r>
          </a:p>
          <a:p>
            <a:endParaRPr lang="zh-CN" altLang="en-US"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95536" y="1268760"/>
            <a:ext cx="8229600" cy="4325112"/>
          </a:xfrm>
        </p:spPr>
        <p:txBody>
          <a:bodyPr/>
          <a:lstStyle/>
          <a:p>
            <a:pPr marL="109728" indent="0">
              <a:buNone/>
            </a:pPr>
            <a:r>
              <a:rPr lang="en-US" altLang="zh-CN" dirty="0" smtClean="0">
                <a:latin typeface="Times New Roman" panose="02020603050405020304" pitchFamily="18" charset="0"/>
                <a:cs typeface="Times New Roman" panose="02020603050405020304" pitchFamily="18" charset="0"/>
              </a:rPr>
              <a:t>The prime question in understanding the role of social influence in the diffusion of new products, ideals, behaviors and outcomes is how heterogeneity in the relationships between individuals impacts the level of influence they exert on one another.</a:t>
            </a:r>
            <a:endParaRPr lang="zh-CN"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798156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28596" y="500042"/>
            <a:ext cx="8229600" cy="1066800"/>
          </a:xfrm>
        </p:spPr>
        <p:txBody>
          <a:bodyPr>
            <a:noAutofit/>
          </a:bodyPr>
          <a:lstStyle/>
          <a:p>
            <a:r>
              <a:rPr lang="en-US" altLang="zh-CN" dirty="0" smtClean="0"/>
              <a:t>Science of social influence </a:t>
            </a:r>
            <a:endParaRPr lang="zh-CN" altLang="en-US" dirty="0"/>
          </a:p>
        </p:txBody>
      </p:sp>
      <p:sp>
        <p:nvSpPr>
          <p:cNvPr id="3" name="内容占位符 2"/>
          <p:cNvSpPr>
            <a:spLocks noGrp="1"/>
          </p:cNvSpPr>
          <p:nvPr>
            <p:ph idx="1"/>
          </p:nvPr>
        </p:nvSpPr>
        <p:spPr>
          <a:xfrm>
            <a:off x="500034" y="1500174"/>
            <a:ext cx="8215370" cy="5000660"/>
          </a:xfrm>
        </p:spPr>
        <p:txBody>
          <a:bodyPr>
            <a:normAutofit/>
          </a:bodyPr>
          <a:lstStyle/>
          <a:p>
            <a:endParaRPr lang="zh-CN" altLang="en-US" sz="2400" dirty="0" smtClean="0"/>
          </a:p>
          <a:p>
            <a:r>
              <a:rPr lang="en-CA" altLang="zh-CN" sz="2400" dirty="0" smtClean="0"/>
              <a:t>Vital to</a:t>
            </a:r>
            <a:r>
              <a:rPr lang="en-US" altLang="zh-CN" sz="2400" dirty="0" smtClean="0"/>
              <a:t> marketing strategy and public policy.</a:t>
            </a:r>
            <a:endParaRPr lang="zh-CN" altLang="en-US" sz="2400" dirty="0" smtClean="0"/>
          </a:p>
          <a:p>
            <a:pPr>
              <a:buNone/>
            </a:pPr>
            <a:r>
              <a:rPr lang="en-US" altLang="zh-CN" sz="2400" dirty="0" smtClean="0"/>
              <a:t>	E.g. estimating product demand and diffusion, creating effective viral marketing, and designing ‘network interventions’ to promote positive social change </a:t>
            </a:r>
          </a:p>
          <a:p>
            <a:endParaRPr lang="en-US" altLang="zh-CN" sz="2400" dirty="0" smtClean="0"/>
          </a:p>
          <a:p>
            <a:r>
              <a:rPr lang="en-US" altLang="zh-CN" sz="2400" dirty="0" smtClean="0"/>
              <a:t>This paper focuses on when and under what individual, social and structural conditions influence is stronger or weaker. </a:t>
            </a:r>
          </a:p>
          <a:p>
            <a:pPr>
              <a:buNone/>
            </a:pPr>
            <a:r>
              <a:rPr lang="en-US" altLang="zh-CN" sz="2400" dirty="0" smtClean="0"/>
              <a:t>	It reveals which relationships warrant viral incentives, social interventions, targeting or network-based marketing. </a:t>
            </a:r>
            <a:endParaRPr lang="zh-CN" altLang="en-US" sz="2400" dirty="0" smtClean="0"/>
          </a:p>
          <a:p>
            <a:endParaRPr lang="zh-CN" altLang="en-US" sz="21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28596" y="500042"/>
            <a:ext cx="8229600" cy="1066800"/>
          </a:xfrm>
        </p:spPr>
        <p:txBody>
          <a:bodyPr/>
          <a:lstStyle/>
          <a:p>
            <a:r>
              <a:rPr lang="en-US" altLang="zh-CN" dirty="0" smtClean="0"/>
              <a:t>Social influence</a:t>
            </a:r>
            <a:endParaRPr lang="zh-CN" altLang="en-US" dirty="0"/>
          </a:p>
        </p:txBody>
      </p:sp>
      <p:sp>
        <p:nvSpPr>
          <p:cNvPr id="3" name="内容占位符 2"/>
          <p:cNvSpPr>
            <a:spLocks noGrp="1"/>
          </p:cNvSpPr>
          <p:nvPr>
            <p:ph idx="1"/>
          </p:nvPr>
        </p:nvSpPr>
        <p:spPr>
          <a:xfrm>
            <a:off x="500034" y="1500174"/>
            <a:ext cx="8358246" cy="5143536"/>
          </a:xfrm>
        </p:spPr>
        <p:txBody>
          <a:bodyPr>
            <a:normAutofit/>
          </a:bodyPr>
          <a:lstStyle/>
          <a:p>
            <a:pPr marL="88900" indent="20638">
              <a:buNone/>
            </a:pPr>
            <a:endParaRPr lang="en-US" altLang="zh-CN" sz="2400" dirty="0" smtClean="0">
              <a:latin typeface="Times New Roman" pitchFamily="18" charset="0"/>
              <a:cs typeface="Times New Roman" pitchFamily="18" charset="0"/>
            </a:endParaRPr>
          </a:p>
          <a:p>
            <a:pPr marL="88900" indent="20638">
              <a:buNone/>
            </a:pPr>
            <a:r>
              <a:rPr lang="en-US" altLang="zh-CN" sz="2400" dirty="0" smtClean="0">
                <a:latin typeface="Times New Roman" pitchFamily="18" charset="0"/>
                <a:cs typeface="Times New Roman" pitchFamily="18" charset="0"/>
              </a:rPr>
              <a:t>An action or actions taken by an individual not actively engaged in selling the product or service that impacts others’ expected utility for that product or service”.</a:t>
            </a:r>
          </a:p>
          <a:p>
            <a:pPr marL="88900" indent="20638">
              <a:buNone/>
            </a:pPr>
            <a:endParaRPr lang="en-US" altLang="zh-CN" sz="2400" i="1" dirty="0" smtClean="0">
              <a:latin typeface="Times New Roman" pitchFamily="18" charset="0"/>
              <a:cs typeface="Times New Roman" pitchFamily="18" charset="0"/>
            </a:endParaRPr>
          </a:p>
          <a:p>
            <a:pPr marL="88900" indent="20638">
              <a:buNone/>
            </a:pPr>
            <a:r>
              <a:rPr lang="en-US" altLang="zh-CN" sz="2400" b="1" dirty="0" smtClean="0">
                <a:latin typeface="Times New Roman" pitchFamily="18" charset="0"/>
                <a:cs typeface="Times New Roman" pitchFamily="18" charset="0"/>
              </a:rPr>
              <a:t>Theoretical dimensions of social influence:</a:t>
            </a:r>
          </a:p>
          <a:p>
            <a:pPr marL="88900" indent="20638">
              <a:buFont typeface="+mj-lt"/>
              <a:buAutoNum type="romanUcPeriod"/>
            </a:pPr>
            <a:r>
              <a:rPr lang="en-CA" altLang="zh-CN" sz="2400" dirty="0" smtClean="0">
                <a:latin typeface="Times New Roman" pitchFamily="18" charset="0"/>
                <a:cs typeface="Times New Roman" pitchFamily="18" charset="0"/>
              </a:rPr>
              <a:t>Channel of social influence</a:t>
            </a:r>
          </a:p>
          <a:p>
            <a:pPr marL="88900" indent="20638">
              <a:buFont typeface="+mj-lt"/>
              <a:buAutoNum type="romanUcPeriod"/>
            </a:pPr>
            <a:r>
              <a:rPr lang="en-US" altLang="zh-CN" sz="2400" dirty="0" smtClean="0">
                <a:latin typeface="Times New Roman" pitchFamily="18" charset="0"/>
                <a:cs typeface="Times New Roman" pitchFamily="18" charset="0"/>
              </a:rPr>
              <a:t>Content of social influence  </a:t>
            </a:r>
          </a:p>
          <a:p>
            <a:pPr marL="88900" indent="20638">
              <a:buFont typeface="+mj-lt"/>
              <a:buAutoNum type="romanUcPeriod"/>
            </a:pPr>
            <a:r>
              <a:rPr lang="en-US" altLang="zh-CN" sz="2400" dirty="0" smtClean="0">
                <a:latin typeface="Times New Roman" pitchFamily="18" charset="0"/>
                <a:cs typeface="Times New Roman" pitchFamily="18" charset="0"/>
              </a:rPr>
              <a:t>Impact of social influence  </a:t>
            </a:r>
          </a:p>
          <a:p>
            <a:pPr marL="88900" indent="20638">
              <a:buNone/>
            </a:pPr>
            <a:endParaRPr lang="en-US" altLang="zh-CN" sz="2400" b="1" dirty="0" smtClean="0">
              <a:latin typeface="Times New Roman" pitchFamily="18" charset="0"/>
              <a:cs typeface="Times New Roman" pitchFamily="18" charset="0"/>
            </a:endParaRPr>
          </a:p>
          <a:p>
            <a:pPr marL="88900" indent="20638">
              <a:buNone/>
            </a:pPr>
            <a:endParaRPr lang="en-US" altLang="zh-CN" sz="2400" dirty="0" smtClean="0"/>
          </a:p>
          <a:p>
            <a:pPr marL="88900" indent="20638">
              <a:buNone/>
            </a:pPr>
            <a:endParaRPr lang="zh-CN" altLang="en-US" sz="2400" i="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28596" y="500042"/>
            <a:ext cx="8229600" cy="1066800"/>
          </a:xfrm>
        </p:spPr>
        <p:txBody>
          <a:bodyPr>
            <a:normAutofit/>
          </a:bodyPr>
          <a:lstStyle/>
          <a:p>
            <a:r>
              <a:rPr lang="en-US" altLang="zh-CN" dirty="0" smtClean="0"/>
              <a:t>Dimensions of social influence </a:t>
            </a:r>
            <a:endParaRPr lang="zh-CN" altLang="en-US" dirty="0"/>
          </a:p>
        </p:txBody>
      </p:sp>
      <p:sp>
        <p:nvSpPr>
          <p:cNvPr id="3" name="内容占位符 2"/>
          <p:cNvSpPr>
            <a:spLocks noGrp="1"/>
          </p:cNvSpPr>
          <p:nvPr>
            <p:ph idx="1"/>
          </p:nvPr>
        </p:nvSpPr>
        <p:spPr>
          <a:xfrm>
            <a:off x="500034" y="1500174"/>
            <a:ext cx="8229600" cy="4429156"/>
          </a:xfrm>
        </p:spPr>
        <p:txBody>
          <a:bodyPr>
            <a:normAutofit/>
          </a:bodyPr>
          <a:lstStyle/>
          <a:p>
            <a:pPr marL="624078" indent="-514350">
              <a:buFont typeface="+mj-lt"/>
              <a:buAutoNum type="romanUcPeriod"/>
            </a:pPr>
            <a:endParaRPr lang="en-CA" altLang="zh-CN" sz="1200" b="1" dirty="0" smtClean="0">
              <a:latin typeface="Times New Roman" pitchFamily="18" charset="0"/>
              <a:cs typeface="Times New Roman" pitchFamily="18" charset="0"/>
            </a:endParaRPr>
          </a:p>
          <a:p>
            <a:pPr marL="624078" indent="-514350">
              <a:buFont typeface="+mj-lt"/>
              <a:buAutoNum type="romanUcPeriod"/>
            </a:pPr>
            <a:r>
              <a:rPr lang="en-CA" altLang="zh-CN" b="1" dirty="0" smtClean="0">
                <a:latin typeface="Times New Roman" pitchFamily="18" charset="0"/>
                <a:cs typeface="Times New Roman" pitchFamily="18" charset="0"/>
              </a:rPr>
              <a:t>Channel of social influence  </a:t>
            </a:r>
          </a:p>
          <a:p>
            <a:pPr marL="624078" indent="-514350">
              <a:buNone/>
            </a:pPr>
            <a:endParaRPr lang="en-US" altLang="zh-CN" sz="1200" b="1" dirty="0" smtClean="0">
              <a:latin typeface="Times New Roman" pitchFamily="18" charset="0"/>
              <a:cs typeface="Times New Roman" pitchFamily="18" charset="0"/>
            </a:endParaRPr>
          </a:p>
          <a:p>
            <a:pPr marL="624078" indent="-514350">
              <a:buNone/>
            </a:pPr>
            <a:r>
              <a:rPr lang="en-US" altLang="zh-CN" sz="2200" b="1" dirty="0" smtClean="0">
                <a:latin typeface="Times New Roman" pitchFamily="18" charset="0"/>
                <a:cs typeface="Times New Roman" pitchFamily="18" charset="0"/>
              </a:rPr>
              <a:t>	</a:t>
            </a:r>
            <a:r>
              <a:rPr lang="en-US" altLang="zh-CN" sz="2400" dirty="0" smtClean="0">
                <a:latin typeface="Times New Roman" pitchFamily="18" charset="0"/>
                <a:cs typeface="Times New Roman" pitchFamily="18" charset="0"/>
              </a:rPr>
              <a:t>The medium through which influence is communicated or transmitted.</a:t>
            </a:r>
          </a:p>
          <a:p>
            <a:pPr marL="624078" indent="-514350">
              <a:buNone/>
            </a:pPr>
            <a:r>
              <a:rPr lang="en-CA" altLang="zh-CN" sz="2200" b="1" dirty="0" smtClean="0">
                <a:latin typeface="Times New Roman" pitchFamily="18" charset="0"/>
                <a:cs typeface="Times New Roman" pitchFamily="18" charset="0"/>
              </a:rPr>
              <a:t>	</a:t>
            </a:r>
            <a:r>
              <a:rPr lang="en-CA" altLang="zh-CN" sz="1200" b="1" dirty="0" smtClean="0">
                <a:latin typeface="Times New Roman" pitchFamily="18" charset="0"/>
                <a:cs typeface="Times New Roman" pitchFamily="18" charset="0"/>
              </a:rPr>
              <a:t>	</a:t>
            </a:r>
          </a:p>
          <a:p>
            <a:pPr lvl="1">
              <a:buFont typeface="Wingdings" pitchFamily="2" charset="2"/>
              <a:buChar char="Ø"/>
            </a:pPr>
            <a:r>
              <a:rPr lang="en-US" altLang="zh-CN" sz="2400" dirty="0" smtClean="0">
                <a:solidFill>
                  <a:schemeClr val="tx1"/>
                </a:solidFill>
                <a:latin typeface="Times New Roman" pitchFamily="18" charset="0"/>
                <a:cs typeface="Times New Roman" pitchFamily="18" charset="0"/>
              </a:rPr>
              <a:t>The number of senders and recipients involved.</a:t>
            </a:r>
          </a:p>
          <a:p>
            <a:pPr lvl="1">
              <a:buNone/>
            </a:pPr>
            <a:r>
              <a:rPr lang="en-US" altLang="zh-CN" sz="2000" dirty="0" smtClean="0">
                <a:solidFill>
                  <a:schemeClr val="tx1"/>
                </a:solidFill>
                <a:latin typeface="Times New Roman" pitchFamily="18" charset="0"/>
                <a:cs typeface="Times New Roman" pitchFamily="18" charset="0"/>
              </a:rPr>
              <a:t>	One-to-one, </a:t>
            </a:r>
            <a:r>
              <a:rPr lang="en-CA" altLang="zh-CN" sz="2000" dirty="0" smtClean="0">
                <a:solidFill>
                  <a:schemeClr val="tx1"/>
                </a:solidFill>
                <a:latin typeface="Times New Roman" pitchFamily="18" charset="0"/>
                <a:cs typeface="Times New Roman" pitchFamily="18" charset="0"/>
              </a:rPr>
              <a:t>one-to-many, many-to-many, many-to-one.</a:t>
            </a:r>
            <a:endParaRPr lang="en-US" altLang="zh-CN" sz="2000" dirty="0" smtClean="0">
              <a:solidFill>
                <a:schemeClr val="tx1"/>
              </a:solidFill>
              <a:latin typeface="Times New Roman" pitchFamily="18" charset="0"/>
              <a:cs typeface="Times New Roman" pitchFamily="18" charset="0"/>
            </a:endParaRPr>
          </a:p>
          <a:p>
            <a:pPr lvl="1">
              <a:buNone/>
            </a:pPr>
            <a:endParaRPr lang="en-US" altLang="zh-CN" sz="2000" dirty="0" smtClean="0">
              <a:solidFill>
                <a:schemeClr val="tx1"/>
              </a:solidFill>
              <a:latin typeface="Times New Roman" pitchFamily="18" charset="0"/>
              <a:cs typeface="Times New Roman" pitchFamily="18" charset="0"/>
            </a:endParaRPr>
          </a:p>
          <a:p>
            <a:pPr lvl="1">
              <a:buFont typeface="Wingdings" pitchFamily="2" charset="2"/>
              <a:buChar char="Ø"/>
            </a:pPr>
            <a:r>
              <a:rPr lang="en-US" altLang="zh-CN" sz="2400" dirty="0" smtClean="0">
                <a:solidFill>
                  <a:schemeClr val="tx1"/>
                </a:solidFill>
                <a:latin typeface="Times New Roman" pitchFamily="18" charset="0"/>
                <a:cs typeface="Times New Roman" pitchFamily="18" charset="0"/>
              </a:rPr>
              <a:t>How the recipients are selected, the credibility of the channel, and whether the channel is mediated by a third party .</a:t>
            </a:r>
          </a:p>
          <a:p>
            <a:pPr>
              <a:buNone/>
            </a:pPr>
            <a:endParaRPr lang="en-US" altLang="zh-CN" sz="12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28596" y="500042"/>
            <a:ext cx="8229600" cy="1066800"/>
          </a:xfrm>
        </p:spPr>
        <p:txBody>
          <a:bodyPr>
            <a:normAutofit fontScale="90000"/>
          </a:bodyPr>
          <a:lstStyle/>
          <a:p>
            <a:r>
              <a:rPr lang="en-US" altLang="zh-CN" dirty="0"/>
              <a:t>Dimensions of </a:t>
            </a:r>
            <a:r>
              <a:rPr lang="en-US" altLang="zh-CN" dirty="0" smtClean="0"/>
              <a:t>social influence(cont.)</a:t>
            </a:r>
            <a:endParaRPr lang="zh-CN" altLang="en-US" dirty="0"/>
          </a:p>
        </p:txBody>
      </p:sp>
      <p:sp>
        <p:nvSpPr>
          <p:cNvPr id="3" name="内容占位符 2"/>
          <p:cNvSpPr>
            <a:spLocks noGrp="1"/>
          </p:cNvSpPr>
          <p:nvPr>
            <p:ph idx="1"/>
          </p:nvPr>
        </p:nvSpPr>
        <p:spPr>
          <a:xfrm>
            <a:off x="500034" y="1500174"/>
            <a:ext cx="8229600" cy="5000660"/>
          </a:xfrm>
        </p:spPr>
        <p:txBody>
          <a:bodyPr>
            <a:normAutofit/>
          </a:bodyPr>
          <a:lstStyle/>
          <a:p>
            <a:endParaRPr lang="zh-CN" altLang="en-US" sz="1200" dirty="0" smtClean="0"/>
          </a:p>
          <a:p>
            <a:pPr marL="624078" indent="-514350">
              <a:buFont typeface="+mj-lt"/>
              <a:buAutoNum type="romanUcPeriod" startAt="2"/>
            </a:pPr>
            <a:r>
              <a:rPr lang="en-US" altLang="zh-CN" b="1" dirty="0" smtClean="0">
                <a:latin typeface="Times New Roman" pitchFamily="18" charset="0"/>
                <a:cs typeface="Times New Roman" pitchFamily="18" charset="0"/>
              </a:rPr>
              <a:t>Content of social influence  </a:t>
            </a:r>
          </a:p>
          <a:p>
            <a:pPr marL="624078" indent="-514350">
              <a:buNone/>
            </a:pPr>
            <a:endParaRPr lang="en-US" altLang="zh-CN" sz="1200" b="1" dirty="0" smtClean="0">
              <a:latin typeface="Times New Roman" pitchFamily="18" charset="0"/>
              <a:cs typeface="Times New Roman" pitchFamily="18" charset="0"/>
            </a:endParaRPr>
          </a:p>
          <a:p>
            <a:pPr marL="624078" indent="-514350">
              <a:buNone/>
            </a:pPr>
            <a:r>
              <a:rPr lang="en-US" altLang="zh-CN" sz="2200" dirty="0" smtClean="0">
                <a:latin typeface="Times New Roman" pitchFamily="18" charset="0"/>
                <a:cs typeface="Times New Roman" pitchFamily="18" charset="0"/>
              </a:rPr>
              <a:t>	</a:t>
            </a:r>
            <a:r>
              <a:rPr lang="en-US" altLang="zh-CN" sz="2400" dirty="0" smtClean="0">
                <a:latin typeface="Times New Roman" pitchFamily="18" charset="0"/>
                <a:cs typeface="Times New Roman" pitchFamily="18" charset="0"/>
              </a:rPr>
              <a:t>The information that is transmitted over the channel.</a:t>
            </a:r>
          </a:p>
          <a:p>
            <a:pPr marL="624078" indent="-514350">
              <a:buNone/>
            </a:pPr>
            <a:endParaRPr lang="en-US" altLang="zh-CN" sz="2400" dirty="0" smtClean="0">
              <a:latin typeface="Times New Roman" pitchFamily="18" charset="0"/>
              <a:cs typeface="Times New Roman" pitchFamily="18" charset="0"/>
            </a:endParaRPr>
          </a:p>
          <a:p>
            <a:pPr marL="859536" lvl="1" indent="-457200">
              <a:buFont typeface="Wingdings" pitchFamily="2" charset="2"/>
              <a:buChar char="Ø"/>
            </a:pPr>
            <a:r>
              <a:rPr lang="en-US" altLang="zh-CN" sz="2400" dirty="0" smtClean="0">
                <a:solidFill>
                  <a:schemeClr val="tx1"/>
                </a:solidFill>
                <a:latin typeface="Times New Roman" pitchFamily="18" charset="0"/>
                <a:cs typeface="Times New Roman" pitchFamily="18" charset="0"/>
              </a:rPr>
              <a:t>Subjectivity (fact vs. opinion) and whether the content is personalized to the intended recipients.</a:t>
            </a:r>
          </a:p>
          <a:p>
            <a:pPr marL="859536" lvl="1" indent="-457200">
              <a:buNone/>
            </a:pPr>
            <a:r>
              <a:rPr lang="en-US" altLang="zh-CN" sz="2000" dirty="0" smtClean="0">
                <a:solidFill>
                  <a:schemeClr val="tx1"/>
                </a:solidFill>
                <a:latin typeface="Times New Roman" pitchFamily="18" charset="0"/>
                <a:cs typeface="Times New Roman" pitchFamily="18" charset="0"/>
              </a:rPr>
              <a:t>	For example:</a:t>
            </a:r>
          </a:p>
          <a:p>
            <a:pPr lvl="2">
              <a:buFont typeface="Arial" pitchFamily="34" charset="0"/>
              <a:buChar char="•"/>
            </a:pPr>
            <a:r>
              <a:rPr lang="en-US" altLang="zh-CN" sz="2000" dirty="0" smtClean="0">
                <a:solidFill>
                  <a:schemeClr val="tx1"/>
                </a:solidFill>
                <a:latin typeface="Times New Roman" pitchFamily="18" charset="0"/>
                <a:cs typeface="Times New Roman" pitchFamily="18" charset="0"/>
              </a:rPr>
              <a:t>Individual </a:t>
            </a:r>
            <a:r>
              <a:rPr lang="en-US" altLang="zh-CN" sz="2000" i="1" dirty="0" smtClean="0">
                <a:solidFill>
                  <a:schemeClr val="tx1"/>
                </a:solidFill>
                <a:latin typeface="Times New Roman" pitchFamily="18" charset="0"/>
                <a:cs typeface="Times New Roman" pitchFamily="18" charset="0"/>
              </a:rPr>
              <a:t>decisions or outcomes </a:t>
            </a:r>
            <a:r>
              <a:rPr lang="en-US" altLang="zh-CN" sz="2000" dirty="0" smtClean="0">
                <a:solidFill>
                  <a:schemeClr val="tx1"/>
                </a:solidFill>
                <a:latin typeface="Times New Roman" pitchFamily="18" charset="0"/>
                <a:cs typeface="Times New Roman" pitchFamily="18" charset="0"/>
              </a:rPr>
              <a:t>relating to product features or product adoption</a:t>
            </a:r>
          </a:p>
          <a:p>
            <a:pPr lvl="2">
              <a:buFont typeface="Arial" pitchFamily="34" charset="0"/>
              <a:buChar char="•"/>
            </a:pPr>
            <a:r>
              <a:rPr lang="en-US" altLang="zh-CN" sz="2000" i="1" dirty="0" smtClean="0">
                <a:solidFill>
                  <a:schemeClr val="tx1"/>
                </a:solidFill>
                <a:latin typeface="Times New Roman" pitchFamily="18" charset="0"/>
                <a:cs typeface="Times New Roman" pitchFamily="18" charset="0"/>
              </a:rPr>
              <a:t>Factual information </a:t>
            </a:r>
            <a:r>
              <a:rPr lang="en-US" altLang="zh-CN" sz="2000" dirty="0" smtClean="0">
                <a:solidFill>
                  <a:schemeClr val="tx1"/>
                </a:solidFill>
                <a:latin typeface="Times New Roman" pitchFamily="18" charset="0"/>
                <a:cs typeface="Times New Roman" pitchFamily="18" charset="0"/>
              </a:rPr>
              <a:t>about product features</a:t>
            </a:r>
          </a:p>
          <a:p>
            <a:pPr lvl="2">
              <a:buFont typeface="Arial" pitchFamily="34" charset="0"/>
              <a:buChar char="•"/>
            </a:pPr>
            <a:r>
              <a:rPr lang="en-US" altLang="zh-CN" sz="2000" i="1" dirty="0" smtClean="0">
                <a:solidFill>
                  <a:schemeClr val="tx1"/>
                </a:solidFill>
                <a:latin typeface="Times New Roman" pitchFamily="18" charset="0"/>
                <a:cs typeface="Times New Roman" pitchFamily="18" charset="0"/>
              </a:rPr>
              <a:t>Subjective opinions </a:t>
            </a:r>
            <a:r>
              <a:rPr lang="en-US" altLang="zh-CN" sz="2000" dirty="0" smtClean="0">
                <a:solidFill>
                  <a:schemeClr val="tx1"/>
                </a:solidFill>
                <a:latin typeface="Times New Roman" pitchFamily="18" charset="0"/>
                <a:cs typeface="Times New Roman" pitchFamily="18" charset="0"/>
              </a:rPr>
              <a:t>about the product as in the case of peer recommendations or customer reviews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28596" y="500042"/>
            <a:ext cx="8229600" cy="1066800"/>
          </a:xfrm>
        </p:spPr>
        <p:txBody>
          <a:bodyPr>
            <a:normAutofit fontScale="90000"/>
          </a:bodyPr>
          <a:lstStyle/>
          <a:p>
            <a:r>
              <a:rPr lang="en-US" altLang="zh-CN" dirty="0"/>
              <a:t>Dimensions of </a:t>
            </a:r>
            <a:r>
              <a:rPr lang="en-US" altLang="zh-CN" dirty="0" smtClean="0"/>
              <a:t>social influence(cont.)</a:t>
            </a:r>
            <a:endParaRPr lang="zh-CN" altLang="en-US" dirty="0"/>
          </a:p>
        </p:txBody>
      </p:sp>
      <p:sp>
        <p:nvSpPr>
          <p:cNvPr id="3" name="内容占位符 2"/>
          <p:cNvSpPr>
            <a:spLocks noGrp="1"/>
          </p:cNvSpPr>
          <p:nvPr>
            <p:ph idx="1"/>
          </p:nvPr>
        </p:nvSpPr>
        <p:spPr>
          <a:xfrm>
            <a:off x="500034" y="1500174"/>
            <a:ext cx="8229600" cy="4325112"/>
          </a:xfrm>
        </p:spPr>
        <p:txBody>
          <a:bodyPr/>
          <a:lstStyle/>
          <a:p>
            <a:pPr marL="624078" indent="-514350">
              <a:buFont typeface="+mj-lt"/>
              <a:buAutoNum type="romanUcPeriod" startAt="2"/>
            </a:pPr>
            <a:endParaRPr lang="en-US" altLang="zh-CN" sz="1200" b="1" dirty="0" smtClean="0">
              <a:latin typeface="Times New Roman" pitchFamily="18" charset="0"/>
              <a:cs typeface="Times New Roman" pitchFamily="18" charset="0"/>
            </a:endParaRPr>
          </a:p>
          <a:p>
            <a:pPr marL="681228" indent="-571500">
              <a:buFont typeface="+mj-lt"/>
              <a:buAutoNum type="romanUcPeriod" startAt="3"/>
            </a:pPr>
            <a:r>
              <a:rPr lang="en-US" altLang="zh-CN" b="1" dirty="0" smtClean="0">
                <a:latin typeface="Times New Roman" pitchFamily="18" charset="0"/>
                <a:cs typeface="Times New Roman" pitchFamily="18" charset="0"/>
              </a:rPr>
              <a:t>The impact of social influence  </a:t>
            </a:r>
          </a:p>
          <a:p>
            <a:pPr marL="681228" indent="-571500">
              <a:buNone/>
            </a:pPr>
            <a:endParaRPr lang="en-US" altLang="zh-CN" sz="1200" b="1" dirty="0" smtClean="0">
              <a:latin typeface="Times New Roman" pitchFamily="18" charset="0"/>
              <a:cs typeface="Times New Roman" pitchFamily="18" charset="0"/>
            </a:endParaRPr>
          </a:p>
          <a:p>
            <a:pPr marL="624078" indent="-514350">
              <a:buNone/>
            </a:pPr>
            <a:r>
              <a:rPr lang="en-US" altLang="zh-CN" sz="2200" b="1" dirty="0" smtClean="0">
                <a:latin typeface="Times New Roman" pitchFamily="18" charset="0"/>
                <a:cs typeface="Times New Roman" pitchFamily="18" charset="0"/>
              </a:rPr>
              <a:t> 	</a:t>
            </a:r>
            <a:r>
              <a:rPr lang="en-US" altLang="zh-CN" sz="2400" dirty="0" smtClean="0">
                <a:latin typeface="Times New Roman" pitchFamily="18" charset="0"/>
                <a:cs typeface="Times New Roman" pitchFamily="18" charset="0"/>
              </a:rPr>
              <a:t>The overall effect social influence may have on the actions of others. </a:t>
            </a:r>
          </a:p>
          <a:p>
            <a:pPr marL="624078" indent="-514350">
              <a:buNone/>
            </a:pPr>
            <a:endParaRPr lang="en-US" altLang="zh-CN" sz="2400" dirty="0" smtClean="0">
              <a:latin typeface="Times New Roman" pitchFamily="18" charset="0"/>
              <a:cs typeface="Times New Roman" pitchFamily="18" charset="0"/>
            </a:endParaRPr>
          </a:p>
          <a:p>
            <a:pPr lvl="1">
              <a:buFont typeface="Wingdings" pitchFamily="2" charset="2"/>
              <a:buChar char="Ø"/>
            </a:pPr>
            <a:r>
              <a:rPr lang="en-US" altLang="zh-CN" sz="2400" dirty="0" smtClean="0">
                <a:solidFill>
                  <a:schemeClr val="tx1"/>
                </a:solidFill>
                <a:latin typeface="Times New Roman" pitchFamily="18" charset="0"/>
                <a:cs typeface="Times New Roman" pitchFamily="18" charset="0"/>
              </a:rPr>
              <a:t>Causal effect of an individual on their </a:t>
            </a:r>
            <a:r>
              <a:rPr lang="en-CA" altLang="zh-CN" sz="2400" dirty="0" smtClean="0">
                <a:solidFill>
                  <a:schemeClr val="tx1"/>
                </a:solidFill>
                <a:latin typeface="Times New Roman" pitchFamily="18" charset="0"/>
                <a:cs typeface="Times New Roman" pitchFamily="18" charset="0"/>
              </a:rPr>
              <a:t>peers’ </a:t>
            </a:r>
            <a:r>
              <a:rPr lang="en-CA" altLang="zh-CN" sz="2400" dirty="0" err="1" smtClean="0">
                <a:solidFill>
                  <a:schemeClr val="tx1"/>
                </a:solidFill>
                <a:latin typeface="Times New Roman" pitchFamily="18" charset="0"/>
                <a:cs typeface="Times New Roman" pitchFamily="18" charset="0"/>
              </a:rPr>
              <a:t>behavior</a:t>
            </a:r>
            <a:r>
              <a:rPr lang="en-CA" altLang="zh-CN" sz="2400" dirty="0" smtClean="0">
                <a:solidFill>
                  <a:schemeClr val="tx1"/>
                </a:solidFill>
                <a:latin typeface="Times New Roman" pitchFamily="18" charset="0"/>
                <a:cs typeface="Times New Roman" pitchFamily="18" charset="0"/>
              </a:rPr>
              <a:t>.</a:t>
            </a:r>
          </a:p>
          <a:p>
            <a:pPr lvl="1">
              <a:buNone/>
            </a:pPr>
            <a:r>
              <a:rPr lang="en-CA" altLang="zh-CN" sz="2400" dirty="0" smtClean="0">
                <a:solidFill>
                  <a:schemeClr val="tx1"/>
                </a:solidFill>
                <a:latin typeface="Times New Roman" pitchFamily="18" charset="0"/>
                <a:cs typeface="Times New Roman" pitchFamily="18" charset="0"/>
              </a:rPr>
              <a:t>	</a:t>
            </a:r>
            <a:r>
              <a:rPr lang="en-US" altLang="zh-CN" sz="2000" dirty="0" smtClean="0">
                <a:solidFill>
                  <a:schemeClr val="tx1"/>
                </a:solidFill>
                <a:latin typeface="Times New Roman" pitchFamily="18" charset="0"/>
                <a:cs typeface="Times New Roman" pitchFamily="18" charset="0"/>
              </a:rPr>
              <a:t>How the behaviors of one’s peers change the likelihood that (or extent to which) one engages in a behavior</a:t>
            </a:r>
            <a:r>
              <a:rPr lang="en-CA" altLang="zh-CN" sz="2000" dirty="0" smtClean="0">
                <a:solidFill>
                  <a:schemeClr val="tx1"/>
                </a:solidFill>
                <a:latin typeface="Times New Roman" pitchFamily="18" charset="0"/>
                <a:cs typeface="Times New Roman" pitchFamily="18" charset="0"/>
              </a:rPr>
              <a:t>.</a:t>
            </a:r>
            <a:endParaRPr lang="zh-CN" altLang="en-US" sz="2000" dirty="0" smtClean="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都市">
  <a:themeElements>
    <a:clrScheme name="都市">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都市">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都市">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559</TotalTime>
  <Words>890</Words>
  <Application>Microsoft Office PowerPoint</Application>
  <PresentationFormat>全屏显示(4:3)</PresentationFormat>
  <Paragraphs>145</Paragraphs>
  <Slides>19</Slides>
  <Notes>4</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19</vt:i4>
      </vt:variant>
    </vt:vector>
  </HeadingPairs>
  <TitlesOfParts>
    <vt:vector size="30" baseType="lpstr">
      <vt:lpstr>方正姚体</vt:lpstr>
      <vt:lpstr>宋体</vt:lpstr>
      <vt:lpstr>Arial</vt:lpstr>
      <vt:lpstr>Calibri</vt:lpstr>
      <vt:lpstr>Georgia</vt:lpstr>
      <vt:lpstr>Symbol</vt:lpstr>
      <vt:lpstr>Times New Roman</vt:lpstr>
      <vt:lpstr>Trebuchet MS</vt:lpstr>
      <vt:lpstr>Wingdings</vt:lpstr>
      <vt:lpstr>Wingdings 2</vt:lpstr>
      <vt:lpstr>都市</vt:lpstr>
      <vt:lpstr>Tie Strength, Embeddedness &amp; Social Influence: Evidence from a Large Scale Networked Experiment   Sinan Aral , Dylan Walker </vt:lpstr>
      <vt:lpstr>Introduction</vt:lpstr>
      <vt:lpstr>Before beginning</vt:lpstr>
      <vt:lpstr>PowerPoint 演示文稿</vt:lpstr>
      <vt:lpstr>Science of social influence </vt:lpstr>
      <vt:lpstr>Social influence</vt:lpstr>
      <vt:lpstr>Dimensions of social influence </vt:lpstr>
      <vt:lpstr>Dimensions of social influence(cont.)</vt:lpstr>
      <vt:lpstr>Dimensions of social influence(cont.)</vt:lpstr>
      <vt:lpstr>Embeddedness</vt:lpstr>
      <vt:lpstr>Tie Strength </vt:lpstr>
      <vt:lpstr>Strength of Ties</vt:lpstr>
      <vt:lpstr>Confounding factor</vt:lpstr>
      <vt:lpstr>Empirical Methods </vt:lpstr>
      <vt:lpstr>Data </vt:lpstr>
      <vt:lpstr>Model</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Tie Strength, Embeddedness &amp; Social Influence: Evidence from a Large Scale Networked Experiment </dc:title>
  <dc:creator>Mengqi</dc:creator>
  <cp:lastModifiedBy>Chenghao Hu</cp:lastModifiedBy>
  <cp:revision>59</cp:revision>
  <dcterms:created xsi:type="dcterms:W3CDTF">2015-03-11T05:14:25Z</dcterms:created>
  <dcterms:modified xsi:type="dcterms:W3CDTF">2015-03-16T19:27:47Z</dcterms:modified>
</cp:coreProperties>
</file>