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4" r:id="rId2"/>
  </p:sldMasterIdLst>
  <p:notesMasterIdLst>
    <p:notesMasterId r:id="rId36"/>
  </p:notesMasterIdLst>
  <p:sldIdLst>
    <p:sldId id="256" r:id="rId3"/>
    <p:sldId id="259" r:id="rId4"/>
    <p:sldId id="343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5"/>
    <a:srgbClr val="FF9900"/>
    <a:srgbClr val="FF0000"/>
    <a:srgbClr val="D979C7"/>
    <a:srgbClr val="ECC3B2"/>
    <a:srgbClr val="DDDDDD"/>
    <a:srgbClr val="00FF00"/>
    <a:srgbClr val="FFF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62" autoAdjust="0"/>
    <p:restoredTop sz="92832" autoAdjust="0"/>
  </p:normalViewPr>
  <p:slideViewPr>
    <p:cSldViewPr>
      <p:cViewPr>
        <p:scale>
          <a:sx n="81" d="100"/>
          <a:sy n="81" d="100"/>
        </p:scale>
        <p:origin x="-25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5FF88-8663-4DC3-83DD-6964D9F69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41A59-DC9E-43BA-B6CF-9698DB88576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1B2A4-E3FB-4CC0-AB05-F90D27E58FD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6C9C0-B314-4933-8998-42BE5FB819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AD5B-A58D-486D-BC74-8DAD746E816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1A698-FE1E-4EBF-90DB-53A951E352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6E360-4E55-4D33-B32F-4DE78790130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A5BB7-0CDB-4DDB-A7E1-54907A82AE5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34E6E-FFDB-4DDA-A03E-1335FA2708B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09348-C9FF-41EB-ADD0-0A92CF1E34E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E5FB-5158-47B9-92B2-12055658646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DAA2D-A17C-400C-AB2F-E90946A26D2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29490-4A8E-4C4A-877A-D1DC1CC73351}" type="slidenum">
              <a:rPr lang="en-US"/>
              <a:pPr/>
              <a:t>2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A4FD9-CE70-4B05-A0C3-3AE5463720B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B65BF-05BF-457E-A8FE-4285CF8AB07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093C4-17F3-4488-BEFA-EB6384460958}" type="slidenum">
              <a:rPr lang="en-US"/>
              <a:pPr/>
              <a:t>22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A9A18-7E8F-43D1-AD2E-EFFAF4FD6C62}" type="slidenum">
              <a:rPr lang="en-US"/>
              <a:pPr/>
              <a:t>23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0A226-5369-4300-AB51-5A79E140C106}" type="slidenum">
              <a:rPr lang="en-US"/>
              <a:pPr/>
              <a:t>24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93294-C209-4C2C-8EBB-7B7DA5715F65}" type="slidenum">
              <a:rPr lang="en-US"/>
              <a:pPr/>
              <a:t>25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4856F-633C-453C-95F0-FFC51762D706}" type="slidenum">
              <a:rPr lang="en-US"/>
              <a:pPr/>
              <a:t>26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8DFC0-D9A8-49E7-A69F-EE6097AE58E2}" type="slidenum">
              <a:rPr lang="en-US"/>
              <a:pPr/>
              <a:t>27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9E764-72AF-413E-AF8B-9C2E49EFC4C2}" type="slidenum">
              <a:rPr lang="en-US"/>
              <a:pPr/>
              <a:t>28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77AE6-5295-422A-AC22-BEF3752D4163}" type="slidenum">
              <a:rPr lang="en-US"/>
              <a:pPr/>
              <a:t>29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FF88-8663-4DC3-83DD-6964D9F694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84EF6-E666-4E0D-BE8F-FAFD57236C68}" type="slidenum">
              <a:rPr lang="en-US"/>
              <a:pPr/>
              <a:t>30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781DC-CB8F-40C9-85BC-ABD6C53C1CBC}" type="slidenum">
              <a:rPr lang="en-US"/>
              <a:pPr/>
              <a:t>31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4A530-3A3E-4B98-85DB-6A253C3A5E66}" type="slidenum">
              <a:rPr lang="en-US"/>
              <a:pPr/>
              <a:t>32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29804-68E3-4BA6-ACAC-85D58B68AA11}" type="slidenum">
              <a:rPr lang="en-US"/>
              <a:pPr/>
              <a:t>33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DD973-D77E-4933-B923-C4DC7DD5740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FE70C-9648-426E-9076-70ACC02570B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1BAE1-DE33-4709-AACD-E0A97A0865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62205-E2C9-43C8-8842-392E4437B3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E7BC3-D106-47AD-899A-41FB192BEC7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55F9C-96AA-468B-8D59-8282B67A622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F1328-63C1-4C55-B356-FEF8CC697F09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87632-74F6-4598-99DB-DEE089ABF83B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F8CE3-961C-4E93-B564-F19B6A32623D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arlett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24892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D1EBA53-DC4A-4D00-988E-2617CB9D3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562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827300"/>
              </a:buClr>
              <a:buSzPct val="70000"/>
              <a:buFont typeface="Marlett" pitchFamily="2" charset="2"/>
              <a:buNone/>
            </a:pP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______________________________________________________________________________________</a:t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/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                                                     </a:t>
            </a:r>
            <a:r>
              <a:rPr kumimoji="1" lang="en-US" sz="1200">
                <a:solidFill>
                  <a:srgbClr val="212121"/>
                </a:solidFill>
                <a:latin typeface="Tahoma" pitchFamily="34" charset="0"/>
              </a:rPr>
              <a:t>SCHOOL OF INTERACTIVE ARTS + TECHNOLOGY [SIAT]  |  WWW.SIAT.SFU.CA</a:t>
            </a:r>
            <a:endParaRPr kumimoji="1" lang="en-US" sz="1400">
              <a:solidFill>
                <a:srgbClr val="464646"/>
              </a:solidFill>
              <a:latin typeface="Tahoma" pitchFamily="34" charset="0"/>
            </a:endParaRPr>
          </a:p>
        </p:txBody>
      </p:sp>
      <p:pic>
        <p:nvPicPr>
          <p:cNvPr id="10" name="Picture 4" descr="siat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81CD6-5BA1-4237-99B7-F8D7C90F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D8131-C13F-42CE-8A42-6FE60847C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7414A-141A-42FE-8DD1-FD03BEA21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3B03E-1FE2-4172-BBB0-CAA60618D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5F91-DC37-4583-A035-843FFB8BD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E4F-FA58-4D1F-895A-9D09AA623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ECE8B-7461-4C42-8C0F-ACE7E48A2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0A63A-C002-4244-933E-1C9D7CC20448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06CA-9229-409E-B9F5-AC285C8DB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99EB-157F-412D-BC11-C4E207D28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9F3E-70F8-4611-AD2B-F80CE0D11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91631-7858-4B73-8F30-FF62E1D0A24F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FE7D5-6AAD-40A7-8052-D82664FBED92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CF477-F0AD-4715-BAE4-FBF7A33A0F1C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ECF3-F129-4B69-9FF1-74D380F133BC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B03F-8828-46A3-8E6B-BEFBF92EDB9D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05F3C-C9A2-4F94-B5C3-E24CDCD121C4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37BD8-D9C9-4273-8007-FF8A2F48577A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046F08AD-C450-4D95-820E-38F60D24F3A1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2" charset="2"/>
        <a:buChar char="g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046F08AD-C450-4D95-820E-38F60D24F3A1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2" charset="2"/>
        <a:buChar char="g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828800"/>
            <a:ext cx="7343775" cy="1447800"/>
          </a:xfrm>
        </p:spPr>
        <p:txBody>
          <a:bodyPr/>
          <a:lstStyle/>
          <a:p>
            <a:r>
              <a:rPr lang="en-US" dirty="0">
                <a:solidFill>
                  <a:srgbClr val="212121"/>
                </a:solidFill>
              </a:rPr>
              <a:t>IAT</a:t>
            </a:r>
            <a:r>
              <a:rPr lang="en-US" dirty="0" smtClean="0">
                <a:solidFill>
                  <a:srgbClr val="212121"/>
                </a:solidFill>
              </a:rPr>
              <a:t> 265</a:t>
            </a:r>
          </a:p>
          <a:p>
            <a:r>
              <a:rPr lang="en-US" dirty="0" smtClean="0">
                <a:solidFill>
                  <a:srgbClr val="212121"/>
                </a:solidFill>
              </a:rPr>
              <a:t>OO programming - Inheritance</a:t>
            </a:r>
            <a:endParaRPr lang="en-US" dirty="0">
              <a:solidFill>
                <a:srgbClr val="2121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69500-4203-4E88-8846-41921297804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of Objects?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Let’s make a bunch of squares!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69925" y="3232150"/>
            <a:ext cx="629851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squares = new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baseline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sz="1800" b="1" baseline="0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800" b="1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// initialize all of our squares.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++) {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squares[</a:t>
            </a:r>
            <a:r>
              <a:rPr lang="en-US" sz="1800" b="1" baseline="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baseline="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*10, </a:t>
            </a:r>
            <a:r>
              <a:rPr lang="en-US" sz="1800" b="1" baseline="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*10);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endParaRPr lang="en-US" sz="1800" b="1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squares[4].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drawMe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();  // draw the 4</a:t>
            </a:r>
            <a:r>
              <a:rPr lang="en-US" sz="1800" b="1" baseline="30000" dirty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square.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Earlier, we created the Rocket class</a:t>
            </a:r>
          </a:p>
          <a:p>
            <a:pPr lvl="1"/>
            <a:r>
              <a:rPr lang="en-US" dirty="0" smtClean="0"/>
              <a:t>Constructor: 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Rocket(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initialX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initialY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initialRot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)</a:t>
            </a:r>
          </a:p>
          <a:p>
            <a:pPr lvl="1"/>
            <a:r>
              <a:rPr lang="en-US" dirty="0" smtClean="0"/>
              <a:t>Methods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draw()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rotateClockwise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rotateCounterClockwise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fireThrusters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Asteroids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adapt this to make an array of Asteroids for our Rocket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74725" y="3200400"/>
            <a:ext cx="43204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class Asteroid {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//fields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float rotation = 0;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float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float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velocityX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velocityY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long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lastDrawMillis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Asteroids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we create an asteroid, let’s have it start in a random position, and move in a random direction.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600200" y="3581400"/>
            <a:ext cx="524374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class Asteroid {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// constructor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Asteroid() {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random(0, 400);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random(0, 400);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	rotation = random(0, TWO_PI);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velocityX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sin(rotation)*10;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velocityY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(rotation)*10;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Asteroids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17525" y="1860550"/>
            <a:ext cx="25282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class Asteroid {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// draw method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800" b="1" baseline="0" dirty="0" smtClean="0">
                <a:latin typeface="Courier New" pitchFamily="49" charset="0"/>
                <a:cs typeface="Courier New" pitchFamily="49" charset="0"/>
              </a:rPr>
              <a:t>draw () 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Revisit our example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 far we have a rocket that flies around in a field of asteroids</a:t>
            </a:r>
          </a:p>
          <a:p>
            <a:endParaRPr lang="en-US" sz="2800" dirty="0" smtClean="0"/>
          </a:p>
          <a:p>
            <a:r>
              <a:rPr lang="en-US" sz="2800" dirty="0" smtClean="0"/>
              <a:t>What if we want our rocket to be able to fire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But we don’t want to get rid of our non-firing rocket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Create a </a:t>
            </a:r>
            <a:r>
              <a:rPr lang="en-US" sz="2800" b="1" dirty="0" smtClean="0">
                <a:solidFill>
                  <a:srgbClr val="FF0000"/>
                </a:solidFill>
              </a:rPr>
              <a:t>subclass</a:t>
            </a:r>
            <a:r>
              <a:rPr lang="en-US" sz="2800" dirty="0" smtClean="0"/>
              <a:t>!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Subclasses inherit fields and methods from parent</a:t>
            </a:r>
          </a:p>
          <a:p>
            <a:endParaRPr lang="en-US" dirty="0" smtClean="0"/>
          </a:p>
          <a:p>
            <a:pPr>
              <a:buFont typeface="Marlett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EE301C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Rocket {</a:t>
            </a:r>
          </a:p>
          <a:p>
            <a:pPr>
              <a:buFont typeface="Marlett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Font typeface="Marlett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384300"/>
          </a:xfrm>
        </p:spPr>
        <p:txBody>
          <a:bodyPr/>
          <a:lstStyle/>
          <a:p>
            <a:r>
              <a:rPr lang="en-US" smtClean="0"/>
              <a:t>Our subclass needs a constructor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435975" cy="43570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Our empty </a:t>
            </a:r>
            <a:r>
              <a:rPr lang="en-US" sz="2400" dirty="0" err="1" smtClean="0"/>
              <a:t>ArmedRocket</a:t>
            </a:r>
            <a:r>
              <a:rPr lang="en-US" sz="2400" dirty="0" smtClean="0"/>
              <a:t> example creates an error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Processing doesn’t know how to construct an </a:t>
            </a:r>
            <a:r>
              <a:rPr lang="en-US" sz="2200" dirty="0" err="1" smtClean="0"/>
              <a:t>ArmedRocket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We want the </a:t>
            </a:r>
            <a:r>
              <a:rPr lang="en-US" sz="2400" dirty="0" err="1" smtClean="0"/>
              <a:t>ArmedRocket</a:t>
            </a:r>
            <a:r>
              <a:rPr lang="en-US" sz="2400" dirty="0" smtClean="0"/>
              <a:t> constructor to do the same work as the Rocket constructor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initialRot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initialRot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dirty="0" smtClean="0"/>
              <a:t>The keyword </a:t>
            </a:r>
            <a:r>
              <a:rPr lang="en-US" sz="2400" dirty="0" smtClean="0">
                <a:solidFill>
                  <a:srgbClr val="EE301C"/>
                </a:solidFill>
              </a:rPr>
              <a:t>super</a:t>
            </a:r>
            <a:r>
              <a:rPr lang="en-US" sz="2400" dirty="0" smtClean="0"/>
              <a:t> means to refer to the parent class.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dirty="0" smtClean="0"/>
              <a:t>In this case, to call the Parent Class Constructor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42313" cy="1143000"/>
          </a:xfrm>
        </p:spPr>
        <p:txBody>
          <a:bodyPr/>
          <a:lstStyle/>
          <a:p>
            <a:r>
              <a:rPr lang="en-US" smtClean="0"/>
              <a:t>Now we have ArmedRocket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We can use an ArmedRocket now in our example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But, it’s basically just a copy of Rocket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only reason to define an ArmedRocket is to add new capabilities or to </a:t>
            </a:r>
            <a:r>
              <a:rPr lang="en-US" i="1" smtClean="0"/>
              <a:t>override</a:t>
            </a:r>
            <a:r>
              <a:rPr lang="en-US" smtClean="0"/>
              <a:t> old ones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fire() </a:t>
            </a:r>
            <a:r>
              <a:rPr lang="en-US" dirty="0" smtClean="0"/>
              <a:t>method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want our fire method to draw a missile that shoots out of the rocket</a:t>
            </a:r>
          </a:p>
          <a:p>
            <a:endParaRPr lang="en-US" smtClean="0"/>
          </a:p>
          <a:p>
            <a:r>
              <a:rPr lang="en-US" smtClean="0"/>
              <a:t>We could have the fire method draw the missile…</a:t>
            </a:r>
          </a:p>
          <a:p>
            <a:pPr lvl="1"/>
            <a:r>
              <a:rPr lang="en-US" smtClean="0"/>
              <a:t>Is there a problem with this?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Object</a:t>
            </a:r>
            <a:r>
              <a:rPr lang="en-US" sz="2800" dirty="0"/>
              <a:t>-oriented programming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objects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classes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sets (</a:t>
            </a:r>
            <a:r>
              <a:rPr lang="en-US" sz="2000" dirty="0" err="1"/>
              <a:t>mutators</a:t>
            </a:r>
            <a:r>
              <a:rPr lang="en-US" sz="2000" dirty="0"/>
              <a:t>) and gets (</a:t>
            </a:r>
            <a:r>
              <a:rPr lang="en-US" sz="2000" dirty="0" err="1"/>
              <a:t>accessors</a:t>
            </a:r>
            <a:r>
              <a:rPr lang="en-US" sz="2000" dirty="0"/>
              <a:t>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object </a:t>
            </a:r>
            <a:r>
              <a:rPr lang="en-US" sz="2000" dirty="0" smtClean="0"/>
              <a:t>methods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Inheritance: Subclasses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Rocket, </a:t>
            </a:r>
            <a:r>
              <a:rPr lang="en-US" dirty="0" err="1" smtClean="0"/>
              <a:t>ArmedRocket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Collections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ArrayList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F0A1-416B-4184-8005-02CF328481F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228600"/>
            <a:ext cx="8964612" cy="1143000"/>
          </a:xfrm>
        </p:spPr>
        <p:txBody>
          <a:bodyPr/>
          <a:lstStyle/>
          <a:p>
            <a:r>
              <a:rPr lang="en-US" smtClean="0"/>
              <a:t>Missiles should also be objects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object oriented solution is to make the missile an object as well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All the different types of “things” in our domain should have a corresponding class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Like asteroids and rockets, the missile class should know how to draw itself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 Missile is similar to a rocket (position, rotation, draw method, etc.)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Now our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ArmedRocket.fire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 method can just create and return a missile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fire() </a:t>
            </a:r>
            <a:r>
              <a:rPr lang="en-US" dirty="0" smtClean="0"/>
              <a:t>method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507413" cy="4171950"/>
          </a:xfrm>
        </p:spPr>
        <p:txBody>
          <a:bodyPr/>
          <a:lstStyle/>
          <a:p>
            <a:pPr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Missile fire() </a:t>
            </a:r>
          </a:p>
          <a:p>
            <a:pPr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Missile m = new Missile(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rotation);</a:t>
            </a:r>
          </a:p>
          <a:p>
            <a:pPr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return m;</a:t>
            </a:r>
          </a:p>
          <a:p>
            <a:pPr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Marlett" pitchFamily="2" charset="2"/>
              <a:buNone/>
            </a:pPr>
            <a:endParaRPr lang="en-US" sz="2800" dirty="0" smtClean="0"/>
          </a:p>
          <a:p>
            <a:r>
              <a:rPr lang="en-US" dirty="0" smtClean="0"/>
              <a:t>Now add code in loop to draw missiles</a:t>
            </a:r>
          </a:p>
          <a:p>
            <a:pPr>
              <a:buFont typeface="Marlett" pitchFamily="2" charset="2"/>
              <a:buNone/>
            </a:pPr>
            <a:endParaRPr lang="en-US" dirty="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Missiles destroy asteroids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900" smtClean="0"/>
              <a:t>So far we have a rocket that flies around in a field of asteroids and fires</a:t>
            </a:r>
          </a:p>
          <a:p>
            <a:pPr>
              <a:lnSpc>
                <a:spcPct val="90000"/>
              </a:lnSpc>
            </a:pPr>
            <a:endParaRPr lang="en-US" sz="2900" smtClean="0"/>
          </a:p>
          <a:p>
            <a:pPr>
              <a:lnSpc>
                <a:spcPct val="90000"/>
              </a:lnSpc>
            </a:pPr>
            <a:r>
              <a:rPr lang="en-US" sz="2900" smtClean="0"/>
              <a:t>Now we want our missiles to blow up asteroids</a:t>
            </a:r>
          </a:p>
          <a:p>
            <a:pPr lvl="1"/>
            <a:r>
              <a:rPr lang="en-US" sz="2400" smtClean="0"/>
              <a:t>This means we need a variable number of asteroids. </a:t>
            </a:r>
          </a:p>
          <a:p>
            <a:pPr lvl="1"/>
            <a:r>
              <a:rPr lang="en-US" sz="2400" smtClean="0"/>
              <a:t>How do we do this with an array?</a:t>
            </a:r>
          </a:p>
          <a:p>
            <a:pPr lvl="1"/>
            <a:r>
              <a:rPr lang="en-US" sz="2400" smtClean="0"/>
              <a:t>Use an ArrayList!</a:t>
            </a:r>
          </a:p>
          <a:p>
            <a:pPr lvl="1"/>
            <a:r>
              <a:rPr lang="en-US" sz="2400" smtClean="0"/>
              <a:t>Also need to figure out when we have a collision</a:t>
            </a:r>
            <a:endParaRPr lang="en-US" sz="260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DCD71-E7A2-4F7F-98ED-039B90012AC2}" type="slidenum">
              <a:rPr lang="en-US"/>
              <a:pPr/>
              <a:t>22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Java SDK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Java comes with thousands of classes in the Java Platform API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Documentation is available on Sun’s website </a:t>
            </a:r>
          </a:p>
          <a:p>
            <a:pPr lvl="1"/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Let’s look at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E1A6EB-4EB5-4347-8063-7E4F5DD81F3D}" type="slidenum">
              <a:rPr lang="en-US"/>
              <a:pPr/>
              <a:t>23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384300"/>
          </a:xfrm>
        </p:spPr>
        <p:txBody>
          <a:bodyPr/>
          <a:lstStyle/>
          <a:p>
            <a:r>
              <a:rPr lang="en-US" smtClean="0"/>
              <a:t>ArrayList 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It’s a </a:t>
            </a:r>
            <a:r>
              <a:rPr lang="en-US" sz="2200" dirty="0" err="1" smtClean="0"/>
              <a:t>resizeable</a:t>
            </a:r>
            <a:r>
              <a:rPr lang="en-US" sz="2200" dirty="0" smtClean="0"/>
              <a:t> list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Can add and delete things without worrying about declaring the size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The main methods we care about are </a:t>
            </a:r>
            <a:r>
              <a:rPr lang="en-US" sz="2200" dirty="0" smtClean="0">
                <a:solidFill>
                  <a:srgbClr val="EE301C"/>
                </a:solidFill>
              </a:rPr>
              <a:t>add()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EE301C"/>
                </a:solidFill>
              </a:rPr>
              <a:t>get()</a:t>
            </a:r>
            <a:r>
              <a:rPr lang="en-US" sz="2200" dirty="0" smtClean="0"/>
              <a:t>, and </a:t>
            </a:r>
            <a:r>
              <a:rPr lang="en-US" sz="2200" dirty="0" smtClean="0">
                <a:solidFill>
                  <a:srgbClr val="EE301C"/>
                </a:solidFill>
              </a:rPr>
              <a:t>remove(), and size()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Steps in using </a:t>
            </a:r>
            <a:r>
              <a:rPr lang="en-US" sz="2200" dirty="0" err="1" smtClean="0"/>
              <a:t>ArrayList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Declare a variable of type </a:t>
            </a:r>
            <a:r>
              <a:rPr lang="en-US" sz="1800" dirty="0" err="1" smtClean="0"/>
              <a:t>ArrayList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Create a new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 and assign it to the variable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add()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accent1"/>
                </a:solidFill>
              </a:rPr>
              <a:t>get()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accent1"/>
                </a:solidFill>
              </a:rPr>
              <a:t>remove()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chemeClr val="accent1"/>
                </a:solidFill>
              </a:rPr>
              <a:t>size()</a:t>
            </a:r>
            <a:r>
              <a:rPr lang="en-US" sz="1800" dirty="0" smtClean="0"/>
              <a:t> on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 as you need them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EDE2F-86C8-42DE-B8A1-7B79E8C1152F}" type="slidenum">
              <a:rPr lang="en-US"/>
              <a:pPr/>
              <a:t>24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384300"/>
          </a:xfrm>
        </p:spPr>
        <p:txBody>
          <a:bodyPr/>
          <a:lstStyle/>
          <a:p>
            <a:r>
              <a:rPr lang="en-US" smtClean="0"/>
              <a:t>Parents and children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dirty="0" smtClean="0"/>
              <a:t>Remember that we declared a child class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900" dirty="0" smtClean="0"/>
              <a:t> whose parent was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Rocket</a:t>
            </a:r>
          </a:p>
          <a:p>
            <a:pPr>
              <a:lnSpc>
                <a:spcPct val="80000"/>
              </a:lnSpc>
            </a:pPr>
            <a:r>
              <a:rPr lang="en-US" sz="1900" dirty="0" smtClean="0"/>
              <a:t>Remember that classes are types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So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800" dirty="0" smtClean="0"/>
              <a:t> is a type and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Rocket</a:t>
            </a:r>
            <a:r>
              <a:rPr lang="en-US" sz="1800" dirty="0" smtClean="0"/>
              <a:t> is a type</a:t>
            </a:r>
          </a:p>
          <a:p>
            <a:pPr lvl="3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So, here are some legal assignments</a:t>
            </a:r>
          </a:p>
          <a:p>
            <a:pPr lvl="1">
              <a:lnSpc>
                <a:spcPct val="90000"/>
              </a:lnSpc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r1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(50, 60, 0);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Rocket r2 = new Rocket(50, 60, 0); 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Rocket r3 = new </a:t>
            </a:r>
            <a:r>
              <a:rPr lang="en-US" sz="1800" b="1" dirty="0" err="1" smtClean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800" b="1" dirty="0" smtClean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(50, 60, 0);</a:t>
            </a:r>
          </a:p>
          <a:p>
            <a:pPr lvl="3">
              <a:lnSpc>
                <a:spcPct val="80000"/>
              </a:lnSpc>
            </a:pPr>
            <a:endParaRPr lang="en-US" sz="13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But this is illegal</a:t>
            </a:r>
          </a:p>
          <a:p>
            <a:pPr lvl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EE301C"/>
                </a:solidFill>
                <a:latin typeface="Courier New" pitchFamily="49" charset="0"/>
                <a:cs typeface="Courier New" pitchFamily="49" charset="0"/>
              </a:rPr>
              <a:t>ArmedRocket</a:t>
            </a:r>
            <a:r>
              <a:rPr lang="en-US" sz="1800" b="1" dirty="0" smtClean="0">
                <a:solidFill>
                  <a:srgbClr val="EE301C"/>
                </a:solidFill>
                <a:latin typeface="Courier New" pitchFamily="49" charset="0"/>
                <a:cs typeface="Courier New" pitchFamily="49" charset="0"/>
              </a:rPr>
              <a:t> r4 = new Rocket(50, 60, 0);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solidFill>
                <a:srgbClr val="EE301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900" dirty="0" smtClean="0"/>
              <a:t>Same goes for method arguments as well…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3379D-FC83-498A-BF10-CFF40366678C}" type="slidenum">
              <a:rPr lang="en-US"/>
              <a:pPr/>
              <a:t>25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Rocket Inheritance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5029200"/>
            <a:ext cx="8178800" cy="10477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02E46-63FF-45B0-846B-3E3A1B0DECAA}" type="slidenum">
              <a:rPr lang="en-US"/>
              <a:pPr/>
              <a:t>26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2628107" y="1676400"/>
            <a:ext cx="4503737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Rocket:</a:t>
            </a:r>
          </a:p>
          <a:p>
            <a:pPr algn="ctr"/>
            <a:r>
              <a:rPr lang="en-US" sz="1800" dirty="0" err="1"/>
              <a:t>xPos</a:t>
            </a:r>
            <a:r>
              <a:rPr lang="en-US" sz="1800" dirty="0"/>
              <a:t>, </a:t>
            </a:r>
            <a:r>
              <a:rPr lang="en-US" sz="1800" dirty="0" err="1"/>
              <a:t>YPos</a:t>
            </a:r>
            <a:r>
              <a:rPr lang="en-US" sz="1800" dirty="0"/>
              <a:t>, </a:t>
            </a:r>
            <a:r>
              <a:rPr lang="en-US" sz="1800" dirty="0" err="1"/>
              <a:t>velocityX</a:t>
            </a:r>
            <a:r>
              <a:rPr lang="en-US" sz="1800" dirty="0"/>
              <a:t>, </a:t>
            </a:r>
            <a:r>
              <a:rPr lang="en-US" sz="1800" dirty="0" err="1"/>
              <a:t>velocityY</a:t>
            </a:r>
            <a:r>
              <a:rPr lang="en-US" sz="1800" dirty="0"/>
              <a:t>, rotation</a:t>
            </a:r>
          </a:p>
          <a:p>
            <a:pPr algn="ctr"/>
            <a:r>
              <a:rPr lang="en-US" sz="1800" dirty="0" err="1"/>
              <a:t>Rocket(x,y,rotation</a:t>
            </a:r>
            <a:r>
              <a:rPr lang="en-US" sz="1800" dirty="0"/>
              <a:t>) </a:t>
            </a:r>
            <a:r>
              <a:rPr lang="en-US" sz="1800" dirty="0" smtClean="0"/>
              <a:t>draw()</a:t>
            </a: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2368550" y="4041338"/>
            <a:ext cx="5022850" cy="1292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err="1"/>
              <a:t>ArmedRocket</a:t>
            </a:r>
            <a:r>
              <a:rPr lang="en-US" sz="1800" dirty="0"/>
              <a:t> extends Rocket</a:t>
            </a:r>
          </a:p>
          <a:p>
            <a:pPr algn="ctr"/>
            <a:r>
              <a:rPr lang="en-US" sz="1800" dirty="0" err="1"/>
              <a:t>xPos</a:t>
            </a:r>
            <a:r>
              <a:rPr lang="en-US" sz="1800" dirty="0"/>
              <a:t>, </a:t>
            </a:r>
            <a:r>
              <a:rPr lang="en-US" sz="1800" dirty="0" err="1"/>
              <a:t>YPos</a:t>
            </a:r>
            <a:r>
              <a:rPr lang="en-US" sz="1800" dirty="0"/>
              <a:t>, </a:t>
            </a:r>
            <a:r>
              <a:rPr lang="en-US" sz="1800" dirty="0" err="1"/>
              <a:t>velocityX</a:t>
            </a:r>
            <a:r>
              <a:rPr lang="en-US" sz="1800" dirty="0"/>
              <a:t>, </a:t>
            </a:r>
            <a:r>
              <a:rPr lang="en-US" sz="1800" dirty="0" err="1"/>
              <a:t>velocityY</a:t>
            </a:r>
            <a:r>
              <a:rPr lang="en-US" sz="1800" dirty="0"/>
              <a:t>, rotation</a:t>
            </a:r>
          </a:p>
          <a:p>
            <a:pPr algn="ctr"/>
            <a:r>
              <a:rPr lang="en-US" sz="1800" dirty="0" err="1">
                <a:solidFill>
                  <a:schemeClr val="accent1"/>
                </a:solidFill>
              </a:rPr>
              <a:t>ArmedRocket</a:t>
            </a:r>
            <a:r>
              <a:rPr lang="en-US" sz="1800" dirty="0">
                <a:solidFill>
                  <a:schemeClr val="accent1"/>
                </a:solidFill>
              </a:rPr>
              <a:t>(</a:t>
            </a:r>
            <a:r>
              <a:rPr lang="en-US" sz="1800" dirty="0" err="1">
                <a:solidFill>
                  <a:schemeClr val="accent1"/>
                </a:solidFill>
              </a:rPr>
              <a:t>x,y,rotation</a:t>
            </a:r>
            <a:r>
              <a:rPr lang="en-US" sz="1800" dirty="0">
                <a:solidFill>
                  <a:schemeClr val="accent1"/>
                </a:solidFill>
              </a:rPr>
              <a:t>) </a:t>
            </a:r>
            <a:r>
              <a:rPr lang="en-US" sz="1800" dirty="0"/>
              <a:t> </a:t>
            </a:r>
            <a:r>
              <a:rPr lang="en-US" sz="1800" dirty="0" smtClean="0"/>
              <a:t>draw()  </a:t>
            </a:r>
            <a:r>
              <a:rPr lang="en-US" sz="1800" dirty="0">
                <a:solidFill>
                  <a:schemeClr val="accent1"/>
                </a:solidFill>
              </a:rPr>
              <a:t>fire()</a:t>
            </a:r>
          </a:p>
          <a:p>
            <a:pPr algn="ctr"/>
            <a:endParaRPr lang="en-US" dirty="0"/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4074995" y="3257490"/>
            <a:ext cx="16099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Inherits from</a:t>
            </a:r>
          </a:p>
        </p:txBody>
      </p:sp>
      <p:cxnSp>
        <p:nvCxnSpPr>
          <p:cNvPr id="9226" name="AutoShape 7"/>
          <p:cNvCxnSpPr>
            <a:cxnSpLocks noChangeShapeType="1"/>
          </p:cNvCxnSpPr>
          <p:nvPr/>
        </p:nvCxnSpPr>
        <p:spPr bwMode="auto">
          <a:xfrm rot="5400000" flipH="1" flipV="1">
            <a:off x="4688106" y="3849469"/>
            <a:ext cx="383738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7" name="AutoShape 8"/>
          <p:cNvCxnSpPr>
            <a:cxnSpLocks noChangeShapeType="1"/>
          </p:cNvCxnSpPr>
          <p:nvPr/>
        </p:nvCxnSpPr>
        <p:spPr bwMode="auto">
          <a:xfrm rot="5400000" flipH="1" flipV="1">
            <a:off x="4551095" y="2928610"/>
            <a:ext cx="65776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3843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argument type of the add method is </a:t>
            </a:r>
            <a:r>
              <a:rPr lang="en-US" sz="2800" dirty="0" smtClean="0">
                <a:solidFill>
                  <a:schemeClr val="accent1"/>
                </a:solidFill>
              </a:rPr>
              <a:t>Object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Object</a:t>
            </a:r>
            <a:r>
              <a:rPr lang="en-US" sz="2400" dirty="0" smtClean="0"/>
              <a:t> is the parent class of </a:t>
            </a:r>
            <a:r>
              <a:rPr lang="en-US" sz="2400" i="1" dirty="0" smtClean="0"/>
              <a:t>all classes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With an object argument type, you can pass in an object of any class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So, to initialize our asteroids…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asteroids = new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for(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numAsteroids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asteroids.add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(new Asteroid());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sz="2800" dirty="0" smtClean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C2684-4642-4296-9DA2-9EDB992B7A5F}" type="slidenum">
              <a:rPr lang="en-US"/>
              <a:pPr/>
              <a:t>27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384300"/>
          </a:xfrm>
        </p:spPr>
        <p:txBody>
          <a:bodyPr/>
          <a:lstStyle/>
          <a:p>
            <a:r>
              <a:rPr lang="en-US" smtClean="0"/>
              <a:t>Getting things out of an ArrayList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– returns the </a:t>
            </a:r>
            <a:r>
              <a:rPr lang="en-US" dirty="0" err="1" smtClean="0"/>
              <a:t>ith</a:t>
            </a:r>
            <a:r>
              <a:rPr lang="en-US" dirty="0" smtClean="0"/>
              <a:t> object (starting with 0)</a:t>
            </a:r>
          </a:p>
          <a:p>
            <a:endParaRPr lang="en-US" dirty="0" smtClean="0"/>
          </a:p>
          <a:p>
            <a:r>
              <a:rPr lang="en-US" dirty="0" smtClean="0"/>
              <a:t>But this doesn’t work!</a:t>
            </a:r>
          </a:p>
          <a:p>
            <a:pPr lvl="1">
              <a:buNone/>
            </a:pPr>
            <a:r>
              <a:rPr lang="en-US" sz="3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asteroids.get</a:t>
            </a:r>
            <a:r>
              <a:rPr lang="en-US" sz="3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).draw();</a:t>
            </a:r>
          </a:p>
          <a:p>
            <a:pPr lvl="1">
              <a:buNone/>
            </a:pPr>
            <a:r>
              <a:rPr lang="en-US" sz="3000" dirty="0" smtClean="0"/>
              <a:t>Why?</a:t>
            </a:r>
            <a:endParaRPr lang="en-US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175947-7C03-40C1-8175-F96BD34D9490}" type="slidenum">
              <a:rPr lang="en-US"/>
              <a:pPr/>
              <a:t>28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384300"/>
          </a:xfrm>
        </p:spPr>
        <p:txBody>
          <a:bodyPr/>
          <a:lstStyle/>
          <a:p>
            <a:r>
              <a:rPr lang="en-US" smtClean="0"/>
              <a:t>Need to cast back from Object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Since things are put in an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as </a:t>
            </a:r>
            <a:r>
              <a:rPr lang="en-US" sz="2800" dirty="0" smtClean="0">
                <a:solidFill>
                  <a:schemeClr val="accent1"/>
                </a:solidFill>
              </a:rPr>
              <a:t>Object</a:t>
            </a:r>
            <a:r>
              <a:rPr lang="en-US" sz="2800" dirty="0" smtClean="0"/>
              <a:t>, they come back out as </a:t>
            </a:r>
            <a:r>
              <a:rPr lang="en-US" sz="2800" dirty="0" smtClean="0">
                <a:solidFill>
                  <a:schemeClr val="accent1"/>
                </a:solidFill>
              </a:rPr>
              <a:t>Object</a:t>
            </a:r>
          </a:p>
          <a:p>
            <a:pPr lvl="1"/>
            <a:r>
              <a:rPr lang="en-US" sz="2400" dirty="0" smtClean="0"/>
              <a:t>It’s like they forget their more detailed type</a:t>
            </a:r>
          </a:p>
          <a:p>
            <a:pPr lvl="1"/>
            <a:r>
              <a:rPr lang="en-US" sz="2400" dirty="0" smtClean="0"/>
              <a:t>So, when using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 (or any container class), need to cast back to the more detailed type</a:t>
            </a:r>
          </a:p>
          <a:p>
            <a:pPr lvl="1"/>
            <a:endParaRPr lang="en-US" sz="2400" dirty="0" smtClean="0"/>
          </a:p>
          <a:p>
            <a:pPr>
              <a:lnSpc>
                <a:spcPct val="90000"/>
              </a:lnSpc>
              <a:buFont typeface="Marlett" pitchFamily="2" charset="2"/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Asteroid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asteroid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(Asteroid)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asteroids.get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if (!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asteroid.collision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(r1))</a:t>
            </a:r>
          </a:p>
          <a:p>
            <a:pPr>
              <a:lnSpc>
                <a:spcPct val="90000"/>
              </a:lnSpc>
              <a:buFont typeface="Marlett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asteroid.draw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 typeface="Marlett" pitchFamily="2" charset="2"/>
              <a:buNone/>
            </a:pPr>
            <a:endParaRPr lang="en-US" sz="2800" dirty="0" smtClean="0"/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73607-246E-4E6B-8509-6C84EE99B022}" type="slidenum">
              <a:rPr lang="en-US"/>
              <a:pPr/>
              <a:t>29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265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1CD6-5BA1-4237-99B7-F8D7C90FB6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384300"/>
          </a:xfrm>
        </p:spPr>
        <p:txBody>
          <a:bodyPr/>
          <a:lstStyle/>
          <a:p>
            <a:r>
              <a:rPr lang="en-US" smtClean="0"/>
              <a:t>Pushing collision detection into the Asteroid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In the current code, detecting collision takes place in loop()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But it is cleaner (more object-oriented) if Asteroid itself knows how to detect collision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Detecting collision depends on knowing the boundaries of the asteroid, which properly belongs in the asteroid class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collision(Rocket r) 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if ((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r.xPos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- 26 &amp;&amp;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r.xPos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+ 22) &amp;&amp;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r.yPos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- 24 &amp;&amp;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r.yPos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+ 26))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	return true;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	return false;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CFDCD-4FE5-41BE-8E06-8554760FA8A5}" type="slidenum">
              <a:rPr lang="en-US"/>
              <a:pPr/>
              <a:t>30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Destroying asteroids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 smtClean="0"/>
              <a:t>When a missile hits an Asteroid, we need to destroy it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This was the whole reason for using </a:t>
            </a:r>
            <a:r>
              <a:rPr lang="en-US" sz="1900" dirty="0" err="1" smtClean="0"/>
              <a:t>ArrayList</a:t>
            </a:r>
            <a:endParaRPr lang="en-US" sz="1900" dirty="0" smtClean="0"/>
          </a:p>
          <a:p>
            <a:pPr lvl="1">
              <a:lnSpc>
                <a:spcPct val="90000"/>
              </a:lnSpc>
            </a:pPr>
            <a:r>
              <a:rPr lang="en-US" sz="1900" dirty="0" smtClean="0"/>
              <a:t>Big asteroids turn into two small asteroids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Small asteroids disappear</a:t>
            </a:r>
          </a:p>
          <a:p>
            <a:pPr lvl="1">
              <a:lnSpc>
                <a:spcPct val="9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void destroy(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 asteroids) {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asteroids.remove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this</a:t>
            </a:r>
            <a:r>
              <a:rPr lang="en-US" sz="1800" dirty="0" smtClean="0"/>
              <a:t>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  if (large) {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asteroids.add</a:t>
            </a:r>
            <a:r>
              <a:rPr lang="en-US" sz="1800" dirty="0" smtClean="0"/>
              <a:t>(new Asteroid(false, </a:t>
            </a:r>
            <a:r>
              <a:rPr lang="en-US" sz="1800" dirty="0" err="1" smtClean="0"/>
              <a:t>xPos</a:t>
            </a:r>
            <a:r>
              <a:rPr lang="en-US" sz="1800" dirty="0" smtClean="0"/>
              <a:t>, </a:t>
            </a:r>
            <a:r>
              <a:rPr lang="en-US" sz="1800" dirty="0" err="1" smtClean="0"/>
              <a:t>yPos</a:t>
            </a:r>
            <a:r>
              <a:rPr lang="en-US" sz="1800" dirty="0" smtClean="0"/>
              <a:t>, </a:t>
            </a:r>
            <a:r>
              <a:rPr lang="en-US" sz="1800" dirty="0" err="1" smtClean="0"/>
              <a:t>lastDrawMillis</a:t>
            </a:r>
            <a:r>
              <a:rPr lang="en-US" sz="1800" dirty="0" smtClean="0"/>
              <a:t>));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asteroids.add</a:t>
            </a:r>
            <a:r>
              <a:rPr lang="en-US" sz="1800" dirty="0" smtClean="0"/>
              <a:t>(new Asteroid(false, </a:t>
            </a:r>
            <a:r>
              <a:rPr lang="en-US" sz="1800" dirty="0" err="1" smtClean="0"/>
              <a:t>xPos</a:t>
            </a:r>
            <a:r>
              <a:rPr lang="en-US" sz="1800" dirty="0" smtClean="0"/>
              <a:t>, </a:t>
            </a:r>
            <a:r>
              <a:rPr lang="en-US" sz="1800" dirty="0" err="1" smtClean="0"/>
              <a:t>yPos</a:t>
            </a:r>
            <a:r>
              <a:rPr lang="en-US" sz="1800" dirty="0" smtClean="0"/>
              <a:t>, </a:t>
            </a:r>
            <a:r>
              <a:rPr lang="en-US" sz="1800" dirty="0" err="1" smtClean="0"/>
              <a:t>lastDrawMillis</a:t>
            </a:r>
            <a:r>
              <a:rPr lang="en-US" sz="1800" dirty="0" smtClean="0"/>
              <a:t>));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  }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sz="1800" dirty="0" smtClean="0"/>
              <a:t>  }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26112F-11A6-48D8-B950-357C201C5BD8}" type="slidenum">
              <a:rPr lang="en-US"/>
              <a:pPr/>
              <a:t>31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Super</a:t>
            </a:r>
            <a:r>
              <a:rPr lang="en-US" smtClean="0"/>
              <a:t> and </a:t>
            </a:r>
            <a:r>
              <a:rPr lang="en-US" i="1" smtClean="0"/>
              <a:t>this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i="1" smtClean="0">
                <a:solidFill>
                  <a:schemeClr val="accent1"/>
                </a:solidFill>
              </a:rPr>
              <a:t>this</a:t>
            </a:r>
            <a:r>
              <a:rPr lang="en-US" sz="2500" smtClean="0"/>
              <a:t> is a special variable that always refers to the current instance (object)</a:t>
            </a:r>
          </a:p>
          <a:p>
            <a:pPr lvl="1">
              <a:lnSpc>
                <a:spcPct val="90000"/>
              </a:lnSpc>
            </a:pPr>
            <a:r>
              <a:rPr lang="en-US" sz="1900" smtClean="0"/>
              <a:t>Useful in methods to refer to yourself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chemeClr val="accent1"/>
                </a:solidFill>
              </a:rPr>
              <a:t>this.method</a:t>
            </a:r>
            <a:r>
              <a:rPr lang="en-US" sz="1900" smtClean="0"/>
              <a:t>() – calls a method on yourself (but normally you just directly call the method)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chemeClr val="accent1"/>
                </a:solidFill>
              </a:rPr>
              <a:t>this</a:t>
            </a:r>
            <a:r>
              <a:rPr lang="en-US" sz="1900" smtClean="0"/>
              <a:t>() – calls a constructor on yourself (useful for one version of a constructor to call another)</a:t>
            </a:r>
          </a:p>
          <a:p>
            <a:pPr lvl="1">
              <a:lnSpc>
                <a:spcPct val="90000"/>
              </a:lnSpc>
            </a:pPr>
            <a:endParaRPr lang="en-US" sz="1900" smtClean="0"/>
          </a:p>
          <a:p>
            <a:pPr>
              <a:lnSpc>
                <a:spcPct val="80000"/>
              </a:lnSpc>
            </a:pPr>
            <a:r>
              <a:rPr lang="en-US" sz="2500" i="1" smtClean="0">
                <a:solidFill>
                  <a:schemeClr val="accent1"/>
                </a:solidFill>
              </a:rPr>
              <a:t>super</a:t>
            </a:r>
            <a:r>
              <a:rPr lang="en-US" sz="2500" smtClean="0"/>
              <a:t> is a special variable that always refers to the superclass portion of an object (the object cast into it’s superclass)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chemeClr val="accent1"/>
                </a:solidFill>
              </a:rPr>
              <a:t>super.method</a:t>
            </a:r>
            <a:r>
              <a:rPr lang="en-US" sz="1900" smtClean="0"/>
              <a:t>() – calls the superclass’s method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chemeClr val="accent1"/>
                </a:solidFill>
              </a:rPr>
              <a:t>super</a:t>
            </a:r>
            <a:r>
              <a:rPr lang="en-US" sz="1900" smtClean="0"/>
              <a:t>() – calls the superclass’s constructor 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C2B99E-22FC-467D-A40D-AE34BB491638}" type="slidenum">
              <a:rPr lang="en-US"/>
              <a:pPr/>
              <a:t>32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accent1"/>
                </a:solidFill>
              </a:rPr>
              <a:t>ArrayList</a:t>
            </a:r>
            <a:r>
              <a:rPr lang="en-US" sz="2400" dirty="0" smtClean="0"/>
              <a:t>, a Java Platform collection class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Learned about super and subclasses as types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Any instance of a subclass is an instance of the </a:t>
            </a:r>
            <a:r>
              <a:rPr lang="en-US" sz="2200" dirty="0" err="1" smtClean="0"/>
              <a:t>superclass</a:t>
            </a:r>
            <a:r>
              <a:rPr lang="en-US" sz="2200" dirty="0" smtClean="0"/>
              <a:t>, but not visa-versa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Can cast more abstract classes (parents) into more concrete classes (children)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Java keywords </a:t>
            </a:r>
            <a:r>
              <a:rPr lang="en-US" sz="2400" dirty="0" smtClean="0">
                <a:solidFill>
                  <a:schemeClr val="accent1"/>
                </a:solidFill>
              </a:rPr>
              <a:t>super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1"/>
                </a:solidFill>
              </a:rPr>
              <a:t>this</a:t>
            </a: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Special variables that can be used within a method to refer to yourself (the </a:t>
            </a:r>
            <a:r>
              <a:rPr lang="en-US" sz="2200" dirty="0" err="1" smtClean="0"/>
              <a:t>superclass</a:t>
            </a:r>
            <a:r>
              <a:rPr lang="en-US" sz="2200" dirty="0" smtClean="0"/>
              <a:t> portion of yourself and all of yourself)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Jun 13, 2014, </a:t>
            </a:r>
            <a:r>
              <a:rPr lang="en-US" dirty="0" smtClean="0"/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IAT 265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E333F-B7FA-4B91-A3B8-B819E528E21E}" type="slidenum">
              <a:rPr lang="en-US"/>
              <a:pPr/>
              <a:t>33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Types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Primitives:</a:t>
            </a:r>
            <a:r>
              <a:rPr lang="en-US" smtClean="0"/>
              <a:t> int, float, char, boolean …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Objects:</a:t>
            </a:r>
            <a:r>
              <a:rPr lang="en-US" smtClean="0"/>
              <a:t> array, string, </a:t>
            </a:r>
            <a:r>
              <a:rPr lang="en-US" i="1" smtClean="0"/>
              <a:t>class</a:t>
            </a:r>
            <a:r>
              <a:rPr lang="en-US" smtClean="0"/>
              <a:t> …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838200" y="4267200"/>
            <a:ext cx="6172200" cy="1447800"/>
          </a:xfrm>
          <a:prstGeom prst="rect">
            <a:avLst/>
          </a:prstGeom>
          <a:noFill/>
          <a:ln w="9525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We’ve worked with some objects before, like Arrays.</a:t>
            </a:r>
          </a:p>
          <a:p>
            <a:r>
              <a:rPr lang="en-US" smtClean="0"/>
              <a:t>We can make our own objects, to keep related data together, with methods to control that data.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Classes are the blueprints for our new objects.</a:t>
            </a:r>
          </a:p>
          <a:p>
            <a:r>
              <a:rPr lang="en-US" smtClean="0"/>
              <a:t>To declare a new Class (a new type of object):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58993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baseline="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baseline="0" dirty="0" err="1">
                <a:latin typeface="Courier New" pitchFamily="49" charset="0"/>
                <a:cs typeface="Courier New" pitchFamily="49" charset="0"/>
              </a:rPr>
              <a:t>MyToy</a:t>
            </a:r>
            <a:r>
              <a:rPr lang="en-US" b="1" baseline="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b="1" baseline="0" dirty="0">
                <a:latin typeface="Courier New" pitchFamily="49" charset="0"/>
                <a:cs typeface="Courier New" pitchFamily="49" charset="0"/>
              </a:rPr>
              <a:t>   // fields (class variables)</a:t>
            </a:r>
          </a:p>
          <a:p>
            <a:r>
              <a:rPr lang="en-US" b="1" baseline="0" dirty="0">
                <a:latin typeface="Courier New" pitchFamily="49" charset="0"/>
                <a:cs typeface="Courier New" pitchFamily="49" charset="0"/>
              </a:rPr>
              <a:t>   // methods (class functions)</a:t>
            </a:r>
          </a:p>
          <a:p>
            <a:r>
              <a:rPr lang="en-US" b="1" baseline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Fields and Methods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17525" y="1936750"/>
            <a:ext cx="3590925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 dirty="0"/>
              <a:t>class </a:t>
            </a:r>
            <a:r>
              <a:rPr lang="en-US" sz="1800" baseline="0" dirty="0" err="1"/>
              <a:t>MySquare</a:t>
            </a:r>
            <a:r>
              <a:rPr lang="en-US" sz="1800" baseline="0" dirty="0"/>
              <a:t> {</a:t>
            </a:r>
          </a:p>
          <a:p>
            <a:r>
              <a:rPr lang="en-US" sz="1800" baseline="0" dirty="0"/>
              <a:t>   </a:t>
            </a:r>
            <a:r>
              <a:rPr lang="en-US" sz="1800" baseline="0" dirty="0" err="1"/>
              <a:t>int</a:t>
            </a:r>
            <a:r>
              <a:rPr lang="en-US" sz="1800" baseline="0" dirty="0"/>
              <a:t> </a:t>
            </a:r>
            <a:r>
              <a:rPr lang="en-US" sz="1800" baseline="0" dirty="0" err="1"/>
              <a:t>xPos</a:t>
            </a:r>
            <a:r>
              <a:rPr lang="en-US" sz="1800" baseline="0" dirty="0"/>
              <a:t>, </a:t>
            </a:r>
            <a:r>
              <a:rPr lang="en-US" sz="1800" baseline="0" dirty="0" err="1"/>
              <a:t>yPos</a:t>
            </a:r>
            <a:r>
              <a:rPr lang="en-US" sz="1800" baseline="0" dirty="0"/>
              <a:t>;</a:t>
            </a:r>
          </a:p>
          <a:p>
            <a:r>
              <a:rPr lang="en-US" sz="1800" baseline="0" dirty="0"/>
              <a:t>   </a:t>
            </a:r>
          </a:p>
          <a:p>
            <a:r>
              <a:rPr lang="en-US" sz="1800" baseline="0" dirty="0"/>
              <a:t>   </a:t>
            </a:r>
            <a:r>
              <a:rPr lang="en-US" sz="1800" baseline="0" dirty="0" err="1"/>
              <a:t>MySquare</a:t>
            </a:r>
            <a:r>
              <a:rPr lang="en-US" sz="1800" baseline="0" dirty="0"/>
              <a:t>(x, y) {</a:t>
            </a:r>
          </a:p>
          <a:p>
            <a:r>
              <a:rPr lang="en-US" sz="1800" baseline="0" dirty="0"/>
              <a:t>	</a:t>
            </a:r>
            <a:r>
              <a:rPr lang="en-US" sz="1800" baseline="0" dirty="0" err="1"/>
              <a:t>xPos</a:t>
            </a:r>
            <a:r>
              <a:rPr lang="en-US" sz="1800" baseline="0" dirty="0"/>
              <a:t> = x;</a:t>
            </a:r>
          </a:p>
          <a:p>
            <a:r>
              <a:rPr lang="en-US" sz="1800" baseline="0" dirty="0"/>
              <a:t>	</a:t>
            </a:r>
            <a:r>
              <a:rPr lang="en-US" sz="1800" baseline="0" dirty="0" err="1"/>
              <a:t>yPos</a:t>
            </a:r>
            <a:r>
              <a:rPr lang="en-US" sz="1800" baseline="0" dirty="0"/>
              <a:t> = y;</a:t>
            </a:r>
          </a:p>
          <a:p>
            <a:r>
              <a:rPr lang="en-US" sz="1800" baseline="0" dirty="0"/>
              <a:t>   }</a:t>
            </a:r>
          </a:p>
          <a:p>
            <a:endParaRPr lang="en-US" sz="1800" baseline="0" dirty="0"/>
          </a:p>
          <a:p>
            <a:r>
              <a:rPr lang="en-US" sz="1800" baseline="0" dirty="0"/>
              <a:t>   void </a:t>
            </a:r>
            <a:r>
              <a:rPr lang="en-US" sz="1800" baseline="0" dirty="0" err="1" smtClean="0"/>
              <a:t>drawMe</a:t>
            </a:r>
            <a:r>
              <a:rPr lang="en-US" sz="1800" baseline="0" dirty="0" smtClean="0"/>
              <a:t>() </a:t>
            </a:r>
            <a:r>
              <a:rPr lang="en-US" sz="1800" baseline="0" dirty="0"/>
              <a:t>{</a:t>
            </a:r>
          </a:p>
          <a:p>
            <a:r>
              <a:rPr lang="en-US" sz="1800" baseline="0" dirty="0"/>
              <a:t>	</a:t>
            </a:r>
            <a:r>
              <a:rPr lang="en-US" sz="1800" baseline="0" dirty="0" err="1"/>
              <a:t>rect</a:t>
            </a:r>
            <a:r>
              <a:rPr lang="en-US" sz="1800" baseline="0" dirty="0"/>
              <a:t>(</a:t>
            </a:r>
            <a:r>
              <a:rPr lang="en-US" sz="1800" baseline="0" dirty="0" err="1"/>
              <a:t>xPos</a:t>
            </a:r>
            <a:r>
              <a:rPr lang="en-US" sz="1800" baseline="0" dirty="0"/>
              <a:t>, </a:t>
            </a:r>
            <a:r>
              <a:rPr lang="en-US" sz="1800" baseline="0" dirty="0" err="1"/>
              <a:t>yPos</a:t>
            </a:r>
            <a:r>
              <a:rPr lang="en-US" sz="1800" baseline="0" dirty="0"/>
              <a:t>, 50, 50);</a:t>
            </a:r>
          </a:p>
          <a:p>
            <a:r>
              <a:rPr lang="en-US" sz="1800" baseline="0" dirty="0"/>
              <a:t>   }</a:t>
            </a:r>
          </a:p>
          <a:p>
            <a:r>
              <a:rPr lang="en-US" sz="1800" baseline="0" dirty="0"/>
              <a:t>}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334000" y="2133600"/>
            <a:ext cx="1676400" cy="1447800"/>
          </a:xfrm>
          <a:prstGeom prst="rect">
            <a:avLst/>
          </a:prstGeom>
          <a:noFill/>
          <a:ln w="28575">
            <a:solidFill>
              <a:schemeClr val="folHlink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470525" y="2241550"/>
            <a:ext cx="296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x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6003925" y="2241550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y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562600" y="2971800"/>
            <a:ext cx="1154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 dirty="0" err="1" smtClean="0"/>
              <a:t>drawMe</a:t>
            </a:r>
            <a:r>
              <a:rPr lang="en-US" sz="1800" baseline="0" dirty="0" smtClean="0"/>
              <a:t>()</a:t>
            </a:r>
            <a:endParaRPr lang="en-US" sz="1800" baseline="0" dirty="0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2667000" y="2819400"/>
            <a:ext cx="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362200" y="2286000"/>
            <a:ext cx="609600" cy="152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2667000" y="3124200"/>
            <a:ext cx="4572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 flipH="1">
            <a:off x="4191000" y="4495800"/>
            <a:ext cx="381000" cy="7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>
            <a:off x="4191000" y="2819400"/>
            <a:ext cx="0" cy="2209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2971800" y="2133600"/>
            <a:ext cx="685800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bg2"/>
                </a:solidFill>
              </a:rPr>
              <a:t>fields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743200" y="2819400"/>
            <a:ext cx="1295400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bg2"/>
                </a:solidFill>
              </a:rPr>
              <a:t>constructor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4572000" y="4343400"/>
            <a:ext cx="1295400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bg2"/>
                </a:solidFill>
              </a:rPr>
              <a:t>methods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819400" y="3276600"/>
            <a:ext cx="1219200" cy="5270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baseline="0">
                <a:solidFill>
                  <a:schemeClr val="bg2"/>
                </a:solidFill>
              </a:rPr>
              <a:t>(one kind </a:t>
            </a:r>
            <a:br>
              <a:rPr lang="en-US" sz="1400" i="1" baseline="0">
                <a:solidFill>
                  <a:schemeClr val="bg2"/>
                </a:solidFill>
              </a:rPr>
            </a:br>
            <a:r>
              <a:rPr lang="en-US" sz="1400" i="1" baseline="0">
                <a:solidFill>
                  <a:schemeClr val="bg2"/>
                </a:solidFill>
              </a:rPr>
              <a:t>of method)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Fields and Methods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517525" y="1987550"/>
            <a:ext cx="37930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(x, y) 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400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400" baseline="0" dirty="0" err="1" smtClean="0">
                <a:latin typeface="Courier New" pitchFamily="49" charset="0"/>
                <a:cs typeface="Courier New" pitchFamily="49" charset="0"/>
              </a:rPr>
              <a:t>drawMe</a:t>
            </a:r>
            <a:r>
              <a:rPr lang="en-US" sz="1400" baseline="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50, 50);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257800" y="1828800"/>
            <a:ext cx="1330325" cy="1143000"/>
            <a:chOff x="3360" y="1344"/>
            <a:chExt cx="1085" cy="912"/>
          </a:xfrm>
        </p:grpSpPr>
        <p:sp>
          <p:nvSpPr>
            <p:cNvPr id="13332" name="Rectangle 4"/>
            <p:cNvSpPr>
              <a:spLocks noChangeArrowheads="1"/>
            </p:cNvSpPr>
            <p:nvPr/>
          </p:nvSpPr>
          <p:spPr bwMode="auto">
            <a:xfrm>
              <a:off x="3360" y="1344"/>
              <a:ext cx="1056" cy="91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Text Box 5"/>
            <p:cNvSpPr txBox="1">
              <a:spLocks noChangeArrowheads="1"/>
            </p:cNvSpPr>
            <p:nvPr/>
          </p:nvSpPr>
          <p:spPr bwMode="auto">
            <a:xfrm>
              <a:off x="3445" y="1412"/>
              <a:ext cx="242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aseline="0"/>
                <a:t>x</a:t>
              </a:r>
            </a:p>
          </p:txBody>
        </p:sp>
        <p:sp>
          <p:nvSpPr>
            <p:cNvPr id="13334" name="Text Box 6"/>
            <p:cNvSpPr txBox="1">
              <a:spLocks noChangeArrowheads="1"/>
            </p:cNvSpPr>
            <p:nvPr/>
          </p:nvSpPr>
          <p:spPr bwMode="auto">
            <a:xfrm>
              <a:off x="3782" y="1412"/>
              <a:ext cx="24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aseline="0"/>
                <a:t>y</a:t>
              </a:r>
            </a:p>
          </p:txBody>
        </p:sp>
        <p:sp>
          <p:nvSpPr>
            <p:cNvPr id="13335" name="Text Box 7"/>
            <p:cNvSpPr txBox="1">
              <a:spLocks noChangeArrowheads="1"/>
            </p:cNvSpPr>
            <p:nvPr/>
          </p:nvSpPr>
          <p:spPr bwMode="auto">
            <a:xfrm>
              <a:off x="3504" y="1872"/>
              <a:ext cx="941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aseline="0"/>
                <a:t>drawMe()</a:t>
              </a:r>
            </a:p>
          </p:txBody>
        </p:sp>
      </p:grp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17525" y="5518150"/>
            <a:ext cx="5698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square1 = new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(10, 10);</a:t>
            </a:r>
          </a:p>
          <a:p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 square2 = new </a:t>
            </a:r>
            <a:r>
              <a:rPr lang="en-US" sz="1800" b="1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(20, 90);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4876800" y="3581400"/>
            <a:ext cx="1295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4981575" y="3667125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10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5394325" y="3667125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10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5053013" y="4243388"/>
            <a:ext cx="1154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drawMe()</a:t>
            </a:r>
          </a:p>
        </p:txBody>
      </p:sp>
      <p:sp>
        <p:nvSpPr>
          <p:cNvPr id="13324" name="Rectangle 17"/>
          <p:cNvSpPr>
            <a:spLocks noChangeArrowheads="1"/>
          </p:cNvSpPr>
          <p:nvPr/>
        </p:nvSpPr>
        <p:spPr bwMode="auto">
          <a:xfrm>
            <a:off x="6934200" y="3581400"/>
            <a:ext cx="1295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7038975" y="3667125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20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7451725" y="3667125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90</a:t>
            </a:r>
          </a:p>
        </p:txBody>
      </p:sp>
      <p:sp>
        <p:nvSpPr>
          <p:cNvPr id="13327" name="Text Box 20"/>
          <p:cNvSpPr txBox="1">
            <a:spLocks noChangeArrowheads="1"/>
          </p:cNvSpPr>
          <p:nvPr/>
        </p:nvSpPr>
        <p:spPr bwMode="auto">
          <a:xfrm>
            <a:off x="7110413" y="4243388"/>
            <a:ext cx="1154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drawMe()</a:t>
            </a:r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5638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6553200" y="3048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23"/>
          <p:cNvSpPr txBox="1">
            <a:spLocks noChangeArrowheads="1"/>
          </p:cNvSpPr>
          <p:nvPr/>
        </p:nvSpPr>
        <p:spPr bwMode="auto">
          <a:xfrm>
            <a:off x="5013325" y="4756150"/>
            <a:ext cx="987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square1</a:t>
            </a:r>
          </a:p>
        </p:txBody>
      </p:sp>
      <p:sp>
        <p:nvSpPr>
          <p:cNvPr id="13331" name="Text Box 24"/>
          <p:cNvSpPr txBox="1">
            <a:spLocks noChangeArrowheads="1"/>
          </p:cNvSpPr>
          <p:nvPr/>
        </p:nvSpPr>
        <p:spPr bwMode="auto">
          <a:xfrm>
            <a:off x="6994525" y="4756150"/>
            <a:ext cx="987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0"/>
              <a:t>square2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Fields and Methods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Jun 13, 2014, </a:t>
            </a:r>
            <a:r>
              <a:rPr lang="en-US" dirty="0" smtClean="0">
                <a:latin typeface="Tahoma" pitchFamily="34" charset="0"/>
              </a:rPr>
              <a:t>2014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IAT 265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517525" y="1987550"/>
            <a:ext cx="37930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400" baseline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drawMe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, 50, 50);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457200" y="4648200"/>
            <a:ext cx="44807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square1 = new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(10, 10);</a:t>
            </a:r>
          </a:p>
          <a:p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 square2 = new </a:t>
            </a:r>
            <a:r>
              <a:rPr lang="en-US" sz="1400" baseline="0" dirty="0" err="1">
                <a:latin typeface="Courier New" pitchFamily="49" charset="0"/>
                <a:cs typeface="Courier New" pitchFamily="49" charset="0"/>
              </a:rPr>
              <a:t>MySquare</a:t>
            </a:r>
            <a:r>
              <a:rPr lang="en-US" sz="1400" baseline="0" dirty="0">
                <a:latin typeface="Courier New" pitchFamily="49" charset="0"/>
                <a:cs typeface="Courier New" pitchFamily="49" charset="0"/>
              </a:rPr>
              <a:t>(20, 90);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60132" y="1828800"/>
            <a:ext cx="2530884" cy="2420938"/>
            <a:chOff x="3058" y="1152"/>
            <a:chExt cx="2126" cy="216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313" y="1152"/>
              <a:ext cx="837" cy="736"/>
              <a:chOff x="3360" y="1344"/>
              <a:chExt cx="1083" cy="933"/>
            </a:xfrm>
          </p:grpSpPr>
          <p:sp>
            <p:nvSpPr>
              <p:cNvPr id="14363" name="Rectangle 5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1056" cy="912"/>
              </a:xfrm>
              <a:prstGeom prst="rect">
                <a:avLst/>
              </a:prstGeom>
              <a:noFill/>
              <a:ln w="28575">
                <a:solidFill>
                  <a:schemeClr val="folHlink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Text Box 6"/>
              <p:cNvSpPr txBox="1">
                <a:spLocks noChangeArrowheads="1"/>
              </p:cNvSpPr>
              <p:nvPr/>
            </p:nvSpPr>
            <p:spPr bwMode="auto">
              <a:xfrm>
                <a:off x="3444" y="1468"/>
                <a:ext cx="295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aseline="0"/>
                  <a:t>x</a:t>
                </a:r>
              </a:p>
            </p:txBody>
          </p:sp>
          <p:sp>
            <p:nvSpPr>
              <p:cNvPr id="14365" name="Text Box 7"/>
              <p:cNvSpPr txBox="1">
                <a:spLocks noChangeArrowheads="1"/>
              </p:cNvSpPr>
              <p:nvPr/>
            </p:nvSpPr>
            <p:spPr bwMode="auto">
              <a:xfrm>
                <a:off x="3783" y="1468"/>
                <a:ext cx="297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aseline="0"/>
                  <a:t>y</a:t>
                </a:r>
              </a:p>
            </p:txBody>
          </p:sp>
          <p:sp>
            <p:nvSpPr>
              <p:cNvPr id="14366" name="Text Box 8"/>
              <p:cNvSpPr txBox="1">
                <a:spLocks noChangeArrowheads="1"/>
              </p:cNvSpPr>
              <p:nvPr/>
            </p:nvSpPr>
            <p:spPr bwMode="auto">
              <a:xfrm>
                <a:off x="3423" y="1929"/>
                <a:ext cx="102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aseline="0" dirty="0" err="1"/>
                  <a:t>drawMe</a:t>
                </a:r>
                <a:r>
                  <a:rPr lang="en-US" sz="1400" baseline="0" dirty="0"/>
                  <a:t>()</a:t>
                </a:r>
              </a:p>
            </p:txBody>
          </p:sp>
        </p:grpSp>
        <p:sp>
          <p:nvSpPr>
            <p:cNvPr id="14351" name="Rectangle 10"/>
            <p:cNvSpPr>
              <a:spLocks noChangeArrowheads="1"/>
            </p:cNvSpPr>
            <p:nvPr/>
          </p:nvSpPr>
          <p:spPr bwMode="auto">
            <a:xfrm>
              <a:off x="3072" y="2256"/>
              <a:ext cx="816" cy="7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Text Box 11"/>
            <p:cNvSpPr txBox="1">
              <a:spLocks noChangeArrowheads="1"/>
            </p:cNvSpPr>
            <p:nvPr/>
          </p:nvSpPr>
          <p:spPr bwMode="auto">
            <a:xfrm>
              <a:off x="3139" y="2356"/>
              <a:ext cx="31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 dirty="0"/>
                <a:t>10</a:t>
              </a:r>
            </a:p>
          </p:txBody>
        </p:sp>
        <p:sp>
          <p:nvSpPr>
            <p:cNvPr id="14353" name="Text Box 12"/>
            <p:cNvSpPr txBox="1">
              <a:spLocks noChangeArrowheads="1"/>
            </p:cNvSpPr>
            <p:nvPr/>
          </p:nvSpPr>
          <p:spPr bwMode="auto">
            <a:xfrm>
              <a:off x="3399" y="2356"/>
              <a:ext cx="31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/>
                <a:t>10</a:t>
              </a:r>
            </a:p>
          </p:txBody>
        </p:sp>
        <p:sp>
          <p:nvSpPr>
            <p:cNvPr id="14354" name="Text Box 13"/>
            <p:cNvSpPr txBox="1">
              <a:spLocks noChangeArrowheads="1"/>
            </p:cNvSpPr>
            <p:nvPr/>
          </p:nvSpPr>
          <p:spPr bwMode="auto">
            <a:xfrm>
              <a:off x="3058" y="2719"/>
              <a:ext cx="7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 dirty="0" err="1" smtClean="0"/>
                <a:t>drawMe</a:t>
              </a:r>
              <a:r>
                <a:rPr lang="en-US" sz="1400" baseline="0" dirty="0"/>
                <a:t>()</a:t>
              </a:r>
            </a:p>
          </p:txBody>
        </p:sp>
        <p:sp>
          <p:nvSpPr>
            <p:cNvPr id="14355" name="Rectangle 14"/>
            <p:cNvSpPr>
              <a:spLocks noChangeArrowheads="1"/>
            </p:cNvSpPr>
            <p:nvPr/>
          </p:nvSpPr>
          <p:spPr bwMode="auto">
            <a:xfrm>
              <a:off x="4368" y="2256"/>
              <a:ext cx="816" cy="7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Text Box 15"/>
            <p:cNvSpPr txBox="1">
              <a:spLocks noChangeArrowheads="1"/>
            </p:cNvSpPr>
            <p:nvPr/>
          </p:nvSpPr>
          <p:spPr bwMode="auto">
            <a:xfrm>
              <a:off x="4434" y="2356"/>
              <a:ext cx="31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/>
                <a:t>20</a:t>
              </a:r>
            </a:p>
          </p:txBody>
        </p:sp>
        <p:sp>
          <p:nvSpPr>
            <p:cNvPr id="14357" name="Text Box 16"/>
            <p:cNvSpPr txBox="1">
              <a:spLocks noChangeArrowheads="1"/>
            </p:cNvSpPr>
            <p:nvPr/>
          </p:nvSpPr>
          <p:spPr bwMode="auto">
            <a:xfrm>
              <a:off x="4694" y="2356"/>
              <a:ext cx="31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/>
                <a:t>90</a:t>
              </a:r>
            </a:p>
          </p:txBody>
        </p:sp>
        <p:sp>
          <p:nvSpPr>
            <p:cNvPr id="14358" name="Text Box 17"/>
            <p:cNvSpPr txBox="1">
              <a:spLocks noChangeArrowheads="1"/>
            </p:cNvSpPr>
            <p:nvPr/>
          </p:nvSpPr>
          <p:spPr bwMode="auto">
            <a:xfrm>
              <a:off x="4389" y="2719"/>
              <a:ext cx="7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 dirty="0" err="1"/>
                <a:t>drawMe</a:t>
              </a:r>
              <a:r>
                <a:rPr lang="en-US" sz="1400" baseline="0" dirty="0"/>
                <a:t>()</a:t>
              </a:r>
            </a:p>
          </p:txBody>
        </p:sp>
        <p:sp>
          <p:nvSpPr>
            <p:cNvPr id="14359" name="Line 18"/>
            <p:cNvSpPr>
              <a:spLocks noChangeShapeType="1"/>
            </p:cNvSpPr>
            <p:nvPr/>
          </p:nvSpPr>
          <p:spPr bwMode="auto">
            <a:xfrm>
              <a:off x="3552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9"/>
            <p:cNvSpPr>
              <a:spLocks noChangeShapeType="1"/>
            </p:cNvSpPr>
            <p:nvPr/>
          </p:nvSpPr>
          <p:spPr bwMode="auto">
            <a:xfrm>
              <a:off x="4128" y="1920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Text Box 20"/>
            <p:cNvSpPr txBox="1">
              <a:spLocks noChangeArrowheads="1"/>
            </p:cNvSpPr>
            <p:nvPr/>
          </p:nvSpPr>
          <p:spPr bwMode="auto">
            <a:xfrm>
              <a:off x="3159" y="3041"/>
              <a:ext cx="68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/>
                <a:t>square1</a:t>
              </a:r>
            </a:p>
          </p:txBody>
        </p:sp>
        <p:sp>
          <p:nvSpPr>
            <p:cNvPr id="14362" name="Text Box 21"/>
            <p:cNvSpPr txBox="1">
              <a:spLocks noChangeArrowheads="1"/>
            </p:cNvSpPr>
            <p:nvPr/>
          </p:nvSpPr>
          <p:spPr bwMode="auto">
            <a:xfrm>
              <a:off x="4406" y="3040"/>
              <a:ext cx="68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aseline="0"/>
                <a:t>square2</a:t>
              </a:r>
            </a:p>
          </p:txBody>
        </p:sp>
      </p:grpSp>
      <p:sp>
        <p:nvSpPr>
          <p:cNvPr id="14344" name="Text Box 23"/>
          <p:cNvSpPr txBox="1">
            <a:spLocks noChangeArrowheads="1"/>
          </p:cNvSpPr>
          <p:nvPr/>
        </p:nvSpPr>
        <p:spPr bwMode="auto">
          <a:xfrm>
            <a:off x="609600" y="5486400"/>
            <a:ext cx="2528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square1.drawMe();</a:t>
            </a:r>
          </a:p>
          <a:p>
            <a:r>
              <a:rPr lang="en-US" sz="1800" b="1" baseline="0" dirty="0">
                <a:latin typeface="Courier New" pitchFamily="49" charset="0"/>
                <a:cs typeface="Courier New" pitchFamily="49" charset="0"/>
              </a:rPr>
              <a:t>square2.drawMe();</a:t>
            </a:r>
          </a:p>
        </p:txBody>
      </p:sp>
      <p:sp>
        <p:nvSpPr>
          <p:cNvPr id="14345" name="Rectangle 24"/>
          <p:cNvSpPr>
            <a:spLocks noChangeArrowheads="1"/>
          </p:cNvSpPr>
          <p:nvPr/>
        </p:nvSpPr>
        <p:spPr bwMode="auto">
          <a:xfrm>
            <a:off x="4953000" y="4343400"/>
            <a:ext cx="2438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25"/>
          <p:cNvSpPr>
            <a:spLocks noChangeArrowheads="1"/>
          </p:cNvSpPr>
          <p:nvPr/>
        </p:nvSpPr>
        <p:spPr bwMode="auto">
          <a:xfrm>
            <a:off x="5029200" y="4419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26"/>
          <p:cNvSpPr>
            <a:spLocks noChangeArrowheads="1"/>
          </p:cNvSpPr>
          <p:nvPr/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27"/>
          <p:cNvSpPr>
            <a:spLocks noChangeShapeType="1"/>
          </p:cNvSpPr>
          <p:nvPr/>
        </p:nvSpPr>
        <p:spPr bwMode="auto">
          <a:xfrm flipH="1">
            <a:off x="5334000" y="4267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28"/>
          <p:cNvSpPr>
            <a:spLocks noChangeShapeType="1"/>
          </p:cNvSpPr>
          <p:nvPr/>
        </p:nvSpPr>
        <p:spPr bwMode="auto">
          <a:xfrm flipH="1">
            <a:off x="5562600" y="4267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AT410">
  <a:themeElements>
    <a:clrScheme name="IAT41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AT41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IAT41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AT355Slides">
  <a:themeElements>
    <a:clrScheme name="IAT41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AT41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AT41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23525</TotalTime>
  <Words>2005</Words>
  <Application>Microsoft Macintosh PowerPoint</Application>
  <PresentationFormat>On-screen Show (4:3)</PresentationFormat>
  <Paragraphs>426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IAT410</vt:lpstr>
      <vt:lpstr>IAT355Slides</vt:lpstr>
      <vt:lpstr>PowerPoint Presentation</vt:lpstr>
      <vt:lpstr>Outline</vt:lpstr>
      <vt:lpstr>Inheritance</vt:lpstr>
      <vt:lpstr>Classes</vt:lpstr>
      <vt:lpstr>Objects</vt:lpstr>
      <vt:lpstr>Classes</vt:lpstr>
      <vt:lpstr>Fields and Methods</vt:lpstr>
      <vt:lpstr>Fields and Methods</vt:lpstr>
      <vt:lpstr>Fields and Methods</vt:lpstr>
      <vt:lpstr>Arrays of Objects?</vt:lpstr>
      <vt:lpstr>Recap: Rocket</vt:lpstr>
      <vt:lpstr>Asteroids</vt:lpstr>
      <vt:lpstr>Asteroids</vt:lpstr>
      <vt:lpstr>Asteroids</vt:lpstr>
      <vt:lpstr>Revisit our example</vt:lpstr>
      <vt:lpstr>Inheritance</vt:lpstr>
      <vt:lpstr>Our subclass needs a constructor</vt:lpstr>
      <vt:lpstr>Now we have ArmedRocket</vt:lpstr>
      <vt:lpstr>Add a fire() method </vt:lpstr>
      <vt:lpstr>Missiles should also be objects</vt:lpstr>
      <vt:lpstr>The fire() method</vt:lpstr>
      <vt:lpstr>Missiles destroy asteroids</vt:lpstr>
      <vt:lpstr>The Java SDK </vt:lpstr>
      <vt:lpstr>ArrayList </vt:lpstr>
      <vt:lpstr>Parents and children</vt:lpstr>
      <vt:lpstr>Rocket Inheritance</vt:lpstr>
      <vt:lpstr>Using ArrayList.add()</vt:lpstr>
      <vt:lpstr>Getting things out of an ArrayList</vt:lpstr>
      <vt:lpstr>Need to cast back from Object</vt:lpstr>
      <vt:lpstr>Pushing collision detection into the Asteroid</vt:lpstr>
      <vt:lpstr>Destroying asteroids</vt:lpstr>
      <vt:lpstr>Super and this</vt:lpstr>
      <vt:lpstr>Summary</vt:lpstr>
    </vt:vector>
  </TitlesOfParts>
  <Company>ACS @ SFU Surrey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ACS @ SFU Surrey</dc:creator>
  <cp:lastModifiedBy>Chris Shaw</cp:lastModifiedBy>
  <cp:revision>35</cp:revision>
  <dcterms:created xsi:type="dcterms:W3CDTF">2010-06-22T21:05:41Z</dcterms:created>
  <dcterms:modified xsi:type="dcterms:W3CDTF">2014-06-30T21:14:50Z</dcterms:modified>
</cp:coreProperties>
</file>