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84" r:id="rId2"/>
  </p:sldMasterIdLst>
  <p:notesMasterIdLst>
    <p:notesMasterId r:id="rId36"/>
  </p:notesMasterIdLst>
  <p:sldIdLst>
    <p:sldId id="256" r:id="rId3"/>
    <p:sldId id="259" r:id="rId4"/>
    <p:sldId id="343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29" r:id="rId22"/>
    <p:sldId id="330" r:id="rId23"/>
    <p:sldId id="331" r:id="rId24"/>
    <p:sldId id="332" r:id="rId25"/>
    <p:sldId id="333" r:id="rId26"/>
    <p:sldId id="334" r:id="rId27"/>
    <p:sldId id="335" r:id="rId28"/>
    <p:sldId id="336" r:id="rId29"/>
    <p:sldId id="337" r:id="rId30"/>
    <p:sldId id="338" r:id="rId31"/>
    <p:sldId id="339" r:id="rId32"/>
    <p:sldId id="340" r:id="rId33"/>
    <p:sldId id="341" r:id="rId34"/>
    <p:sldId id="342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5"/>
    <a:srgbClr val="FF9900"/>
    <a:srgbClr val="FF0000"/>
    <a:srgbClr val="D979C7"/>
    <a:srgbClr val="ECC3B2"/>
    <a:srgbClr val="DDDDDD"/>
    <a:srgbClr val="00FF00"/>
    <a:srgbClr val="FFFF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062" autoAdjust="0"/>
    <p:restoredTop sz="92832" autoAdjust="0"/>
  </p:normalViewPr>
  <p:slideViewPr>
    <p:cSldViewPr>
      <p:cViewPr>
        <p:scale>
          <a:sx n="81" d="100"/>
          <a:sy n="81" d="100"/>
        </p:scale>
        <p:origin x="-256" y="-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6D5FF88-8663-4DC3-83DD-6964D9F694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7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341A59-DC9E-43BA-B6CF-9698DB885765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		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61B2A4-E3FB-4CC0-AB05-F90D27E58FD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76C9C0-B314-4933-8998-42BE5FB819E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3EAD5B-A58D-486D-BC74-8DAD746E8169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E1A698-FE1E-4EBF-90DB-53A951E3521A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F6E360-4E55-4D33-B32F-4DE787901301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FA5BB7-0CDB-4DDB-A7E1-54907A82AE58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A34E6E-FFDB-4DDA-A03E-1335FA2708B5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509348-C9FF-41EB-ADD0-0A92CF1E34E2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72E5FB-5158-47B9-92B2-12055658646E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3DAA2D-A17C-400C-AB2F-E90946A26D2F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D29490-4A8E-4C4A-877A-D1DC1CC73351}" type="slidenum">
              <a:rPr lang="en-US"/>
              <a:pPr/>
              <a:t>2</a:t>
            </a:fld>
            <a:endParaRPr lang="en-US"/>
          </a:p>
        </p:txBody>
      </p:sp>
      <p:sp>
        <p:nvSpPr>
          <p:cNvPr id="488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4A4FD9-CE70-4B05-A0C3-3AE5463720B1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CB65BF-05BF-457E-A8FE-4285CF8AB073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5093C4-17F3-4488-BEFA-EB6384460958}" type="slidenum">
              <a:rPr lang="en-US"/>
              <a:pPr/>
              <a:t>22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0A9A18-7E8F-43D1-AD2E-EFFAF4FD6C62}" type="slidenum">
              <a:rPr lang="en-US"/>
              <a:pPr/>
              <a:t>23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90A226-5369-4300-AB51-5A79E140C106}" type="slidenum">
              <a:rPr lang="en-US"/>
              <a:pPr/>
              <a:t>24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B93294-C209-4C2C-8EBB-7B7DA5715F65}" type="slidenum">
              <a:rPr lang="en-US"/>
              <a:pPr/>
              <a:t>25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94856F-633C-453C-95F0-FFC51762D706}" type="slidenum">
              <a:rPr lang="en-US"/>
              <a:pPr/>
              <a:t>26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A8DFC0-D9A8-49E7-A69F-EE6097AE58E2}" type="slidenum">
              <a:rPr lang="en-US"/>
              <a:pPr/>
              <a:t>27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29E764-72AF-413E-AF8B-9C2E49EFC4C2}" type="slidenum">
              <a:rPr lang="en-US"/>
              <a:pPr/>
              <a:t>28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C77AE6-5295-422A-AC22-BEF3752D4163}" type="slidenum">
              <a:rPr lang="en-US"/>
              <a:pPr/>
              <a:t>29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5FF88-8663-4DC3-83DD-6964D9F694E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A84EF6-E666-4E0D-BE8F-FAFD57236C68}" type="slidenum">
              <a:rPr lang="en-US"/>
              <a:pPr/>
              <a:t>30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7781DC-CB8F-40C9-85BC-ABD6C53C1CBC}" type="slidenum">
              <a:rPr lang="en-US"/>
              <a:pPr/>
              <a:t>31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74A530-3A3E-4B98-85DB-6A253C3A5E66}" type="slidenum">
              <a:rPr lang="en-US"/>
              <a:pPr/>
              <a:t>32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C29804-68E3-4BA6-ACAC-85D58B68AA11}" type="slidenum">
              <a:rPr lang="en-US"/>
              <a:pPr/>
              <a:t>33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4DD973-D77E-4933-B923-C4DC7DD57401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0FE70C-9648-426E-9076-70ACC02570B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41BAE1-DE33-4709-AACD-E0A97A0865C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F62205-E2C9-43C8-8842-392E4437B3E8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4E7BC3-D106-47AD-899A-41FB192BEC7B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955F9C-96AA-468B-8D59-8282B67A622A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F1328-63C1-4C55-B356-FEF8CC697F09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087632-74F6-4598-99DB-DEE089ABF83B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AF8CE3-961C-4E93-B564-F19B6A32623D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arlett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2489200" cy="514350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 smtClean="0"/>
              <a:t>IAT 265</a:t>
            </a:r>
            <a:endParaRPr lang="en-US" dirty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9D1EBA53-DC4A-4D00-988E-2617CB9D3F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28600" y="5562600"/>
            <a:ext cx="891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827300"/>
              </a:buClr>
              <a:buSzPct val="70000"/>
              <a:buFont typeface="Marlett" pitchFamily="2" charset="2"/>
              <a:buNone/>
            </a:pPr>
            <a:r>
              <a:rPr kumimoji="1" lang="en-US" sz="1400">
                <a:solidFill>
                  <a:srgbClr val="464646"/>
                </a:solidFill>
                <a:latin typeface="Tahoma" pitchFamily="34" charset="0"/>
              </a:rPr>
              <a:t>______________________________________________________________________________________</a:t>
            </a:r>
            <a:br>
              <a:rPr kumimoji="1" lang="en-US" sz="1400">
                <a:solidFill>
                  <a:srgbClr val="464646"/>
                </a:solidFill>
                <a:latin typeface="Tahoma" pitchFamily="34" charset="0"/>
              </a:rPr>
            </a:br>
            <a:r>
              <a:rPr kumimoji="1" lang="en-US" sz="1400">
                <a:solidFill>
                  <a:srgbClr val="464646"/>
                </a:solidFill>
                <a:latin typeface="Tahoma" pitchFamily="34" charset="0"/>
              </a:rPr>
              <a:t/>
            </a:r>
            <a:br>
              <a:rPr kumimoji="1" lang="en-US" sz="1400">
                <a:solidFill>
                  <a:srgbClr val="464646"/>
                </a:solidFill>
                <a:latin typeface="Tahoma" pitchFamily="34" charset="0"/>
              </a:rPr>
            </a:br>
            <a:r>
              <a:rPr kumimoji="1" lang="en-US" sz="1400">
                <a:solidFill>
                  <a:srgbClr val="464646"/>
                </a:solidFill>
                <a:latin typeface="Tahoma" pitchFamily="34" charset="0"/>
              </a:rPr>
              <a:t>                                                     </a:t>
            </a:r>
            <a:r>
              <a:rPr kumimoji="1" lang="en-US" sz="1200">
                <a:solidFill>
                  <a:srgbClr val="212121"/>
                </a:solidFill>
                <a:latin typeface="Tahoma" pitchFamily="34" charset="0"/>
              </a:rPr>
              <a:t>SCHOOL OF INTERACTIVE ARTS + TECHNOLOGY [SIAT]  |  WWW.SIAT.SFU.CA</a:t>
            </a:r>
            <a:endParaRPr kumimoji="1" lang="en-US" sz="1400">
              <a:solidFill>
                <a:srgbClr val="464646"/>
              </a:solidFill>
              <a:latin typeface="Tahoma" pitchFamily="34" charset="0"/>
            </a:endParaRPr>
          </a:p>
        </p:txBody>
      </p:sp>
      <p:pic>
        <p:nvPicPr>
          <p:cNvPr id="10" name="Picture 4" descr="siat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867400"/>
            <a:ext cx="25146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81CD6-5BA1-4237-99B7-F8D7C90FB6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4D8131-C13F-42CE-8A42-6FE60847CE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E7414A-141A-42FE-8DD1-FD03BEA21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43B03E-1FE2-4172-BBB0-CAA60618D8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F5F91-DC37-4583-A035-843FFB8BD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C70E4F-FA58-4D1F-895A-9D09AA623C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1ECE8B-7461-4C42-8C0F-ACE7E48A2B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00A63A-C002-4244-933E-1C9D7CC20448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CA06CA-9229-409E-B9F5-AC285C8DB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C99EB-157F-412D-BC11-C4E207D28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59F3E-70F8-4611-AD2B-F80CE0D11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791631-7858-4B73-8F30-FF62E1D0A24F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FE7D5-6AAD-40A7-8052-D82664FBED92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8CF477-F0AD-4715-BAE4-FBF7A33A0F1C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48ECF3-F129-4B69-9FF1-74D380F133BC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21B03F-8828-46A3-8E6B-BEFBF92EDB9D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05F3C-C9A2-4F94-B5C3-E24CDCD121C4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37BD8-D9C9-4273-8007-FF8A2F48577A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246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fld id="{046F08AD-C450-4D95-820E-38F60D24F3A1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827300"/>
        </a:buClr>
        <a:buSzPct val="70000"/>
        <a:buFont typeface="Marlett" pitchFamily="2" charset="2"/>
        <a:buChar char="g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827300"/>
        </a:buClr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827300"/>
        </a:buClr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246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fld id="{046F08AD-C450-4D95-820E-38F60D24F3A1}" type="slidenum">
              <a:rPr lang="en-US" smtClean="0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SzPct val="70000"/>
        <a:buFont typeface="Marlett" pitchFamily="2" charset="2"/>
        <a:buChar char="g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1828800"/>
            <a:ext cx="7343775" cy="1447800"/>
          </a:xfrm>
        </p:spPr>
        <p:txBody>
          <a:bodyPr/>
          <a:lstStyle/>
          <a:p>
            <a:r>
              <a:rPr lang="en-US" dirty="0">
                <a:solidFill>
                  <a:srgbClr val="212121"/>
                </a:solidFill>
              </a:rPr>
              <a:t>IAT</a:t>
            </a:r>
            <a:r>
              <a:rPr lang="en-US" dirty="0" smtClean="0">
                <a:solidFill>
                  <a:srgbClr val="212121"/>
                </a:solidFill>
              </a:rPr>
              <a:t> 265</a:t>
            </a:r>
          </a:p>
          <a:p>
            <a:r>
              <a:rPr lang="en-US" dirty="0" smtClean="0">
                <a:solidFill>
                  <a:srgbClr val="212121"/>
                </a:solidFill>
              </a:rPr>
              <a:t>OO programming - Inheritance</a:t>
            </a:r>
            <a:endParaRPr lang="en-US" dirty="0">
              <a:solidFill>
                <a:srgbClr val="21212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IAT 265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469500-4203-4E88-8846-419212978047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Arrays of Objects?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Let’s make a bunch of squares!</a:t>
            </a:r>
          </a:p>
        </p:txBody>
      </p:sp>
      <p:sp>
        <p:nvSpPr>
          <p:cNvPr id="15362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5366" name="Text Box 4"/>
          <p:cNvSpPr txBox="1">
            <a:spLocks noChangeArrowheads="1"/>
          </p:cNvSpPr>
          <p:nvPr/>
        </p:nvSpPr>
        <p:spPr bwMode="auto">
          <a:xfrm>
            <a:off x="669925" y="3232150"/>
            <a:ext cx="629851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MySquare</a:t>
            </a:r>
            <a:r>
              <a:rPr lang="en-US" sz="1800" b="1" baseline="0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squares = new 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MySquare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baseline="0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[10]</a:t>
            </a:r>
            <a:r>
              <a:rPr lang="en-US" sz="1800" b="1" baseline="0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1800" b="1" baseline="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// initialize all of our squares.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&lt; 10; 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++) {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 squares[</a:t>
            </a:r>
            <a:r>
              <a:rPr lang="en-US" sz="1800" b="1" baseline="0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] = new 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MySquare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baseline="0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*10, </a:t>
            </a:r>
            <a:r>
              <a:rPr lang="en-US" sz="1800" b="1" baseline="0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*10);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} </a:t>
            </a:r>
          </a:p>
          <a:p>
            <a:endParaRPr lang="en-US" sz="1800" b="1" baseline="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squares[4].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drawMe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();  // draw the 4</a:t>
            </a:r>
            <a:r>
              <a:rPr lang="en-US" sz="1800" b="1" baseline="30000" dirty="0">
                <a:latin typeface="Courier New" pitchFamily="49" charset="0"/>
                <a:cs typeface="Courier New" pitchFamily="49" charset="0"/>
              </a:rPr>
              <a:t>th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square.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Rocket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Earlier, we created the Rocket class</a:t>
            </a:r>
          </a:p>
          <a:p>
            <a:pPr lvl="1"/>
            <a:r>
              <a:rPr lang="en-US" dirty="0" smtClean="0"/>
              <a:t>Constructor: </a:t>
            </a:r>
          </a:p>
          <a:p>
            <a:pPr lvl="1">
              <a:buNone/>
            </a:pP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Rocket(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initialX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initialY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, float 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initialRot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)</a:t>
            </a:r>
          </a:p>
          <a:p>
            <a:pPr lvl="1"/>
            <a:r>
              <a:rPr lang="en-US" dirty="0" smtClean="0"/>
              <a:t>Methods</a:t>
            </a:r>
          </a:p>
          <a:p>
            <a:pPr lvl="1">
              <a:buNone/>
            </a:pP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draw()</a:t>
            </a:r>
          </a:p>
          <a:p>
            <a:pPr lvl="1">
              <a:buNone/>
            </a:pP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rotateClockwise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>
              <a:buNone/>
            </a:pP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rotateCounterClockwise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>
              <a:buNone/>
            </a:pP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fireThrusters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>
              <a:buNone/>
            </a:pP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Asteroids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adapt this to make an array of Asteroids for our Rocket</a:t>
            </a:r>
          </a:p>
        </p:txBody>
      </p:sp>
      <p:sp>
        <p:nvSpPr>
          <p:cNvPr id="1638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6390" name="Text Box 4"/>
          <p:cNvSpPr txBox="1">
            <a:spLocks noChangeArrowheads="1"/>
          </p:cNvSpPr>
          <p:nvPr/>
        </p:nvSpPr>
        <p:spPr bwMode="auto">
          <a:xfrm>
            <a:off x="974725" y="3200400"/>
            <a:ext cx="432041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class Asteroid {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  //fields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  float rotation = 0;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  float 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xPos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yPos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  float 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velocityX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velocityY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  long 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lastDrawMillis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   …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Asteroids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When we create an asteroid, let’s have it start in a random position, and move in a random direction.</a:t>
            </a:r>
          </a:p>
        </p:txBody>
      </p:sp>
      <p:sp>
        <p:nvSpPr>
          <p:cNvPr id="1741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7414" name="Text Box 4"/>
          <p:cNvSpPr txBox="1">
            <a:spLocks noChangeArrowheads="1"/>
          </p:cNvSpPr>
          <p:nvPr/>
        </p:nvSpPr>
        <p:spPr bwMode="auto">
          <a:xfrm>
            <a:off x="1600200" y="3581400"/>
            <a:ext cx="5243743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class Asteroid {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  …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  // constructor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  Asteroid() {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xPos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= random(0, 400);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yPos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= random(0, 400);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	rotation = random(0, TWO_PI);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velocityX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= sin(rotation)*10;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velocityY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= -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cos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(rotation)*10;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  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Asteroids</a:t>
            </a:r>
          </a:p>
        </p:txBody>
      </p:sp>
      <p:sp>
        <p:nvSpPr>
          <p:cNvPr id="1843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517525" y="1860550"/>
            <a:ext cx="25282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class Asteroid {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  …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  // draw method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  void </a:t>
            </a:r>
            <a:r>
              <a:rPr lang="en-US" sz="1800" b="1" baseline="0" dirty="0" smtClean="0">
                <a:latin typeface="Courier New" pitchFamily="49" charset="0"/>
                <a:cs typeface="Courier New" pitchFamily="49" charset="0"/>
              </a:rPr>
              <a:t>draw () 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{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Revisit our example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So far we have a rocket that flies around in a field of asteroids</a:t>
            </a:r>
          </a:p>
          <a:p>
            <a:endParaRPr lang="en-US" sz="2800" dirty="0" smtClean="0"/>
          </a:p>
          <a:p>
            <a:r>
              <a:rPr lang="en-US" sz="2800" dirty="0" smtClean="0"/>
              <a:t>What if we want our rocket to be able to fire 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But we don’t want to get rid of our non-firing rocket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Create a </a:t>
            </a:r>
            <a:r>
              <a:rPr lang="en-US" sz="2800" b="1" dirty="0" smtClean="0">
                <a:solidFill>
                  <a:srgbClr val="FF0000"/>
                </a:solidFill>
              </a:rPr>
              <a:t>subclass</a:t>
            </a:r>
            <a:r>
              <a:rPr lang="en-US" sz="2800" dirty="0" smtClean="0"/>
              <a:t>!</a:t>
            </a:r>
          </a:p>
        </p:txBody>
      </p:sp>
      <p:sp>
        <p:nvSpPr>
          <p:cNvPr id="1945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Inheritance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Subclasses inherit fields and methods from parent</a:t>
            </a:r>
          </a:p>
          <a:p>
            <a:endParaRPr lang="en-US" dirty="0" smtClean="0"/>
          </a:p>
          <a:p>
            <a:pPr>
              <a:buFont typeface="Marlett" pitchFamily="2" charset="2"/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ArmedRocket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rgbClr val="EE301C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Rocket {</a:t>
            </a:r>
          </a:p>
          <a:p>
            <a:pPr>
              <a:buFont typeface="Marlett" pitchFamily="2" charset="2"/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…</a:t>
            </a:r>
          </a:p>
          <a:p>
            <a:pPr>
              <a:buFont typeface="Marlett" pitchFamily="2" charset="2"/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0482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384300"/>
          </a:xfrm>
        </p:spPr>
        <p:txBody>
          <a:bodyPr/>
          <a:lstStyle/>
          <a:p>
            <a:r>
              <a:rPr lang="en-US" smtClean="0"/>
              <a:t>Our subclass needs a constructor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00808"/>
            <a:ext cx="8435975" cy="435709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Our empty </a:t>
            </a:r>
            <a:r>
              <a:rPr lang="en-US" sz="2400" dirty="0" err="1" smtClean="0"/>
              <a:t>ArmedRocket</a:t>
            </a:r>
            <a:r>
              <a:rPr lang="en-US" sz="2400" dirty="0" smtClean="0"/>
              <a:t> example creates an error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Processing doesn’t know how to construct an </a:t>
            </a:r>
            <a:r>
              <a:rPr lang="en-US" sz="2200" dirty="0" err="1" smtClean="0"/>
              <a:t>ArmedRocket</a:t>
            </a:r>
            <a:endParaRPr lang="en-US" sz="2200" dirty="0" smtClean="0"/>
          </a:p>
          <a:p>
            <a:pPr lvl="1">
              <a:lnSpc>
                <a:spcPct val="90000"/>
              </a:lnSpc>
            </a:pPr>
            <a:endParaRPr lang="en-US" sz="22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We want the </a:t>
            </a:r>
            <a:r>
              <a:rPr lang="en-US" sz="2400" dirty="0" err="1" smtClean="0"/>
              <a:t>ArmedRocket</a:t>
            </a:r>
            <a:r>
              <a:rPr lang="en-US" sz="2400" dirty="0" smtClean="0"/>
              <a:t> constructor to do the same work as the Rocket constructor 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2400" b="1" dirty="0" smtClean="0"/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ArmedRocket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initialX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initialY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, float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initialRot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super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initialX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initialY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initialRot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endParaRPr lang="en-US" sz="1800" dirty="0" smtClean="0"/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2400" dirty="0" smtClean="0"/>
              <a:t>The keyword </a:t>
            </a:r>
            <a:r>
              <a:rPr lang="en-US" sz="2400" dirty="0" smtClean="0">
                <a:solidFill>
                  <a:srgbClr val="EE301C"/>
                </a:solidFill>
              </a:rPr>
              <a:t>super</a:t>
            </a:r>
            <a:r>
              <a:rPr lang="en-US" sz="2400" dirty="0" smtClean="0"/>
              <a:t> means to refer to the parent class.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2400" dirty="0" smtClean="0"/>
              <a:t>In this case, to call the Parent Class Constructor</a:t>
            </a:r>
          </a:p>
        </p:txBody>
      </p:sp>
      <p:sp>
        <p:nvSpPr>
          <p:cNvPr id="2150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342313" cy="1143000"/>
          </a:xfrm>
        </p:spPr>
        <p:txBody>
          <a:bodyPr/>
          <a:lstStyle/>
          <a:p>
            <a:r>
              <a:rPr lang="en-US" smtClean="0"/>
              <a:t>Now we have ArmedRocket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We can use an ArmedRocket now in our example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But, it’s basically just a copy of Rocket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The only reason to define an ArmedRocket is to add new capabilities or to </a:t>
            </a:r>
            <a:r>
              <a:rPr lang="en-US" i="1" smtClean="0"/>
              <a:t>override</a:t>
            </a:r>
            <a:r>
              <a:rPr lang="en-US" smtClean="0"/>
              <a:t> old ones</a:t>
            </a:r>
          </a:p>
        </p:txBody>
      </p:sp>
      <p:sp>
        <p:nvSpPr>
          <p:cNvPr id="2253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a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fire() </a:t>
            </a:r>
            <a:r>
              <a:rPr lang="en-US" dirty="0" smtClean="0"/>
              <a:t>method 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We want our fire method to draw a missile that shoots out of the rocket</a:t>
            </a:r>
          </a:p>
          <a:p>
            <a:endParaRPr lang="en-US" smtClean="0"/>
          </a:p>
          <a:p>
            <a:r>
              <a:rPr lang="en-US" smtClean="0"/>
              <a:t>We could have the fire method draw the missile…</a:t>
            </a:r>
          </a:p>
          <a:p>
            <a:pPr lvl="1"/>
            <a:r>
              <a:rPr lang="en-US" smtClean="0"/>
              <a:t>Is there a problem with this?</a:t>
            </a:r>
          </a:p>
        </p:txBody>
      </p:sp>
      <p:sp>
        <p:nvSpPr>
          <p:cNvPr id="2355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Object</a:t>
            </a:r>
            <a:r>
              <a:rPr lang="en-US" sz="2800" dirty="0"/>
              <a:t>-oriented programming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objects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classes</a:t>
            </a:r>
          </a:p>
          <a:p>
            <a:pPr lvl="2">
              <a:lnSpc>
                <a:spcPct val="80000"/>
              </a:lnSpc>
            </a:pPr>
            <a:r>
              <a:rPr lang="en-US" sz="2000" dirty="0"/>
              <a:t>sets (</a:t>
            </a:r>
            <a:r>
              <a:rPr lang="en-US" sz="2000" dirty="0" err="1"/>
              <a:t>mutators</a:t>
            </a:r>
            <a:r>
              <a:rPr lang="en-US" sz="2000" dirty="0"/>
              <a:t>) and gets (</a:t>
            </a:r>
            <a:r>
              <a:rPr lang="en-US" sz="2000" dirty="0" err="1"/>
              <a:t>accessors</a:t>
            </a:r>
            <a:r>
              <a:rPr lang="en-US" sz="2000" dirty="0"/>
              <a:t>)</a:t>
            </a:r>
          </a:p>
          <a:p>
            <a:pPr lvl="2">
              <a:lnSpc>
                <a:spcPct val="80000"/>
              </a:lnSpc>
            </a:pPr>
            <a:r>
              <a:rPr lang="en-US" sz="2000" dirty="0"/>
              <a:t>object </a:t>
            </a:r>
            <a:r>
              <a:rPr lang="en-US" sz="2000" dirty="0" smtClean="0"/>
              <a:t>methods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Inheritance: Subclasses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Rocket, </a:t>
            </a:r>
            <a:r>
              <a:rPr lang="en-US" dirty="0" err="1" smtClean="0"/>
              <a:t>ArmedRocket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Collections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/>
              <a:t>ArrayList</a:t>
            </a:r>
            <a:endParaRPr lang="en-US" dirty="0" smtClean="0"/>
          </a:p>
          <a:p>
            <a:pPr>
              <a:lnSpc>
                <a:spcPct val="80000"/>
              </a:lnSpc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265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F0A1-416B-4184-8005-02CF328481FE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3" y="228600"/>
            <a:ext cx="8964612" cy="1143000"/>
          </a:xfrm>
        </p:spPr>
        <p:txBody>
          <a:bodyPr/>
          <a:lstStyle/>
          <a:p>
            <a:r>
              <a:rPr lang="en-US" smtClean="0"/>
              <a:t>Missiles should also be objects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The object oriented solution is to make the missile an object as well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All the different types of “things” in our domain should have a corresponding class</a:t>
            </a:r>
          </a:p>
          <a:p>
            <a:pPr lvl="1">
              <a:lnSpc>
                <a:spcPct val="90000"/>
              </a:lnSpc>
            </a:pPr>
            <a:endParaRPr lang="en-US" sz="22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Like asteroids and rockets, the missile class should know how to draw itself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A Missile is similar to a rocket (position, rotation, draw method, etc.)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Now our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ArmedRocket.fire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2400" dirty="0" smtClean="0"/>
              <a:t> method can just create and return a missile</a:t>
            </a:r>
          </a:p>
        </p:txBody>
      </p:sp>
      <p:sp>
        <p:nvSpPr>
          <p:cNvPr id="2457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fire() </a:t>
            </a:r>
            <a:r>
              <a:rPr lang="en-US" dirty="0" smtClean="0"/>
              <a:t>method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5950"/>
            <a:ext cx="8507413" cy="4171950"/>
          </a:xfrm>
        </p:spPr>
        <p:txBody>
          <a:bodyPr/>
          <a:lstStyle/>
          <a:p>
            <a:pPr>
              <a:buFont typeface="Marlett" pitchFamily="2" charset="2"/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Missile fire() </a:t>
            </a:r>
          </a:p>
          <a:p>
            <a:pPr>
              <a:buFont typeface="Marlett" pitchFamily="2" charset="2"/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Marlett" pitchFamily="2" charset="2"/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   Missile m = new Missile(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xPos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yPos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, rotation);</a:t>
            </a:r>
          </a:p>
          <a:p>
            <a:pPr>
              <a:buFont typeface="Marlett" pitchFamily="2" charset="2"/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   return m;</a:t>
            </a:r>
          </a:p>
          <a:p>
            <a:pPr>
              <a:buFont typeface="Marlett" pitchFamily="2" charset="2"/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Font typeface="Marlett" pitchFamily="2" charset="2"/>
              <a:buNone/>
            </a:pPr>
            <a:endParaRPr lang="en-US" sz="2800" dirty="0" smtClean="0"/>
          </a:p>
          <a:p>
            <a:r>
              <a:rPr lang="en-US" dirty="0" smtClean="0"/>
              <a:t>Now add code in loop to draw missiles</a:t>
            </a:r>
          </a:p>
          <a:p>
            <a:pPr>
              <a:buFont typeface="Marlett" pitchFamily="2" charset="2"/>
              <a:buNone/>
            </a:pPr>
            <a:endParaRPr lang="en-US" dirty="0" smtClean="0"/>
          </a:p>
        </p:txBody>
      </p:sp>
      <p:sp>
        <p:nvSpPr>
          <p:cNvPr id="25602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Missiles destroy asteroids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900" smtClean="0"/>
              <a:t>So far we have a rocket that flies around in a field of asteroids and fires</a:t>
            </a:r>
          </a:p>
          <a:p>
            <a:pPr>
              <a:lnSpc>
                <a:spcPct val="90000"/>
              </a:lnSpc>
            </a:pPr>
            <a:endParaRPr lang="en-US" sz="2900" smtClean="0"/>
          </a:p>
          <a:p>
            <a:pPr>
              <a:lnSpc>
                <a:spcPct val="90000"/>
              </a:lnSpc>
            </a:pPr>
            <a:r>
              <a:rPr lang="en-US" sz="2900" smtClean="0"/>
              <a:t>Now we want our missiles to blow up asteroids</a:t>
            </a:r>
          </a:p>
          <a:p>
            <a:pPr lvl="1"/>
            <a:r>
              <a:rPr lang="en-US" sz="2400" smtClean="0"/>
              <a:t>This means we need a variable number of asteroids. </a:t>
            </a:r>
          </a:p>
          <a:p>
            <a:pPr lvl="1"/>
            <a:r>
              <a:rPr lang="en-US" sz="2400" smtClean="0"/>
              <a:t>How do we do this with an array?</a:t>
            </a:r>
          </a:p>
          <a:p>
            <a:pPr lvl="1"/>
            <a:r>
              <a:rPr lang="en-US" sz="2400" smtClean="0"/>
              <a:t>Use an ArrayList!</a:t>
            </a:r>
          </a:p>
          <a:p>
            <a:pPr lvl="1"/>
            <a:r>
              <a:rPr lang="en-US" sz="2400" smtClean="0"/>
              <a:t>Also need to figure out when we have a collision</a:t>
            </a:r>
            <a:endParaRPr lang="en-US" sz="2600" smtClean="0"/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FDCD71-E7A2-4F7F-98ED-039B90012AC2}" type="slidenum">
              <a:rPr lang="en-US"/>
              <a:pPr/>
              <a:t>22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Java SDK 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Java comes with thousands of classes in the Java Platform API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Documentation is available on Sun’s website </a:t>
            </a:r>
          </a:p>
          <a:p>
            <a:pPr lvl="1"/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Let’s look at </a:t>
            </a:r>
            <a:r>
              <a:rPr lang="en-US" dirty="0" err="1" smtClean="0"/>
              <a:t>ArrayList</a:t>
            </a:r>
            <a:endParaRPr lang="en-US" dirty="0" smtClean="0"/>
          </a:p>
          <a:p>
            <a:pPr lvl="1">
              <a:buFontTx/>
              <a:buNone/>
            </a:pPr>
            <a:endParaRPr lang="en-US" dirty="0" smtClean="0"/>
          </a:p>
        </p:txBody>
      </p:sp>
      <p:sp>
        <p:nvSpPr>
          <p:cNvPr id="614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E1A6EB-4EB5-4347-8063-7E4F5DD81F3D}" type="slidenum">
              <a:rPr lang="en-US"/>
              <a:pPr/>
              <a:t>23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384300"/>
          </a:xfrm>
        </p:spPr>
        <p:txBody>
          <a:bodyPr/>
          <a:lstStyle/>
          <a:p>
            <a:r>
              <a:rPr lang="en-US" smtClean="0"/>
              <a:t>ArrayList 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200" dirty="0" smtClean="0"/>
              <a:t>It’s a </a:t>
            </a:r>
            <a:r>
              <a:rPr lang="en-US" sz="2200" dirty="0" err="1" smtClean="0"/>
              <a:t>resizeable</a:t>
            </a:r>
            <a:r>
              <a:rPr lang="en-US" sz="2200" dirty="0" smtClean="0"/>
              <a:t> list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Can add and delete things without worrying about declaring the size</a:t>
            </a:r>
          </a:p>
          <a:p>
            <a:pPr lvl="1">
              <a:lnSpc>
                <a:spcPct val="90000"/>
              </a:lnSpc>
            </a:pPr>
            <a:endParaRPr lang="en-US" sz="1800" dirty="0" smtClean="0"/>
          </a:p>
          <a:p>
            <a:pPr>
              <a:lnSpc>
                <a:spcPct val="80000"/>
              </a:lnSpc>
            </a:pPr>
            <a:r>
              <a:rPr lang="en-US" sz="2200" dirty="0" smtClean="0"/>
              <a:t>The main methods we care about are </a:t>
            </a:r>
            <a:r>
              <a:rPr lang="en-US" sz="2200" dirty="0" smtClean="0">
                <a:solidFill>
                  <a:srgbClr val="EE301C"/>
                </a:solidFill>
              </a:rPr>
              <a:t>add()</a:t>
            </a:r>
            <a:r>
              <a:rPr lang="en-US" sz="2200" dirty="0" smtClean="0"/>
              <a:t>, </a:t>
            </a:r>
            <a:r>
              <a:rPr lang="en-US" sz="2200" dirty="0" smtClean="0">
                <a:solidFill>
                  <a:srgbClr val="EE301C"/>
                </a:solidFill>
              </a:rPr>
              <a:t>get()</a:t>
            </a:r>
            <a:r>
              <a:rPr lang="en-US" sz="2200" dirty="0" smtClean="0"/>
              <a:t>, and </a:t>
            </a:r>
            <a:r>
              <a:rPr lang="en-US" sz="2200" dirty="0" smtClean="0">
                <a:solidFill>
                  <a:srgbClr val="EE301C"/>
                </a:solidFill>
              </a:rPr>
              <a:t>remove(), and size()</a:t>
            </a:r>
          </a:p>
          <a:p>
            <a:pPr>
              <a:lnSpc>
                <a:spcPct val="80000"/>
              </a:lnSpc>
            </a:pPr>
            <a:endParaRPr lang="en-US" sz="2200" dirty="0" smtClean="0"/>
          </a:p>
          <a:p>
            <a:pPr>
              <a:lnSpc>
                <a:spcPct val="80000"/>
              </a:lnSpc>
            </a:pPr>
            <a:r>
              <a:rPr lang="en-US" sz="2200" dirty="0" smtClean="0"/>
              <a:t>Steps in using </a:t>
            </a:r>
            <a:r>
              <a:rPr lang="en-US" sz="2200" dirty="0" err="1" smtClean="0"/>
              <a:t>ArrayList</a:t>
            </a:r>
            <a:endParaRPr lang="en-US" sz="2200" dirty="0" smtClean="0"/>
          </a:p>
          <a:p>
            <a:pPr lvl="1">
              <a:lnSpc>
                <a:spcPct val="90000"/>
              </a:lnSpc>
            </a:pPr>
            <a:r>
              <a:rPr lang="en-US" sz="1800" dirty="0" smtClean="0"/>
              <a:t>Declare a variable of type </a:t>
            </a:r>
            <a:r>
              <a:rPr lang="en-US" sz="1800" dirty="0" err="1" smtClean="0"/>
              <a:t>ArrayList</a:t>
            </a:r>
            <a:endParaRPr lang="en-US" sz="1800" dirty="0" smtClean="0"/>
          </a:p>
          <a:p>
            <a:pPr lvl="1">
              <a:lnSpc>
                <a:spcPct val="90000"/>
              </a:lnSpc>
            </a:pPr>
            <a:r>
              <a:rPr lang="en-US" sz="1800" dirty="0" smtClean="0"/>
              <a:t>Create a new </a:t>
            </a:r>
            <a:r>
              <a:rPr lang="en-US" sz="1800" dirty="0" err="1" smtClean="0"/>
              <a:t>ArrayList</a:t>
            </a:r>
            <a:r>
              <a:rPr lang="en-US" sz="1800" dirty="0" smtClean="0"/>
              <a:t> and assign it to the variable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Call </a:t>
            </a:r>
            <a:r>
              <a:rPr lang="en-US" sz="1800" dirty="0" smtClean="0">
                <a:solidFill>
                  <a:schemeClr val="accent1"/>
                </a:solidFill>
              </a:rPr>
              <a:t>add()</a:t>
            </a:r>
            <a:r>
              <a:rPr lang="en-US" sz="1800" dirty="0" smtClean="0"/>
              <a:t>, </a:t>
            </a:r>
            <a:r>
              <a:rPr lang="en-US" sz="1800" dirty="0" smtClean="0">
                <a:solidFill>
                  <a:schemeClr val="accent1"/>
                </a:solidFill>
              </a:rPr>
              <a:t>get()</a:t>
            </a:r>
            <a:r>
              <a:rPr lang="en-US" sz="1800" dirty="0" smtClean="0"/>
              <a:t> and </a:t>
            </a:r>
            <a:r>
              <a:rPr lang="en-US" sz="1800" dirty="0" smtClean="0">
                <a:solidFill>
                  <a:schemeClr val="accent1"/>
                </a:solidFill>
              </a:rPr>
              <a:t>remove() </a:t>
            </a:r>
            <a:r>
              <a:rPr lang="en-US" sz="1800" dirty="0" smtClean="0"/>
              <a:t>and </a:t>
            </a:r>
            <a:r>
              <a:rPr lang="en-US" sz="1800" dirty="0" smtClean="0">
                <a:solidFill>
                  <a:schemeClr val="accent1"/>
                </a:solidFill>
              </a:rPr>
              <a:t>size()</a:t>
            </a:r>
            <a:r>
              <a:rPr lang="en-US" sz="1800" dirty="0" smtClean="0"/>
              <a:t> on </a:t>
            </a:r>
            <a:r>
              <a:rPr lang="en-US" sz="1800" dirty="0" err="1" smtClean="0"/>
              <a:t>ArrayList</a:t>
            </a:r>
            <a:r>
              <a:rPr lang="en-US" sz="1800" dirty="0" smtClean="0"/>
              <a:t> as you need them</a:t>
            </a:r>
          </a:p>
        </p:txBody>
      </p:sp>
      <p:sp>
        <p:nvSpPr>
          <p:cNvPr id="717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BEDE2F-86C8-42DE-B8A1-7B79E8C1152F}" type="slidenum">
              <a:rPr lang="en-US"/>
              <a:pPr/>
              <a:t>24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763000" cy="1384300"/>
          </a:xfrm>
        </p:spPr>
        <p:txBody>
          <a:bodyPr/>
          <a:lstStyle/>
          <a:p>
            <a:r>
              <a:rPr lang="en-US" smtClean="0"/>
              <a:t>Parents and children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 dirty="0" smtClean="0"/>
              <a:t>Remember that we declared a child class </a:t>
            </a:r>
            <a:r>
              <a:rPr lang="en-US" sz="1900" b="1" dirty="0" err="1" smtClean="0">
                <a:latin typeface="Courier New" pitchFamily="49" charset="0"/>
                <a:cs typeface="Courier New" pitchFamily="49" charset="0"/>
              </a:rPr>
              <a:t>ArmedRocket</a:t>
            </a:r>
            <a:r>
              <a:rPr lang="en-US" sz="1900" dirty="0" smtClean="0"/>
              <a:t> whose parent was 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Rocket</a:t>
            </a:r>
          </a:p>
          <a:p>
            <a:pPr>
              <a:lnSpc>
                <a:spcPct val="80000"/>
              </a:lnSpc>
            </a:pPr>
            <a:r>
              <a:rPr lang="en-US" sz="1900" dirty="0" smtClean="0"/>
              <a:t>Remember that classes are types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So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ArmedRocket</a:t>
            </a:r>
            <a:r>
              <a:rPr lang="en-US" sz="1800" dirty="0" smtClean="0"/>
              <a:t> is a type and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Rocket</a:t>
            </a:r>
            <a:r>
              <a:rPr lang="en-US" sz="1800" dirty="0" smtClean="0"/>
              <a:t> is a type</a:t>
            </a:r>
          </a:p>
          <a:p>
            <a:pPr lvl="3">
              <a:lnSpc>
                <a:spcPct val="90000"/>
              </a:lnSpc>
            </a:pPr>
            <a:endParaRPr lang="en-US" sz="1400" dirty="0" smtClean="0"/>
          </a:p>
          <a:p>
            <a:pPr>
              <a:lnSpc>
                <a:spcPct val="80000"/>
              </a:lnSpc>
            </a:pPr>
            <a:r>
              <a:rPr lang="en-US" sz="1900" dirty="0" smtClean="0"/>
              <a:t>So, here are some legal assignments</a:t>
            </a:r>
          </a:p>
          <a:p>
            <a:pPr lvl="1">
              <a:lnSpc>
                <a:spcPct val="90000"/>
              </a:lnSpc>
            </a:pP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ArmedRocket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r1 = new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ArmedRocket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(50, 60, 0);</a:t>
            </a:r>
          </a:p>
          <a:p>
            <a:pPr lvl="1">
              <a:lnSpc>
                <a:spcPct val="90000"/>
              </a:lnSpc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Rocket r2 = new Rocket(50, 60, 0); </a:t>
            </a:r>
          </a:p>
          <a:p>
            <a:pPr lvl="1">
              <a:lnSpc>
                <a:spcPct val="90000"/>
              </a:lnSpc>
            </a:pPr>
            <a:r>
              <a:rPr lang="en-US" sz="1800" b="1" dirty="0" smtClean="0">
                <a:solidFill>
                  <a:srgbClr val="33CC33"/>
                </a:solidFill>
                <a:latin typeface="Courier New" pitchFamily="49" charset="0"/>
                <a:cs typeface="Courier New" pitchFamily="49" charset="0"/>
              </a:rPr>
              <a:t>Rocket r3 = new </a:t>
            </a:r>
            <a:r>
              <a:rPr lang="en-US" sz="1800" b="1" dirty="0" err="1" smtClean="0">
                <a:solidFill>
                  <a:srgbClr val="33CC33"/>
                </a:solidFill>
                <a:latin typeface="Courier New" pitchFamily="49" charset="0"/>
                <a:cs typeface="Courier New" pitchFamily="49" charset="0"/>
              </a:rPr>
              <a:t>ArmedRocket</a:t>
            </a:r>
            <a:r>
              <a:rPr lang="en-US" sz="1800" b="1" dirty="0" smtClean="0">
                <a:solidFill>
                  <a:srgbClr val="33CC33"/>
                </a:solidFill>
                <a:latin typeface="Courier New" pitchFamily="49" charset="0"/>
                <a:cs typeface="Courier New" pitchFamily="49" charset="0"/>
              </a:rPr>
              <a:t>(50, 60, 0);</a:t>
            </a:r>
          </a:p>
          <a:p>
            <a:pPr lvl="3">
              <a:lnSpc>
                <a:spcPct val="80000"/>
              </a:lnSpc>
            </a:pPr>
            <a:endParaRPr lang="en-US" sz="1300" dirty="0" smtClean="0"/>
          </a:p>
          <a:p>
            <a:pPr>
              <a:lnSpc>
                <a:spcPct val="80000"/>
              </a:lnSpc>
            </a:pPr>
            <a:r>
              <a:rPr lang="en-US" sz="1900" dirty="0" smtClean="0"/>
              <a:t>But this is illegal</a:t>
            </a:r>
          </a:p>
          <a:p>
            <a:pPr lvl="1">
              <a:lnSpc>
                <a:spcPct val="90000"/>
              </a:lnSpc>
            </a:pPr>
            <a:r>
              <a:rPr lang="en-US" sz="1800" b="1" dirty="0" err="1" smtClean="0">
                <a:solidFill>
                  <a:srgbClr val="EE301C"/>
                </a:solidFill>
                <a:latin typeface="Courier New" pitchFamily="49" charset="0"/>
                <a:cs typeface="Courier New" pitchFamily="49" charset="0"/>
              </a:rPr>
              <a:t>ArmedRocket</a:t>
            </a:r>
            <a:r>
              <a:rPr lang="en-US" sz="1800" b="1" dirty="0" smtClean="0">
                <a:solidFill>
                  <a:srgbClr val="EE301C"/>
                </a:solidFill>
                <a:latin typeface="Courier New" pitchFamily="49" charset="0"/>
                <a:cs typeface="Courier New" pitchFamily="49" charset="0"/>
              </a:rPr>
              <a:t> r4 = new Rocket(50, 60, 0);</a:t>
            </a:r>
          </a:p>
          <a:p>
            <a:pPr lvl="1">
              <a:lnSpc>
                <a:spcPct val="90000"/>
              </a:lnSpc>
            </a:pPr>
            <a:endParaRPr lang="en-US" sz="1800" dirty="0" smtClean="0">
              <a:solidFill>
                <a:srgbClr val="EE301C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900" dirty="0" smtClean="0"/>
              <a:t>Same goes for method arguments as well…</a:t>
            </a:r>
          </a:p>
        </p:txBody>
      </p:sp>
      <p:sp>
        <p:nvSpPr>
          <p:cNvPr id="819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F3379D-FC83-498A-BF10-CFF40366678C}" type="slidenum">
              <a:rPr lang="en-US"/>
              <a:pPr/>
              <a:t>25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Rocket Inheritance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5029200"/>
            <a:ext cx="8178800" cy="1047750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921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402E46-63FF-45B0-846B-3E3A1B0DECAA}" type="slidenum">
              <a:rPr lang="en-US"/>
              <a:pPr/>
              <a:t>26</a:t>
            </a:fld>
            <a:endParaRPr lang="en-US">
              <a:latin typeface="Comic Sans MS" pitchFamily="66" charset="0"/>
            </a:endParaRPr>
          </a:p>
        </p:txBody>
      </p:sp>
      <p:sp>
        <p:nvSpPr>
          <p:cNvPr id="9223" name="Text Box 4"/>
          <p:cNvSpPr txBox="1">
            <a:spLocks noChangeArrowheads="1"/>
          </p:cNvSpPr>
          <p:nvPr/>
        </p:nvSpPr>
        <p:spPr bwMode="auto">
          <a:xfrm>
            <a:off x="2628107" y="1676400"/>
            <a:ext cx="4503737" cy="92333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800" dirty="0"/>
              <a:t>Rocket:</a:t>
            </a:r>
          </a:p>
          <a:p>
            <a:pPr algn="ctr"/>
            <a:r>
              <a:rPr lang="en-US" sz="1800" dirty="0" err="1"/>
              <a:t>xPos</a:t>
            </a:r>
            <a:r>
              <a:rPr lang="en-US" sz="1800" dirty="0"/>
              <a:t>, </a:t>
            </a:r>
            <a:r>
              <a:rPr lang="en-US" sz="1800" dirty="0" err="1"/>
              <a:t>YPos</a:t>
            </a:r>
            <a:r>
              <a:rPr lang="en-US" sz="1800" dirty="0"/>
              <a:t>, </a:t>
            </a:r>
            <a:r>
              <a:rPr lang="en-US" sz="1800" dirty="0" err="1"/>
              <a:t>velocityX</a:t>
            </a:r>
            <a:r>
              <a:rPr lang="en-US" sz="1800" dirty="0"/>
              <a:t>, </a:t>
            </a:r>
            <a:r>
              <a:rPr lang="en-US" sz="1800" dirty="0" err="1"/>
              <a:t>velocityY</a:t>
            </a:r>
            <a:r>
              <a:rPr lang="en-US" sz="1800" dirty="0"/>
              <a:t>, rotation</a:t>
            </a:r>
          </a:p>
          <a:p>
            <a:pPr algn="ctr"/>
            <a:r>
              <a:rPr lang="en-US" sz="1800" dirty="0" err="1"/>
              <a:t>Rocket(x,y,rotation</a:t>
            </a:r>
            <a:r>
              <a:rPr lang="en-US" sz="1800" dirty="0"/>
              <a:t>) </a:t>
            </a:r>
            <a:r>
              <a:rPr lang="en-US" sz="1800" dirty="0" smtClean="0"/>
              <a:t>draw()</a:t>
            </a:r>
          </a:p>
        </p:txBody>
      </p:sp>
      <p:sp>
        <p:nvSpPr>
          <p:cNvPr id="9224" name="Text Box 5"/>
          <p:cNvSpPr txBox="1">
            <a:spLocks noChangeArrowheads="1"/>
          </p:cNvSpPr>
          <p:nvPr/>
        </p:nvSpPr>
        <p:spPr bwMode="auto">
          <a:xfrm>
            <a:off x="2368550" y="4041338"/>
            <a:ext cx="5022850" cy="12926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800" dirty="0" err="1"/>
              <a:t>ArmedRocket</a:t>
            </a:r>
            <a:r>
              <a:rPr lang="en-US" sz="1800" dirty="0"/>
              <a:t> extends Rocket</a:t>
            </a:r>
          </a:p>
          <a:p>
            <a:pPr algn="ctr"/>
            <a:r>
              <a:rPr lang="en-US" sz="1800" dirty="0" err="1"/>
              <a:t>xPos</a:t>
            </a:r>
            <a:r>
              <a:rPr lang="en-US" sz="1800" dirty="0"/>
              <a:t>, </a:t>
            </a:r>
            <a:r>
              <a:rPr lang="en-US" sz="1800" dirty="0" err="1"/>
              <a:t>YPos</a:t>
            </a:r>
            <a:r>
              <a:rPr lang="en-US" sz="1800" dirty="0"/>
              <a:t>, </a:t>
            </a:r>
            <a:r>
              <a:rPr lang="en-US" sz="1800" dirty="0" err="1"/>
              <a:t>velocityX</a:t>
            </a:r>
            <a:r>
              <a:rPr lang="en-US" sz="1800" dirty="0"/>
              <a:t>, </a:t>
            </a:r>
            <a:r>
              <a:rPr lang="en-US" sz="1800" dirty="0" err="1"/>
              <a:t>velocityY</a:t>
            </a:r>
            <a:r>
              <a:rPr lang="en-US" sz="1800" dirty="0"/>
              <a:t>, rotation</a:t>
            </a:r>
          </a:p>
          <a:p>
            <a:pPr algn="ctr"/>
            <a:r>
              <a:rPr lang="en-US" sz="1800" dirty="0" err="1">
                <a:solidFill>
                  <a:schemeClr val="accent1"/>
                </a:solidFill>
              </a:rPr>
              <a:t>ArmedRocket</a:t>
            </a:r>
            <a:r>
              <a:rPr lang="en-US" sz="1800" dirty="0">
                <a:solidFill>
                  <a:schemeClr val="accent1"/>
                </a:solidFill>
              </a:rPr>
              <a:t>(</a:t>
            </a:r>
            <a:r>
              <a:rPr lang="en-US" sz="1800" dirty="0" err="1">
                <a:solidFill>
                  <a:schemeClr val="accent1"/>
                </a:solidFill>
              </a:rPr>
              <a:t>x,y,rotation</a:t>
            </a:r>
            <a:r>
              <a:rPr lang="en-US" sz="1800" dirty="0">
                <a:solidFill>
                  <a:schemeClr val="accent1"/>
                </a:solidFill>
              </a:rPr>
              <a:t>) </a:t>
            </a:r>
            <a:r>
              <a:rPr lang="en-US" sz="1800" dirty="0"/>
              <a:t> </a:t>
            </a:r>
            <a:r>
              <a:rPr lang="en-US" sz="1800" dirty="0" smtClean="0"/>
              <a:t>draw()  </a:t>
            </a:r>
            <a:r>
              <a:rPr lang="en-US" sz="1800" dirty="0">
                <a:solidFill>
                  <a:schemeClr val="accent1"/>
                </a:solidFill>
              </a:rPr>
              <a:t>fire()</a:t>
            </a:r>
          </a:p>
          <a:p>
            <a:pPr algn="ctr"/>
            <a:endParaRPr lang="en-US" dirty="0"/>
          </a:p>
        </p:txBody>
      </p:sp>
      <p:sp>
        <p:nvSpPr>
          <p:cNvPr id="9225" name="Text Box 6"/>
          <p:cNvSpPr txBox="1">
            <a:spLocks noChangeArrowheads="1"/>
          </p:cNvSpPr>
          <p:nvPr/>
        </p:nvSpPr>
        <p:spPr bwMode="auto">
          <a:xfrm>
            <a:off x="4074995" y="3257490"/>
            <a:ext cx="1609961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/>
              <a:t>Inherits from</a:t>
            </a:r>
          </a:p>
        </p:txBody>
      </p:sp>
      <p:cxnSp>
        <p:nvCxnSpPr>
          <p:cNvPr id="9226" name="AutoShape 7"/>
          <p:cNvCxnSpPr>
            <a:cxnSpLocks noChangeShapeType="1"/>
          </p:cNvCxnSpPr>
          <p:nvPr/>
        </p:nvCxnSpPr>
        <p:spPr bwMode="auto">
          <a:xfrm rot="5400000" flipH="1" flipV="1">
            <a:off x="4688106" y="3849469"/>
            <a:ext cx="383738" cy="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27" name="AutoShape 8"/>
          <p:cNvCxnSpPr>
            <a:cxnSpLocks noChangeShapeType="1"/>
          </p:cNvCxnSpPr>
          <p:nvPr/>
        </p:nvCxnSpPr>
        <p:spPr bwMode="auto">
          <a:xfrm rot="5400000" flipH="1" flipV="1">
            <a:off x="4551095" y="2928610"/>
            <a:ext cx="65776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763000" cy="1384300"/>
          </a:xfrm>
        </p:spPr>
        <p:txBody>
          <a:bodyPr/>
          <a:lstStyle/>
          <a:p>
            <a:r>
              <a:rPr lang="en-US" dirty="0" smtClean="0"/>
              <a:t>Using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ArrayList.add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The argument type of the add method is </a:t>
            </a:r>
            <a:r>
              <a:rPr lang="en-US" sz="2800" dirty="0" smtClean="0">
                <a:solidFill>
                  <a:schemeClr val="accent1"/>
                </a:solidFill>
              </a:rPr>
              <a:t>Object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solidFill>
                  <a:schemeClr val="accent1"/>
                </a:solidFill>
              </a:rPr>
              <a:t>Object</a:t>
            </a:r>
            <a:r>
              <a:rPr lang="en-US" sz="2400" dirty="0" smtClean="0"/>
              <a:t> is the parent class of </a:t>
            </a:r>
            <a:r>
              <a:rPr lang="en-US" sz="2400" i="1" dirty="0" smtClean="0"/>
              <a:t>all classes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With an object argument type, you can pass in an object of any class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So, to initialize our asteroids…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2800" dirty="0" smtClean="0">
                <a:solidFill>
                  <a:schemeClr val="accent1"/>
                </a:solidFill>
              </a:rPr>
              <a:t> </a:t>
            </a:r>
            <a:r>
              <a:rPr lang="en-US" sz="24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asteroids = new </a:t>
            </a:r>
            <a:r>
              <a:rPr lang="en-US" sz="24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2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for(</a:t>
            </a:r>
            <a:r>
              <a:rPr lang="en-US" sz="24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4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4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numAsteroids</a:t>
            </a:r>
            <a:r>
              <a:rPr lang="en-US" sz="2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++) 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2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asteroids.add</a:t>
            </a:r>
            <a:r>
              <a:rPr lang="en-US" sz="2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(new Asteroid());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endParaRPr lang="en-US" sz="2800" dirty="0" smtClean="0"/>
          </a:p>
        </p:txBody>
      </p:sp>
      <p:sp>
        <p:nvSpPr>
          <p:cNvPr id="10242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9C2684-4642-4296-9DA2-9EDB992B7A5F}" type="slidenum">
              <a:rPr lang="en-US"/>
              <a:pPr/>
              <a:t>27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86800" cy="1384300"/>
          </a:xfrm>
        </p:spPr>
        <p:txBody>
          <a:bodyPr/>
          <a:lstStyle/>
          <a:p>
            <a:r>
              <a:rPr lang="en-US" smtClean="0"/>
              <a:t>Getting things out of an ArrayList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ArrayList.get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dirty="0" smtClean="0"/>
              <a:t> – returns the </a:t>
            </a:r>
            <a:r>
              <a:rPr lang="en-US" dirty="0" err="1" smtClean="0"/>
              <a:t>ith</a:t>
            </a:r>
            <a:r>
              <a:rPr lang="en-US" dirty="0" smtClean="0"/>
              <a:t> object (starting with 0)</a:t>
            </a:r>
          </a:p>
          <a:p>
            <a:endParaRPr lang="en-US" dirty="0" smtClean="0"/>
          </a:p>
          <a:p>
            <a:r>
              <a:rPr lang="en-US" dirty="0" smtClean="0"/>
              <a:t>But this doesn’t work!</a:t>
            </a:r>
          </a:p>
          <a:p>
            <a:pPr lvl="1">
              <a:buNone/>
            </a:pPr>
            <a:r>
              <a:rPr lang="en-US" sz="30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asteroids.get</a:t>
            </a:r>
            <a:r>
              <a:rPr lang="en-US" sz="3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0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3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).draw();</a:t>
            </a:r>
          </a:p>
          <a:p>
            <a:pPr lvl="1">
              <a:buNone/>
            </a:pPr>
            <a:r>
              <a:rPr lang="en-US" sz="3000" dirty="0" smtClean="0"/>
              <a:t>Why?</a:t>
            </a:r>
            <a:endParaRPr lang="en-US" dirty="0" smtClean="0"/>
          </a:p>
        </p:txBody>
      </p:sp>
      <p:sp>
        <p:nvSpPr>
          <p:cNvPr id="1126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175947-7C03-40C1-8175-F96BD34D9490}" type="slidenum">
              <a:rPr lang="en-US"/>
              <a:pPr/>
              <a:t>28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763000" cy="1384300"/>
          </a:xfrm>
        </p:spPr>
        <p:txBody>
          <a:bodyPr/>
          <a:lstStyle/>
          <a:p>
            <a:r>
              <a:rPr lang="en-US" smtClean="0"/>
              <a:t>Need to cast back from Object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Since things are put in an </a:t>
            </a:r>
            <a:r>
              <a:rPr lang="en-US" sz="2800" dirty="0" err="1" smtClean="0"/>
              <a:t>ArrayList</a:t>
            </a:r>
            <a:r>
              <a:rPr lang="en-US" sz="2800" dirty="0" smtClean="0"/>
              <a:t> as </a:t>
            </a:r>
            <a:r>
              <a:rPr lang="en-US" sz="2800" dirty="0" smtClean="0">
                <a:solidFill>
                  <a:schemeClr val="accent1"/>
                </a:solidFill>
              </a:rPr>
              <a:t>Object</a:t>
            </a:r>
            <a:r>
              <a:rPr lang="en-US" sz="2800" dirty="0" smtClean="0"/>
              <a:t>, they come back out as </a:t>
            </a:r>
            <a:r>
              <a:rPr lang="en-US" sz="2800" dirty="0" smtClean="0">
                <a:solidFill>
                  <a:schemeClr val="accent1"/>
                </a:solidFill>
              </a:rPr>
              <a:t>Object</a:t>
            </a:r>
          </a:p>
          <a:p>
            <a:pPr lvl="1"/>
            <a:r>
              <a:rPr lang="en-US" sz="2400" dirty="0" smtClean="0"/>
              <a:t>It’s like they forget their more detailed type</a:t>
            </a:r>
          </a:p>
          <a:p>
            <a:pPr lvl="1"/>
            <a:r>
              <a:rPr lang="en-US" sz="2400" dirty="0" smtClean="0"/>
              <a:t>So, when using </a:t>
            </a:r>
            <a:r>
              <a:rPr lang="en-US" sz="2400" dirty="0" err="1" smtClean="0"/>
              <a:t>ArrayList</a:t>
            </a:r>
            <a:r>
              <a:rPr lang="en-US" sz="2400" dirty="0" smtClean="0"/>
              <a:t> (or any container class), need to cast back to the more detailed type</a:t>
            </a:r>
          </a:p>
          <a:p>
            <a:pPr lvl="1"/>
            <a:endParaRPr lang="en-US" sz="2400" dirty="0" smtClean="0"/>
          </a:p>
          <a:p>
            <a:pPr>
              <a:lnSpc>
                <a:spcPct val="90000"/>
              </a:lnSpc>
              <a:buFont typeface="Marlett" pitchFamily="2" charset="2"/>
              <a:buNone/>
            </a:pPr>
            <a:r>
              <a:rPr lang="en-US" sz="2800" dirty="0" smtClean="0"/>
              <a:t>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Asteroid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asteroid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(Asteroid)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asteroids.get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90000"/>
              </a:lnSpc>
              <a:buFont typeface="Marlett" pitchFamily="2" charset="2"/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if (!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asteroid.collision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(r1))</a:t>
            </a:r>
          </a:p>
          <a:p>
            <a:pPr>
              <a:lnSpc>
                <a:spcPct val="90000"/>
              </a:lnSpc>
              <a:buFont typeface="Marlett" pitchFamily="2" charset="2"/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asteroid.draw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  <a:buFont typeface="Marlett" pitchFamily="2" charset="2"/>
              <a:buNone/>
            </a:pPr>
            <a:endParaRPr lang="en-US" sz="2800" dirty="0" smtClean="0"/>
          </a:p>
        </p:txBody>
      </p:sp>
      <p:sp>
        <p:nvSpPr>
          <p:cNvPr id="1229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073607-246E-4E6B-8509-6C84EE99B022}" type="slidenum">
              <a:rPr lang="en-US"/>
              <a:pPr/>
              <a:t>29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IAT 265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81CD6-5BA1-4237-99B7-F8D7C90FB6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763000" cy="1384300"/>
          </a:xfrm>
        </p:spPr>
        <p:txBody>
          <a:bodyPr/>
          <a:lstStyle/>
          <a:p>
            <a:r>
              <a:rPr lang="en-US" smtClean="0"/>
              <a:t>Pushing collision detection into the Asteroid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 smtClean="0"/>
              <a:t>In the current code, detecting collision takes place in loop()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But it is cleaner (more object-oriented) if Asteroid itself knows how to detect collision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Detecting collision depends on knowing the boundaries of the asteroid, which properly belongs in the asteroid class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collision(Rocket r) 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 if ((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r.xPos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&gt;=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xPos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- 26 &amp;&amp;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r.xPos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xPos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+ 22) &amp;&amp;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 (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r.yPos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&gt;=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yPos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- 24 &amp;&amp;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r.yPos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yPos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+ 26))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 	return true;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 else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 	return false;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</p:txBody>
      </p:sp>
      <p:sp>
        <p:nvSpPr>
          <p:cNvPr id="1331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7CFDCD-4FE5-41BE-8E06-8554760FA8A5}" type="slidenum">
              <a:rPr lang="en-US"/>
              <a:pPr/>
              <a:t>30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Destroying asteroids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500" dirty="0" smtClean="0"/>
              <a:t>When a missile hits an Asteroid, we need to destroy it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This was the whole reason for using </a:t>
            </a:r>
            <a:r>
              <a:rPr lang="en-US" sz="1900" dirty="0" err="1" smtClean="0"/>
              <a:t>ArrayList</a:t>
            </a:r>
            <a:endParaRPr lang="en-US" sz="1900" dirty="0" smtClean="0"/>
          </a:p>
          <a:p>
            <a:pPr lvl="1">
              <a:lnSpc>
                <a:spcPct val="90000"/>
              </a:lnSpc>
            </a:pPr>
            <a:r>
              <a:rPr lang="en-US" sz="1900" dirty="0" smtClean="0"/>
              <a:t>Big asteroids turn into two small asteroids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Small asteroids disappear</a:t>
            </a:r>
          </a:p>
          <a:p>
            <a:pPr lvl="1">
              <a:lnSpc>
                <a:spcPct val="90000"/>
              </a:lnSpc>
            </a:pPr>
            <a:endParaRPr lang="en-US" sz="1900" dirty="0" smtClean="0"/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1800" dirty="0" smtClean="0"/>
              <a:t> void destroy(</a:t>
            </a:r>
            <a:r>
              <a:rPr lang="en-US" sz="1800" dirty="0" err="1" smtClean="0"/>
              <a:t>ArrayList</a:t>
            </a:r>
            <a:r>
              <a:rPr lang="en-US" sz="1800" dirty="0" smtClean="0"/>
              <a:t> asteroids) {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1800" dirty="0" smtClean="0"/>
              <a:t>    </a:t>
            </a:r>
            <a:r>
              <a:rPr lang="en-US" sz="1800" dirty="0" err="1" smtClean="0"/>
              <a:t>asteroids.remove</a:t>
            </a:r>
            <a:r>
              <a:rPr lang="en-US" sz="1800" dirty="0" smtClean="0"/>
              <a:t>(</a:t>
            </a:r>
            <a:r>
              <a:rPr lang="en-US" sz="1800" dirty="0" smtClean="0">
                <a:solidFill>
                  <a:schemeClr val="accent1"/>
                </a:solidFill>
              </a:rPr>
              <a:t>this</a:t>
            </a:r>
            <a:r>
              <a:rPr lang="en-US" sz="1800" dirty="0" smtClean="0"/>
              <a:t>);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1800" dirty="0" smtClean="0"/>
              <a:t>    if (large) {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1800" dirty="0" smtClean="0"/>
              <a:t>      </a:t>
            </a:r>
            <a:r>
              <a:rPr lang="en-US" sz="1800" dirty="0" err="1" smtClean="0"/>
              <a:t>asteroids.add</a:t>
            </a:r>
            <a:r>
              <a:rPr lang="en-US" sz="1800" dirty="0" smtClean="0"/>
              <a:t>(new Asteroid(false, </a:t>
            </a:r>
            <a:r>
              <a:rPr lang="en-US" sz="1800" dirty="0" err="1" smtClean="0"/>
              <a:t>xPos</a:t>
            </a:r>
            <a:r>
              <a:rPr lang="en-US" sz="1800" dirty="0" smtClean="0"/>
              <a:t>, </a:t>
            </a:r>
            <a:r>
              <a:rPr lang="en-US" sz="1800" dirty="0" err="1" smtClean="0"/>
              <a:t>yPos</a:t>
            </a:r>
            <a:r>
              <a:rPr lang="en-US" sz="1800" dirty="0" smtClean="0"/>
              <a:t>, </a:t>
            </a:r>
            <a:r>
              <a:rPr lang="en-US" sz="1800" dirty="0" err="1" smtClean="0"/>
              <a:t>lastDrawMillis</a:t>
            </a:r>
            <a:r>
              <a:rPr lang="en-US" sz="1800" dirty="0" smtClean="0"/>
              <a:t>));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1800" dirty="0" smtClean="0"/>
              <a:t>      </a:t>
            </a:r>
            <a:r>
              <a:rPr lang="en-US" sz="1800" dirty="0" err="1" smtClean="0"/>
              <a:t>asteroids.add</a:t>
            </a:r>
            <a:r>
              <a:rPr lang="en-US" sz="1800" dirty="0" smtClean="0"/>
              <a:t>(new Asteroid(false, </a:t>
            </a:r>
            <a:r>
              <a:rPr lang="en-US" sz="1800" dirty="0" err="1" smtClean="0"/>
              <a:t>xPos</a:t>
            </a:r>
            <a:r>
              <a:rPr lang="en-US" sz="1800" dirty="0" smtClean="0"/>
              <a:t>, </a:t>
            </a:r>
            <a:r>
              <a:rPr lang="en-US" sz="1800" dirty="0" err="1" smtClean="0"/>
              <a:t>yPos</a:t>
            </a:r>
            <a:r>
              <a:rPr lang="en-US" sz="1800" dirty="0" smtClean="0"/>
              <a:t>, </a:t>
            </a:r>
            <a:r>
              <a:rPr lang="en-US" sz="1800" dirty="0" err="1" smtClean="0"/>
              <a:t>lastDrawMillis</a:t>
            </a:r>
            <a:r>
              <a:rPr lang="en-US" sz="1800" dirty="0" smtClean="0"/>
              <a:t>));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1800" dirty="0" smtClean="0"/>
              <a:t>    }</a:t>
            </a:r>
          </a:p>
          <a:p>
            <a:pPr>
              <a:lnSpc>
                <a:spcPct val="80000"/>
              </a:lnSpc>
              <a:buFont typeface="Marlett" pitchFamily="2" charset="2"/>
              <a:buNone/>
            </a:pPr>
            <a:r>
              <a:rPr lang="en-US" sz="1800" dirty="0" smtClean="0"/>
              <a:t>  }</a:t>
            </a:r>
          </a:p>
        </p:txBody>
      </p:sp>
      <p:sp>
        <p:nvSpPr>
          <p:cNvPr id="1433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26112F-11A6-48D8-B950-357C201C5BD8}" type="slidenum">
              <a:rPr lang="en-US"/>
              <a:pPr/>
              <a:t>31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/>
              <a:t>Super</a:t>
            </a:r>
            <a:r>
              <a:rPr lang="en-US" smtClean="0"/>
              <a:t> and </a:t>
            </a:r>
            <a:r>
              <a:rPr lang="en-US" i="1" smtClean="0"/>
              <a:t>this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500" i="1" smtClean="0">
                <a:solidFill>
                  <a:schemeClr val="accent1"/>
                </a:solidFill>
              </a:rPr>
              <a:t>this</a:t>
            </a:r>
            <a:r>
              <a:rPr lang="en-US" sz="2500" smtClean="0"/>
              <a:t> is a special variable that always refers to the current instance (object)</a:t>
            </a:r>
          </a:p>
          <a:p>
            <a:pPr lvl="1">
              <a:lnSpc>
                <a:spcPct val="90000"/>
              </a:lnSpc>
            </a:pPr>
            <a:r>
              <a:rPr lang="en-US" sz="1900" smtClean="0"/>
              <a:t>Useful in methods to refer to yourself</a:t>
            </a:r>
          </a:p>
          <a:p>
            <a:pPr lvl="1">
              <a:lnSpc>
                <a:spcPct val="90000"/>
              </a:lnSpc>
            </a:pPr>
            <a:r>
              <a:rPr lang="en-US" sz="1900" smtClean="0">
                <a:solidFill>
                  <a:schemeClr val="accent1"/>
                </a:solidFill>
              </a:rPr>
              <a:t>this.method</a:t>
            </a:r>
            <a:r>
              <a:rPr lang="en-US" sz="1900" smtClean="0"/>
              <a:t>() – calls a method on yourself (but normally you just directly call the method)</a:t>
            </a:r>
          </a:p>
          <a:p>
            <a:pPr lvl="1">
              <a:lnSpc>
                <a:spcPct val="90000"/>
              </a:lnSpc>
            </a:pPr>
            <a:r>
              <a:rPr lang="en-US" sz="1900" smtClean="0">
                <a:solidFill>
                  <a:schemeClr val="accent1"/>
                </a:solidFill>
              </a:rPr>
              <a:t>this</a:t>
            </a:r>
            <a:r>
              <a:rPr lang="en-US" sz="1900" smtClean="0"/>
              <a:t>() – calls a constructor on yourself (useful for one version of a constructor to call another)</a:t>
            </a:r>
          </a:p>
          <a:p>
            <a:pPr lvl="1">
              <a:lnSpc>
                <a:spcPct val="90000"/>
              </a:lnSpc>
            </a:pPr>
            <a:endParaRPr lang="en-US" sz="1900" smtClean="0"/>
          </a:p>
          <a:p>
            <a:pPr>
              <a:lnSpc>
                <a:spcPct val="80000"/>
              </a:lnSpc>
            </a:pPr>
            <a:r>
              <a:rPr lang="en-US" sz="2500" i="1" smtClean="0">
                <a:solidFill>
                  <a:schemeClr val="accent1"/>
                </a:solidFill>
              </a:rPr>
              <a:t>super</a:t>
            </a:r>
            <a:r>
              <a:rPr lang="en-US" sz="2500" smtClean="0"/>
              <a:t> is a special variable that always refers to the superclass portion of an object (the object cast into it’s superclass)</a:t>
            </a:r>
          </a:p>
          <a:p>
            <a:pPr lvl="1">
              <a:lnSpc>
                <a:spcPct val="90000"/>
              </a:lnSpc>
            </a:pPr>
            <a:r>
              <a:rPr lang="en-US" sz="1900" smtClean="0">
                <a:solidFill>
                  <a:schemeClr val="accent1"/>
                </a:solidFill>
              </a:rPr>
              <a:t>super.method</a:t>
            </a:r>
            <a:r>
              <a:rPr lang="en-US" sz="1900" smtClean="0"/>
              <a:t>() – calls the superclass’s method</a:t>
            </a:r>
          </a:p>
          <a:p>
            <a:pPr lvl="1">
              <a:lnSpc>
                <a:spcPct val="90000"/>
              </a:lnSpc>
            </a:pPr>
            <a:r>
              <a:rPr lang="en-US" sz="1900" smtClean="0">
                <a:solidFill>
                  <a:schemeClr val="accent1"/>
                </a:solidFill>
              </a:rPr>
              <a:t>super</a:t>
            </a:r>
            <a:r>
              <a:rPr lang="en-US" sz="1900" smtClean="0"/>
              <a:t>() – calls the superclass’s constructor </a:t>
            </a:r>
          </a:p>
        </p:txBody>
      </p:sp>
      <p:sp>
        <p:nvSpPr>
          <p:cNvPr id="15362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C2B99E-22FC-467D-A40D-AE34BB491638}" type="slidenum">
              <a:rPr lang="en-US"/>
              <a:pPr/>
              <a:t>32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err="1" smtClean="0">
                <a:solidFill>
                  <a:schemeClr val="accent1"/>
                </a:solidFill>
              </a:rPr>
              <a:t>ArrayList</a:t>
            </a:r>
            <a:r>
              <a:rPr lang="en-US" sz="2400" dirty="0" smtClean="0"/>
              <a:t>, a Java Platform collection class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Learned about super and subclasses as types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Any instance of a subclass is an instance of the </a:t>
            </a:r>
            <a:r>
              <a:rPr lang="en-US" sz="2200" dirty="0" err="1" smtClean="0"/>
              <a:t>superclass</a:t>
            </a:r>
            <a:r>
              <a:rPr lang="en-US" sz="2200" dirty="0" smtClean="0"/>
              <a:t>, but not visa-versa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Can cast more abstract classes (parents) into more concrete classes (children)</a:t>
            </a:r>
          </a:p>
          <a:p>
            <a:pPr lvl="1">
              <a:lnSpc>
                <a:spcPct val="90000"/>
              </a:lnSpc>
            </a:pPr>
            <a:endParaRPr lang="en-US" sz="22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The Java keywords </a:t>
            </a:r>
            <a:r>
              <a:rPr lang="en-US" sz="2400" dirty="0" smtClean="0">
                <a:solidFill>
                  <a:schemeClr val="accent1"/>
                </a:solidFill>
              </a:rPr>
              <a:t>super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chemeClr val="accent1"/>
                </a:solidFill>
              </a:rPr>
              <a:t>this</a:t>
            </a:r>
            <a:r>
              <a:rPr lang="en-US" sz="2400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Special variables that can be used within a method to refer to yourself (the </a:t>
            </a:r>
            <a:r>
              <a:rPr lang="en-US" sz="2200" dirty="0" err="1" smtClean="0"/>
              <a:t>superclass</a:t>
            </a:r>
            <a:r>
              <a:rPr lang="en-US" sz="2200" dirty="0" smtClean="0"/>
              <a:t> portion of yourself and all of yourself)</a:t>
            </a:r>
          </a:p>
        </p:txBody>
      </p:sp>
      <p:sp>
        <p:nvSpPr>
          <p:cNvPr id="1638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Jun 13, 2014, </a:t>
            </a:r>
            <a:r>
              <a:rPr lang="en-US" dirty="0" smtClean="0"/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IAT 265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9E333F-B7FA-4B91-A3B8-B819E528E21E}" type="slidenum">
              <a:rPr lang="en-US"/>
              <a:pPr/>
              <a:t>33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Classes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Types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Primitives:</a:t>
            </a:r>
            <a:r>
              <a:rPr lang="en-US" smtClean="0"/>
              <a:t> int, float, char, boolean …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Objects:</a:t>
            </a:r>
            <a:r>
              <a:rPr lang="en-US" smtClean="0"/>
              <a:t> array, string, </a:t>
            </a:r>
            <a:r>
              <a:rPr lang="en-US" i="1" smtClean="0"/>
              <a:t>class</a:t>
            </a:r>
            <a:r>
              <a:rPr lang="en-US" smtClean="0"/>
              <a:t> …</a:t>
            </a:r>
          </a:p>
        </p:txBody>
      </p:sp>
      <p:sp>
        <p:nvSpPr>
          <p:cNvPr id="921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9222" name="Rectangle 4"/>
          <p:cNvSpPr>
            <a:spLocks noChangeArrowheads="1"/>
          </p:cNvSpPr>
          <p:nvPr/>
        </p:nvSpPr>
        <p:spPr bwMode="auto">
          <a:xfrm>
            <a:off x="838200" y="4267200"/>
            <a:ext cx="6172200" cy="1447800"/>
          </a:xfrm>
          <a:prstGeom prst="rect">
            <a:avLst/>
          </a:prstGeom>
          <a:noFill/>
          <a:ln w="9525">
            <a:solidFill>
              <a:srgbClr val="FFFF99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Objects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We’ve worked with some objects before, like Arrays.</a:t>
            </a:r>
          </a:p>
          <a:p>
            <a:r>
              <a:rPr lang="en-US" smtClean="0"/>
              <a:t>We can make our own objects, to keep related data together, with methods to control that data.</a:t>
            </a:r>
          </a:p>
        </p:txBody>
      </p:sp>
      <p:sp>
        <p:nvSpPr>
          <p:cNvPr id="10242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Classes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Classes are the blueprints for our new objects.</a:t>
            </a:r>
          </a:p>
          <a:p>
            <a:r>
              <a:rPr lang="en-US" smtClean="0"/>
              <a:t>To declare a new Class (a new type of object):</a:t>
            </a:r>
          </a:p>
        </p:txBody>
      </p:sp>
      <p:sp>
        <p:nvSpPr>
          <p:cNvPr id="1126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1270" name="Text Box 4"/>
          <p:cNvSpPr txBox="1">
            <a:spLocks noChangeArrowheads="1"/>
          </p:cNvSpPr>
          <p:nvPr/>
        </p:nvSpPr>
        <p:spPr bwMode="auto">
          <a:xfrm>
            <a:off x="990600" y="4495800"/>
            <a:ext cx="589937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baseline="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baseline="0" dirty="0" err="1">
                <a:latin typeface="Courier New" pitchFamily="49" charset="0"/>
                <a:cs typeface="Courier New" pitchFamily="49" charset="0"/>
              </a:rPr>
              <a:t>MyToy</a:t>
            </a:r>
            <a:r>
              <a:rPr lang="en-US" b="1" baseline="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b="1" baseline="0" dirty="0">
                <a:latin typeface="Courier New" pitchFamily="49" charset="0"/>
                <a:cs typeface="Courier New" pitchFamily="49" charset="0"/>
              </a:rPr>
              <a:t>   // fields (class variables)</a:t>
            </a:r>
          </a:p>
          <a:p>
            <a:r>
              <a:rPr lang="en-US" b="1" baseline="0" dirty="0">
                <a:latin typeface="Courier New" pitchFamily="49" charset="0"/>
                <a:cs typeface="Courier New" pitchFamily="49" charset="0"/>
              </a:rPr>
              <a:t>   // methods (class functions)</a:t>
            </a:r>
          </a:p>
          <a:p>
            <a:r>
              <a:rPr lang="en-US" b="1" baseline="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Fields and Methods</a:t>
            </a:r>
          </a:p>
        </p:txBody>
      </p:sp>
      <p:sp>
        <p:nvSpPr>
          <p:cNvPr id="1229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517525" y="1936750"/>
            <a:ext cx="3590925" cy="340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aseline="0" dirty="0"/>
              <a:t>class </a:t>
            </a:r>
            <a:r>
              <a:rPr lang="en-US" sz="1800" baseline="0" dirty="0" err="1"/>
              <a:t>MySquare</a:t>
            </a:r>
            <a:r>
              <a:rPr lang="en-US" sz="1800" baseline="0" dirty="0"/>
              <a:t> {</a:t>
            </a:r>
          </a:p>
          <a:p>
            <a:r>
              <a:rPr lang="en-US" sz="1800" baseline="0" dirty="0"/>
              <a:t>   </a:t>
            </a:r>
            <a:r>
              <a:rPr lang="en-US" sz="1800" baseline="0" dirty="0" err="1"/>
              <a:t>int</a:t>
            </a:r>
            <a:r>
              <a:rPr lang="en-US" sz="1800" baseline="0" dirty="0"/>
              <a:t> </a:t>
            </a:r>
            <a:r>
              <a:rPr lang="en-US" sz="1800" baseline="0" dirty="0" err="1"/>
              <a:t>xPos</a:t>
            </a:r>
            <a:r>
              <a:rPr lang="en-US" sz="1800" baseline="0" dirty="0"/>
              <a:t>, </a:t>
            </a:r>
            <a:r>
              <a:rPr lang="en-US" sz="1800" baseline="0" dirty="0" err="1"/>
              <a:t>yPos</a:t>
            </a:r>
            <a:r>
              <a:rPr lang="en-US" sz="1800" baseline="0" dirty="0"/>
              <a:t>;</a:t>
            </a:r>
          </a:p>
          <a:p>
            <a:r>
              <a:rPr lang="en-US" sz="1800" baseline="0" dirty="0"/>
              <a:t>   </a:t>
            </a:r>
          </a:p>
          <a:p>
            <a:r>
              <a:rPr lang="en-US" sz="1800" baseline="0" dirty="0"/>
              <a:t>   </a:t>
            </a:r>
            <a:r>
              <a:rPr lang="en-US" sz="1800" baseline="0" dirty="0" err="1"/>
              <a:t>MySquare</a:t>
            </a:r>
            <a:r>
              <a:rPr lang="en-US" sz="1800" baseline="0" dirty="0"/>
              <a:t>(x, y) {</a:t>
            </a:r>
          </a:p>
          <a:p>
            <a:r>
              <a:rPr lang="en-US" sz="1800" baseline="0" dirty="0"/>
              <a:t>	</a:t>
            </a:r>
            <a:r>
              <a:rPr lang="en-US" sz="1800" baseline="0" dirty="0" err="1"/>
              <a:t>xPos</a:t>
            </a:r>
            <a:r>
              <a:rPr lang="en-US" sz="1800" baseline="0" dirty="0"/>
              <a:t> = x;</a:t>
            </a:r>
          </a:p>
          <a:p>
            <a:r>
              <a:rPr lang="en-US" sz="1800" baseline="0" dirty="0"/>
              <a:t>	</a:t>
            </a:r>
            <a:r>
              <a:rPr lang="en-US" sz="1800" baseline="0" dirty="0" err="1"/>
              <a:t>yPos</a:t>
            </a:r>
            <a:r>
              <a:rPr lang="en-US" sz="1800" baseline="0" dirty="0"/>
              <a:t> = y;</a:t>
            </a:r>
          </a:p>
          <a:p>
            <a:r>
              <a:rPr lang="en-US" sz="1800" baseline="0" dirty="0"/>
              <a:t>   }</a:t>
            </a:r>
          </a:p>
          <a:p>
            <a:endParaRPr lang="en-US" sz="1800" baseline="0" dirty="0"/>
          </a:p>
          <a:p>
            <a:r>
              <a:rPr lang="en-US" sz="1800" baseline="0" dirty="0"/>
              <a:t>   void </a:t>
            </a:r>
            <a:r>
              <a:rPr lang="en-US" sz="1800" baseline="0" dirty="0" err="1" smtClean="0"/>
              <a:t>drawMe</a:t>
            </a:r>
            <a:r>
              <a:rPr lang="en-US" sz="1800" baseline="0" dirty="0" smtClean="0"/>
              <a:t>() </a:t>
            </a:r>
            <a:r>
              <a:rPr lang="en-US" sz="1800" baseline="0" dirty="0"/>
              <a:t>{</a:t>
            </a:r>
          </a:p>
          <a:p>
            <a:r>
              <a:rPr lang="en-US" sz="1800" baseline="0" dirty="0"/>
              <a:t>	</a:t>
            </a:r>
            <a:r>
              <a:rPr lang="en-US" sz="1800" baseline="0" dirty="0" err="1"/>
              <a:t>rect</a:t>
            </a:r>
            <a:r>
              <a:rPr lang="en-US" sz="1800" baseline="0" dirty="0"/>
              <a:t>(</a:t>
            </a:r>
            <a:r>
              <a:rPr lang="en-US" sz="1800" baseline="0" dirty="0" err="1"/>
              <a:t>xPos</a:t>
            </a:r>
            <a:r>
              <a:rPr lang="en-US" sz="1800" baseline="0" dirty="0"/>
              <a:t>, </a:t>
            </a:r>
            <a:r>
              <a:rPr lang="en-US" sz="1800" baseline="0" dirty="0" err="1"/>
              <a:t>yPos</a:t>
            </a:r>
            <a:r>
              <a:rPr lang="en-US" sz="1800" baseline="0" dirty="0"/>
              <a:t>, 50, 50);</a:t>
            </a:r>
          </a:p>
          <a:p>
            <a:r>
              <a:rPr lang="en-US" sz="1800" baseline="0" dirty="0"/>
              <a:t>   }</a:t>
            </a:r>
          </a:p>
          <a:p>
            <a:r>
              <a:rPr lang="en-US" sz="1800" baseline="0" dirty="0"/>
              <a:t>}</a:t>
            </a:r>
          </a:p>
        </p:txBody>
      </p:sp>
      <p:sp>
        <p:nvSpPr>
          <p:cNvPr id="12294" name="Rectangle 5"/>
          <p:cNvSpPr>
            <a:spLocks noChangeArrowheads="1"/>
          </p:cNvSpPr>
          <p:nvPr/>
        </p:nvSpPr>
        <p:spPr bwMode="auto">
          <a:xfrm>
            <a:off x="5334000" y="2133600"/>
            <a:ext cx="1676400" cy="1447800"/>
          </a:xfrm>
          <a:prstGeom prst="rect">
            <a:avLst/>
          </a:prstGeom>
          <a:noFill/>
          <a:ln w="28575">
            <a:solidFill>
              <a:schemeClr val="folHlink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Text Box 6"/>
          <p:cNvSpPr txBox="1">
            <a:spLocks noChangeArrowheads="1"/>
          </p:cNvSpPr>
          <p:nvPr/>
        </p:nvSpPr>
        <p:spPr bwMode="auto">
          <a:xfrm>
            <a:off x="5470525" y="2241550"/>
            <a:ext cx="296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aseline="0"/>
              <a:t>x</a:t>
            </a: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6003925" y="2241550"/>
            <a:ext cx="2984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aseline="0"/>
              <a:t>y</a:t>
            </a:r>
          </a:p>
        </p:txBody>
      </p:sp>
      <p:sp>
        <p:nvSpPr>
          <p:cNvPr id="12297" name="Text Box 8"/>
          <p:cNvSpPr txBox="1">
            <a:spLocks noChangeArrowheads="1"/>
          </p:cNvSpPr>
          <p:nvPr/>
        </p:nvSpPr>
        <p:spPr bwMode="auto">
          <a:xfrm>
            <a:off x="5562600" y="2971800"/>
            <a:ext cx="11541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aseline="0" dirty="0" err="1" smtClean="0"/>
              <a:t>drawMe</a:t>
            </a:r>
            <a:r>
              <a:rPr lang="en-US" sz="1800" baseline="0" dirty="0" smtClean="0"/>
              <a:t>()</a:t>
            </a:r>
            <a:endParaRPr lang="en-US" sz="1800" baseline="0" dirty="0"/>
          </a:p>
        </p:txBody>
      </p:sp>
      <p:sp>
        <p:nvSpPr>
          <p:cNvPr id="12298" name="Line 9"/>
          <p:cNvSpPr>
            <a:spLocks noChangeShapeType="1"/>
          </p:cNvSpPr>
          <p:nvPr/>
        </p:nvSpPr>
        <p:spPr bwMode="auto">
          <a:xfrm>
            <a:off x="2667000" y="2819400"/>
            <a:ext cx="0" cy="11430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2362200" y="2286000"/>
            <a:ext cx="609600" cy="1524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2667000" y="3124200"/>
            <a:ext cx="457200" cy="228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1" name="Line 15"/>
          <p:cNvSpPr>
            <a:spLocks noChangeShapeType="1"/>
          </p:cNvSpPr>
          <p:nvPr/>
        </p:nvSpPr>
        <p:spPr bwMode="auto">
          <a:xfrm flipH="1">
            <a:off x="4191000" y="4495800"/>
            <a:ext cx="381000" cy="762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2" name="Line 16"/>
          <p:cNvSpPr>
            <a:spLocks noChangeShapeType="1"/>
          </p:cNvSpPr>
          <p:nvPr/>
        </p:nvSpPr>
        <p:spPr bwMode="auto">
          <a:xfrm>
            <a:off x="4191000" y="2819400"/>
            <a:ext cx="0" cy="22098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3" name="Text Box 17"/>
          <p:cNvSpPr txBox="1">
            <a:spLocks noChangeArrowheads="1"/>
          </p:cNvSpPr>
          <p:nvPr/>
        </p:nvSpPr>
        <p:spPr bwMode="auto">
          <a:xfrm>
            <a:off x="2971800" y="2133600"/>
            <a:ext cx="685800" cy="34607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chemeClr val="bg2"/>
                </a:solidFill>
              </a:rPr>
              <a:t>fields</a:t>
            </a:r>
          </a:p>
        </p:txBody>
      </p:sp>
      <p:sp>
        <p:nvSpPr>
          <p:cNvPr id="12304" name="Text Box 18"/>
          <p:cNvSpPr txBox="1">
            <a:spLocks noChangeArrowheads="1"/>
          </p:cNvSpPr>
          <p:nvPr/>
        </p:nvSpPr>
        <p:spPr bwMode="auto">
          <a:xfrm>
            <a:off x="2743200" y="2819400"/>
            <a:ext cx="1295400" cy="34607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chemeClr val="bg2"/>
                </a:solidFill>
              </a:rPr>
              <a:t>constructor</a:t>
            </a:r>
          </a:p>
        </p:txBody>
      </p:sp>
      <p:sp>
        <p:nvSpPr>
          <p:cNvPr id="12305" name="Text Box 19"/>
          <p:cNvSpPr txBox="1">
            <a:spLocks noChangeArrowheads="1"/>
          </p:cNvSpPr>
          <p:nvPr/>
        </p:nvSpPr>
        <p:spPr bwMode="auto">
          <a:xfrm>
            <a:off x="4572000" y="4343400"/>
            <a:ext cx="1295400" cy="34607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aseline="0">
                <a:solidFill>
                  <a:schemeClr val="bg2"/>
                </a:solidFill>
              </a:rPr>
              <a:t>methods</a:t>
            </a:r>
          </a:p>
        </p:txBody>
      </p:sp>
      <p:sp>
        <p:nvSpPr>
          <p:cNvPr id="12306" name="Text Box 20"/>
          <p:cNvSpPr txBox="1">
            <a:spLocks noChangeArrowheads="1"/>
          </p:cNvSpPr>
          <p:nvPr/>
        </p:nvSpPr>
        <p:spPr bwMode="auto">
          <a:xfrm>
            <a:off x="2819400" y="3276600"/>
            <a:ext cx="1219200" cy="52705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 baseline="0">
                <a:solidFill>
                  <a:schemeClr val="bg2"/>
                </a:solidFill>
              </a:rPr>
              <a:t>(one kind </a:t>
            </a:r>
            <a:br>
              <a:rPr lang="en-US" sz="1400" i="1" baseline="0">
                <a:solidFill>
                  <a:schemeClr val="bg2"/>
                </a:solidFill>
              </a:rPr>
            </a:br>
            <a:r>
              <a:rPr lang="en-US" sz="1400" i="1" baseline="0">
                <a:solidFill>
                  <a:schemeClr val="bg2"/>
                </a:solidFill>
              </a:rPr>
              <a:t>of method)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Fields and Methods</a:t>
            </a:r>
          </a:p>
        </p:txBody>
      </p:sp>
      <p:sp>
        <p:nvSpPr>
          <p:cNvPr id="1331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3317" name="Text Box 3"/>
          <p:cNvSpPr txBox="1">
            <a:spLocks noChangeArrowheads="1"/>
          </p:cNvSpPr>
          <p:nvPr/>
        </p:nvSpPr>
        <p:spPr bwMode="auto">
          <a:xfrm>
            <a:off x="517525" y="1987550"/>
            <a:ext cx="379302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MySquare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xPos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yPos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1400" baseline="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MySquare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(x, y) {</a:t>
            </a: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xPos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= x;</a:t>
            </a: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yPos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= y;</a:t>
            </a: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endParaRPr lang="en-US" sz="1400" baseline="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  void </a:t>
            </a:r>
            <a:r>
              <a:rPr lang="en-US" sz="1400" baseline="0" dirty="0" err="1" smtClean="0">
                <a:latin typeface="Courier New" pitchFamily="49" charset="0"/>
                <a:cs typeface="Courier New" pitchFamily="49" charset="0"/>
              </a:rPr>
              <a:t>drawMe</a:t>
            </a:r>
            <a:r>
              <a:rPr lang="en-US" sz="1400" baseline="0" dirty="0" smtClean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rect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xPos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yPos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, 50, 50);</a:t>
            </a: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257800" y="1828800"/>
            <a:ext cx="1330325" cy="1143000"/>
            <a:chOff x="3360" y="1344"/>
            <a:chExt cx="1085" cy="912"/>
          </a:xfrm>
        </p:grpSpPr>
        <p:sp>
          <p:nvSpPr>
            <p:cNvPr id="13332" name="Rectangle 4"/>
            <p:cNvSpPr>
              <a:spLocks noChangeArrowheads="1"/>
            </p:cNvSpPr>
            <p:nvPr/>
          </p:nvSpPr>
          <p:spPr bwMode="auto">
            <a:xfrm>
              <a:off x="3360" y="1344"/>
              <a:ext cx="1056" cy="912"/>
            </a:xfrm>
            <a:prstGeom prst="rect">
              <a:avLst/>
            </a:prstGeom>
            <a:noFill/>
            <a:ln w="28575">
              <a:solidFill>
                <a:schemeClr val="folHlink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3" name="Text Box 5"/>
            <p:cNvSpPr txBox="1">
              <a:spLocks noChangeArrowheads="1"/>
            </p:cNvSpPr>
            <p:nvPr/>
          </p:nvSpPr>
          <p:spPr bwMode="auto">
            <a:xfrm>
              <a:off x="3445" y="1412"/>
              <a:ext cx="242" cy="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baseline="0"/>
                <a:t>x</a:t>
              </a:r>
            </a:p>
          </p:txBody>
        </p:sp>
        <p:sp>
          <p:nvSpPr>
            <p:cNvPr id="13334" name="Text Box 6"/>
            <p:cNvSpPr txBox="1">
              <a:spLocks noChangeArrowheads="1"/>
            </p:cNvSpPr>
            <p:nvPr/>
          </p:nvSpPr>
          <p:spPr bwMode="auto">
            <a:xfrm>
              <a:off x="3782" y="1412"/>
              <a:ext cx="243" cy="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baseline="0"/>
                <a:t>y</a:t>
              </a:r>
            </a:p>
          </p:txBody>
        </p:sp>
        <p:sp>
          <p:nvSpPr>
            <p:cNvPr id="13335" name="Text Box 7"/>
            <p:cNvSpPr txBox="1">
              <a:spLocks noChangeArrowheads="1"/>
            </p:cNvSpPr>
            <p:nvPr/>
          </p:nvSpPr>
          <p:spPr bwMode="auto">
            <a:xfrm>
              <a:off x="3504" y="1872"/>
              <a:ext cx="941" cy="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baseline="0"/>
                <a:t>drawMe()</a:t>
              </a:r>
            </a:p>
          </p:txBody>
        </p:sp>
      </p:grpSp>
      <p:sp>
        <p:nvSpPr>
          <p:cNvPr id="13319" name="Text Box 8"/>
          <p:cNvSpPr txBox="1">
            <a:spLocks noChangeArrowheads="1"/>
          </p:cNvSpPr>
          <p:nvPr/>
        </p:nvSpPr>
        <p:spPr bwMode="auto">
          <a:xfrm>
            <a:off x="517525" y="5518150"/>
            <a:ext cx="56989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MySquare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square1 = new 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MySquare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(10, 10);</a:t>
            </a:r>
          </a:p>
          <a:p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MySquare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 square2 = new </a:t>
            </a:r>
            <a:r>
              <a:rPr lang="en-US" sz="1800" b="1" baseline="0" dirty="0" err="1">
                <a:latin typeface="Courier New" pitchFamily="49" charset="0"/>
                <a:cs typeface="Courier New" pitchFamily="49" charset="0"/>
              </a:rPr>
              <a:t>MySquare</a:t>
            </a:r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(20, 90);</a:t>
            </a:r>
          </a:p>
        </p:txBody>
      </p:sp>
      <p:sp>
        <p:nvSpPr>
          <p:cNvPr id="13320" name="Rectangle 12"/>
          <p:cNvSpPr>
            <a:spLocks noChangeArrowheads="1"/>
          </p:cNvSpPr>
          <p:nvPr/>
        </p:nvSpPr>
        <p:spPr bwMode="auto">
          <a:xfrm>
            <a:off x="4876800" y="3581400"/>
            <a:ext cx="1295400" cy="1143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Text Box 13"/>
          <p:cNvSpPr txBox="1">
            <a:spLocks noChangeArrowheads="1"/>
          </p:cNvSpPr>
          <p:nvPr/>
        </p:nvSpPr>
        <p:spPr bwMode="auto">
          <a:xfrm>
            <a:off x="4981575" y="3667125"/>
            <a:ext cx="4333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aseline="0"/>
              <a:t>10</a:t>
            </a:r>
          </a:p>
        </p:txBody>
      </p:sp>
      <p:sp>
        <p:nvSpPr>
          <p:cNvPr id="13322" name="Text Box 14"/>
          <p:cNvSpPr txBox="1">
            <a:spLocks noChangeArrowheads="1"/>
          </p:cNvSpPr>
          <p:nvPr/>
        </p:nvSpPr>
        <p:spPr bwMode="auto">
          <a:xfrm>
            <a:off x="5394325" y="3667125"/>
            <a:ext cx="4333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aseline="0"/>
              <a:t>10</a:t>
            </a:r>
          </a:p>
        </p:txBody>
      </p:sp>
      <p:sp>
        <p:nvSpPr>
          <p:cNvPr id="13323" name="Text Box 15"/>
          <p:cNvSpPr txBox="1">
            <a:spLocks noChangeArrowheads="1"/>
          </p:cNvSpPr>
          <p:nvPr/>
        </p:nvSpPr>
        <p:spPr bwMode="auto">
          <a:xfrm>
            <a:off x="5053013" y="4243388"/>
            <a:ext cx="11541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aseline="0"/>
              <a:t>drawMe()</a:t>
            </a:r>
          </a:p>
        </p:txBody>
      </p:sp>
      <p:sp>
        <p:nvSpPr>
          <p:cNvPr id="13324" name="Rectangle 17"/>
          <p:cNvSpPr>
            <a:spLocks noChangeArrowheads="1"/>
          </p:cNvSpPr>
          <p:nvPr/>
        </p:nvSpPr>
        <p:spPr bwMode="auto">
          <a:xfrm>
            <a:off x="6934200" y="3581400"/>
            <a:ext cx="1295400" cy="1143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Text Box 18"/>
          <p:cNvSpPr txBox="1">
            <a:spLocks noChangeArrowheads="1"/>
          </p:cNvSpPr>
          <p:nvPr/>
        </p:nvSpPr>
        <p:spPr bwMode="auto">
          <a:xfrm>
            <a:off x="7038975" y="3667125"/>
            <a:ext cx="4333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aseline="0"/>
              <a:t>20</a:t>
            </a:r>
          </a:p>
        </p:txBody>
      </p:sp>
      <p:sp>
        <p:nvSpPr>
          <p:cNvPr id="13326" name="Text Box 19"/>
          <p:cNvSpPr txBox="1">
            <a:spLocks noChangeArrowheads="1"/>
          </p:cNvSpPr>
          <p:nvPr/>
        </p:nvSpPr>
        <p:spPr bwMode="auto">
          <a:xfrm>
            <a:off x="7451725" y="3667125"/>
            <a:ext cx="4333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aseline="0"/>
              <a:t>90</a:t>
            </a:r>
          </a:p>
        </p:txBody>
      </p:sp>
      <p:sp>
        <p:nvSpPr>
          <p:cNvPr id="13327" name="Text Box 20"/>
          <p:cNvSpPr txBox="1">
            <a:spLocks noChangeArrowheads="1"/>
          </p:cNvSpPr>
          <p:nvPr/>
        </p:nvSpPr>
        <p:spPr bwMode="auto">
          <a:xfrm>
            <a:off x="7110413" y="4243388"/>
            <a:ext cx="11541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aseline="0"/>
              <a:t>drawMe()</a:t>
            </a:r>
          </a:p>
        </p:txBody>
      </p:sp>
      <p:sp>
        <p:nvSpPr>
          <p:cNvPr id="13328" name="Line 21"/>
          <p:cNvSpPr>
            <a:spLocks noChangeShapeType="1"/>
          </p:cNvSpPr>
          <p:nvPr/>
        </p:nvSpPr>
        <p:spPr bwMode="auto">
          <a:xfrm>
            <a:off x="5638800" y="3048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9" name="Line 22"/>
          <p:cNvSpPr>
            <a:spLocks noChangeShapeType="1"/>
          </p:cNvSpPr>
          <p:nvPr/>
        </p:nvSpPr>
        <p:spPr bwMode="auto">
          <a:xfrm>
            <a:off x="6553200" y="3048000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0" name="Text Box 23"/>
          <p:cNvSpPr txBox="1">
            <a:spLocks noChangeArrowheads="1"/>
          </p:cNvSpPr>
          <p:nvPr/>
        </p:nvSpPr>
        <p:spPr bwMode="auto">
          <a:xfrm>
            <a:off x="5013325" y="4756150"/>
            <a:ext cx="987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aseline="0"/>
              <a:t>square1</a:t>
            </a:r>
          </a:p>
        </p:txBody>
      </p:sp>
      <p:sp>
        <p:nvSpPr>
          <p:cNvPr id="13331" name="Text Box 24"/>
          <p:cNvSpPr txBox="1">
            <a:spLocks noChangeArrowheads="1"/>
          </p:cNvSpPr>
          <p:nvPr/>
        </p:nvSpPr>
        <p:spPr bwMode="auto">
          <a:xfrm>
            <a:off x="6994525" y="4756150"/>
            <a:ext cx="987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aseline="0"/>
              <a:t>square2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Fields and Methods</a:t>
            </a:r>
          </a:p>
        </p:txBody>
      </p:sp>
      <p:sp>
        <p:nvSpPr>
          <p:cNvPr id="1433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Jun 13, 2014, </a:t>
            </a:r>
            <a:r>
              <a:rPr lang="en-US" dirty="0" smtClean="0">
                <a:latin typeface="Tahoma" pitchFamily="34" charset="0"/>
              </a:rPr>
              <a:t>2014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ahoma" pitchFamily="34" charset="0"/>
              </a:rPr>
              <a:t>IAT 265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4341" name="Text Box 3"/>
          <p:cNvSpPr txBox="1">
            <a:spLocks noChangeArrowheads="1"/>
          </p:cNvSpPr>
          <p:nvPr/>
        </p:nvSpPr>
        <p:spPr bwMode="auto">
          <a:xfrm>
            <a:off x="517525" y="1987550"/>
            <a:ext cx="379302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MySquare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xPos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yPos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1400" baseline="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MySquare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y) {</a:t>
            </a: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xPos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= x;</a:t>
            </a: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yPos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= y;</a:t>
            </a: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endParaRPr lang="en-US" sz="1400" baseline="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  void 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drawMe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rect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xPos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yPos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, 50, 50);</a:t>
            </a: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4342" name="Text Box 9"/>
          <p:cNvSpPr txBox="1">
            <a:spLocks noChangeArrowheads="1"/>
          </p:cNvSpPr>
          <p:nvPr/>
        </p:nvSpPr>
        <p:spPr bwMode="auto">
          <a:xfrm>
            <a:off x="457200" y="4648200"/>
            <a:ext cx="44807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MySquare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square1 = new 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MySquare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(10, 10);</a:t>
            </a:r>
          </a:p>
          <a:p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MySquare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 square2 = new </a:t>
            </a:r>
            <a:r>
              <a:rPr lang="en-US" sz="1400" baseline="0" dirty="0" err="1">
                <a:latin typeface="Courier New" pitchFamily="49" charset="0"/>
                <a:cs typeface="Courier New" pitchFamily="49" charset="0"/>
              </a:rPr>
              <a:t>MySquare</a:t>
            </a:r>
            <a:r>
              <a:rPr lang="en-US" sz="1400" baseline="0" dirty="0">
                <a:latin typeface="Courier New" pitchFamily="49" charset="0"/>
                <a:cs typeface="Courier New" pitchFamily="49" charset="0"/>
              </a:rPr>
              <a:t>(20, 90);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4860132" y="1828800"/>
            <a:ext cx="2530884" cy="2420938"/>
            <a:chOff x="3058" y="1152"/>
            <a:chExt cx="2126" cy="216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3313" y="1152"/>
              <a:ext cx="837" cy="736"/>
              <a:chOff x="3360" y="1344"/>
              <a:chExt cx="1083" cy="933"/>
            </a:xfrm>
          </p:grpSpPr>
          <p:sp>
            <p:nvSpPr>
              <p:cNvPr id="14363" name="Rectangle 5"/>
              <p:cNvSpPr>
                <a:spLocks noChangeArrowheads="1"/>
              </p:cNvSpPr>
              <p:nvPr/>
            </p:nvSpPr>
            <p:spPr bwMode="auto">
              <a:xfrm>
                <a:off x="3360" y="1344"/>
                <a:ext cx="1056" cy="912"/>
              </a:xfrm>
              <a:prstGeom prst="rect">
                <a:avLst/>
              </a:prstGeom>
              <a:noFill/>
              <a:ln w="28575">
                <a:solidFill>
                  <a:schemeClr val="folHlink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64" name="Text Box 6"/>
              <p:cNvSpPr txBox="1">
                <a:spLocks noChangeArrowheads="1"/>
              </p:cNvSpPr>
              <p:nvPr/>
            </p:nvSpPr>
            <p:spPr bwMode="auto">
              <a:xfrm>
                <a:off x="3444" y="1468"/>
                <a:ext cx="295" cy="3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baseline="0"/>
                  <a:t>x</a:t>
                </a:r>
              </a:p>
            </p:txBody>
          </p:sp>
          <p:sp>
            <p:nvSpPr>
              <p:cNvPr id="14365" name="Text Box 7"/>
              <p:cNvSpPr txBox="1">
                <a:spLocks noChangeArrowheads="1"/>
              </p:cNvSpPr>
              <p:nvPr/>
            </p:nvSpPr>
            <p:spPr bwMode="auto">
              <a:xfrm>
                <a:off x="3783" y="1468"/>
                <a:ext cx="297" cy="3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baseline="0"/>
                  <a:t>y</a:t>
                </a:r>
              </a:p>
            </p:txBody>
          </p:sp>
          <p:sp>
            <p:nvSpPr>
              <p:cNvPr id="14366" name="Text Box 8"/>
              <p:cNvSpPr txBox="1">
                <a:spLocks noChangeArrowheads="1"/>
              </p:cNvSpPr>
              <p:nvPr/>
            </p:nvSpPr>
            <p:spPr bwMode="auto">
              <a:xfrm>
                <a:off x="3423" y="1929"/>
                <a:ext cx="1020" cy="3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baseline="0" dirty="0" err="1"/>
                  <a:t>drawMe</a:t>
                </a:r>
                <a:r>
                  <a:rPr lang="en-US" sz="1400" baseline="0" dirty="0"/>
                  <a:t>()</a:t>
                </a:r>
              </a:p>
            </p:txBody>
          </p:sp>
        </p:grpSp>
        <p:sp>
          <p:nvSpPr>
            <p:cNvPr id="14351" name="Rectangle 10"/>
            <p:cNvSpPr>
              <a:spLocks noChangeArrowheads="1"/>
            </p:cNvSpPr>
            <p:nvPr/>
          </p:nvSpPr>
          <p:spPr bwMode="auto">
            <a:xfrm>
              <a:off x="3072" y="2256"/>
              <a:ext cx="816" cy="72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2" name="Text Box 11"/>
            <p:cNvSpPr txBox="1">
              <a:spLocks noChangeArrowheads="1"/>
            </p:cNvSpPr>
            <p:nvPr/>
          </p:nvSpPr>
          <p:spPr bwMode="auto">
            <a:xfrm>
              <a:off x="3139" y="2356"/>
              <a:ext cx="317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aseline="0" dirty="0"/>
                <a:t>10</a:t>
              </a:r>
            </a:p>
          </p:txBody>
        </p:sp>
        <p:sp>
          <p:nvSpPr>
            <p:cNvPr id="14353" name="Text Box 12"/>
            <p:cNvSpPr txBox="1">
              <a:spLocks noChangeArrowheads="1"/>
            </p:cNvSpPr>
            <p:nvPr/>
          </p:nvSpPr>
          <p:spPr bwMode="auto">
            <a:xfrm>
              <a:off x="3399" y="2356"/>
              <a:ext cx="317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aseline="0"/>
                <a:t>10</a:t>
              </a:r>
            </a:p>
          </p:txBody>
        </p:sp>
        <p:sp>
          <p:nvSpPr>
            <p:cNvPr id="14354" name="Text Box 13"/>
            <p:cNvSpPr txBox="1">
              <a:spLocks noChangeArrowheads="1"/>
            </p:cNvSpPr>
            <p:nvPr/>
          </p:nvSpPr>
          <p:spPr bwMode="auto">
            <a:xfrm>
              <a:off x="3058" y="2719"/>
              <a:ext cx="788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aseline="0" dirty="0" err="1" smtClean="0"/>
                <a:t>drawMe</a:t>
              </a:r>
              <a:r>
                <a:rPr lang="en-US" sz="1400" baseline="0" dirty="0"/>
                <a:t>()</a:t>
              </a:r>
            </a:p>
          </p:txBody>
        </p:sp>
        <p:sp>
          <p:nvSpPr>
            <p:cNvPr id="14355" name="Rectangle 14"/>
            <p:cNvSpPr>
              <a:spLocks noChangeArrowheads="1"/>
            </p:cNvSpPr>
            <p:nvPr/>
          </p:nvSpPr>
          <p:spPr bwMode="auto">
            <a:xfrm>
              <a:off x="4368" y="2256"/>
              <a:ext cx="816" cy="72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6" name="Text Box 15"/>
            <p:cNvSpPr txBox="1">
              <a:spLocks noChangeArrowheads="1"/>
            </p:cNvSpPr>
            <p:nvPr/>
          </p:nvSpPr>
          <p:spPr bwMode="auto">
            <a:xfrm>
              <a:off x="4434" y="2356"/>
              <a:ext cx="317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aseline="0"/>
                <a:t>20</a:t>
              </a:r>
            </a:p>
          </p:txBody>
        </p:sp>
        <p:sp>
          <p:nvSpPr>
            <p:cNvPr id="14357" name="Text Box 16"/>
            <p:cNvSpPr txBox="1">
              <a:spLocks noChangeArrowheads="1"/>
            </p:cNvSpPr>
            <p:nvPr/>
          </p:nvSpPr>
          <p:spPr bwMode="auto">
            <a:xfrm>
              <a:off x="4694" y="2356"/>
              <a:ext cx="317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aseline="0"/>
                <a:t>90</a:t>
              </a:r>
            </a:p>
          </p:txBody>
        </p:sp>
        <p:sp>
          <p:nvSpPr>
            <p:cNvPr id="14358" name="Text Box 17"/>
            <p:cNvSpPr txBox="1">
              <a:spLocks noChangeArrowheads="1"/>
            </p:cNvSpPr>
            <p:nvPr/>
          </p:nvSpPr>
          <p:spPr bwMode="auto">
            <a:xfrm>
              <a:off x="4389" y="2719"/>
              <a:ext cx="788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aseline="0" dirty="0" err="1"/>
                <a:t>drawMe</a:t>
              </a:r>
              <a:r>
                <a:rPr lang="en-US" sz="1400" baseline="0" dirty="0"/>
                <a:t>()</a:t>
              </a:r>
            </a:p>
          </p:txBody>
        </p:sp>
        <p:sp>
          <p:nvSpPr>
            <p:cNvPr id="14359" name="Line 18"/>
            <p:cNvSpPr>
              <a:spLocks noChangeShapeType="1"/>
            </p:cNvSpPr>
            <p:nvPr/>
          </p:nvSpPr>
          <p:spPr bwMode="auto">
            <a:xfrm>
              <a:off x="3552" y="192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0" name="Line 19"/>
            <p:cNvSpPr>
              <a:spLocks noChangeShapeType="1"/>
            </p:cNvSpPr>
            <p:nvPr/>
          </p:nvSpPr>
          <p:spPr bwMode="auto">
            <a:xfrm>
              <a:off x="4128" y="1920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1" name="Text Box 20"/>
            <p:cNvSpPr txBox="1">
              <a:spLocks noChangeArrowheads="1"/>
            </p:cNvSpPr>
            <p:nvPr/>
          </p:nvSpPr>
          <p:spPr bwMode="auto">
            <a:xfrm>
              <a:off x="3159" y="3041"/>
              <a:ext cx="680" cy="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aseline="0"/>
                <a:t>square1</a:t>
              </a:r>
            </a:p>
          </p:txBody>
        </p:sp>
        <p:sp>
          <p:nvSpPr>
            <p:cNvPr id="14362" name="Text Box 21"/>
            <p:cNvSpPr txBox="1">
              <a:spLocks noChangeArrowheads="1"/>
            </p:cNvSpPr>
            <p:nvPr/>
          </p:nvSpPr>
          <p:spPr bwMode="auto">
            <a:xfrm>
              <a:off x="4406" y="3040"/>
              <a:ext cx="680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aseline="0"/>
                <a:t>square2</a:t>
              </a:r>
            </a:p>
          </p:txBody>
        </p:sp>
      </p:grpSp>
      <p:sp>
        <p:nvSpPr>
          <p:cNvPr id="14344" name="Text Box 23"/>
          <p:cNvSpPr txBox="1">
            <a:spLocks noChangeArrowheads="1"/>
          </p:cNvSpPr>
          <p:nvPr/>
        </p:nvSpPr>
        <p:spPr bwMode="auto">
          <a:xfrm>
            <a:off x="609600" y="5486400"/>
            <a:ext cx="25282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square1.drawMe();</a:t>
            </a:r>
          </a:p>
          <a:p>
            <a:r>
              <a:rPr lang="en-US" sz="1800" b="1" baseline="0" dirty="0">
                <a:latin typeface="Courier New" pitchFamily="49" charset="0"/>
                <a:cs typeface="Courier New" pitchFamily="49" charset="0"/>
              </a:rPr>
              <a:t>square2.drawMe();</a:t>
            </a:r>
          </a:p>
        </p:txBody>
      </p:sp>
      <p:sp>
        <p:nvSpPr>
          <p:cNvPr id="14345" name="Rectangle 24"/>
          <p:cNvSpPr>
            <a:spLocks noChangeArrowheads="1"/>
          </p:cNvSpPr>
          <p:nvPr/>
        </p:nvSpPr>
        <p:spPr bwMode="auto">
          <a:xfrm>
            <a:off x="4953000" y="4343400"/>
            <a:ext cx="24384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25"/>
          <p:cNvSpPr>
            <a:spLocks noChangeArrowheads="1"/>
          </p:cNvSpPr>
          <p:nvPr/>
        </p:nvSpPr>
        <p:spPr bwMode="auto">
          <a:xfrm>
            <a:off x="5029200" y="4419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Rectangle 26"/>
          <p:cNvSpPr>
            <a:spLocks noChangeArrowheads="1"/>
          </p:cNvSpPr>
          <p:nvPr/>
        </p:nvSpPr>
        <p:spPr bwMode="auto">
          <a:xfrm>
            <a:off x="5181600" y="5334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Line 27"/>
          <p:cNvSpPr>
            <a:spLocks noChangeShapeType="1"/>
          </p:cNvSpPr>
          <p:nvPr/>
        </p:nvSpPr>
        <p:spPr bwMode="auto">
          <a:xfrm flipH="1">
            <a:off x="5334000" y="42672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9" name="Line 28"/>
          <p:cNvSpPr>
            <a:spLocks noChangeShapeType="1"/>
          </p:cNvSpPr>
          <p:nvPr/>
        </p:nvSpPr>
        <p:spPr bwMode="auto">
          <a:xfrm flipH="1">
            <a:off x="5562600" y="42672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IAT410">
  <a:themeElements>
    <a:clrScheme name="IAT410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IAT410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IAT410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AT410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T410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T410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T410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T410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AT410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AT410 8">
        <a:dk1>
          <a:srgbClr val="000000"/>
        </a:dk1>
        <a:lt1>
          <a:srgbClr val="FFFFFF"/>
        </a:lt1>
        <a:dk2>
          <a:srgbClr val="000066"/>
        </a:dk2>
        <a:lt2>
          <a:srgbClr val="FFFF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AT355Slides">
  <a:themeElements>
    <a:clrScheme name="IAT410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IAT410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IAT410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AT410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T410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T410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T410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T410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AT410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AT410 8">
        <a:dk1>
          <a:srgbClr val="000000"/>
        </a:dk1>
        <a:lt1>
          <a:srgbClr val="FFFFFF"/>
        </a:lt1>
        <a:dk2>
          <a:srgbClr val="000066"/>
        </a:dk2>
        <a:lt2>
          <a:srgbClr val="FFFF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23525</TotalTime>
  <Words>2005</Words>
  <Application>Microsoft Macintosh PowerPoint</Application>
  <PresentationFormat>On-screen Show (4:3)</PresentationFormat>
  <Paragraphs>426</Paragraphs>
  <Slides>33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IAT410</vt:lpstr>
      <vt:lpstr>IAT355Slides</vt:lpstr>
      <vt:lpstr>PowerPoint Presentation</vt:lpstr>
      <vt:lpstr>Outline</vt:lpstr>
      <vt:lpstr>Inheritance</vt:lpstr>
      <vt:lpstr>Classes</vt:lpstr>
      <vt:lpstr>Objects</vt:lpstr>
      <vt:lpstr>Classes</vt:lpstr>
      <vt:lpstr>Fields and Methods</vt:lpstr>
      <vt:lpstr>Fields and Methods</vt:lpstr>
      <vt:lpstr>Fields and Methods</vt:lpstr>
      <vt:lpstr>Arrays of Objects?</vt:lpstr>
      <vt:lpstr>Recap: Rocket</vt:lpstr>
      <vt:lpstr>Asteroids</vt:lpstr>
      <vt:lpstr>Asteroids</vt:lpstr>
      <vt:lpstr>Asteroids</vt:lpstr>
      <vt:lpstr>Revisit our example</vt:lpstr>
      <vt:lpstr>Inheritance</vt:lpstr>
      <vt:lpstr>Our subclass needs a constructor</vt:lpstr>
      <vt:lpstr>Now we have ArmedRocket</vt:lpstr>
      <vt:lpstr>Add a fire() method </vt:lpstr>
      <vt:lpstr>Missiles should also be objects</vt:lpstr>
      <vt:lpstr>The fire() method</vt:lpstr>
      <vt:lpstr>Missiles destroy asteroids</vt:lpstr>
      <vt:lpstr>The Java SDK </vt:lpstr>
      <vt:lpstr>ArrayList </vt:lpstr>
      <vt:lpstr>Parents and children</vt:lpstr>
      <vt:lpstr>Rocket Inheritance</vt:lpstr>
      <vt:lpstr>Using ArrayList.add()</vt:lpstr>
      <vt:lpstr>Getting things out of an ArrayList</vt:lpstr>
      <vt:lpstr>Need to cast back from Object</vt:lpstr>
      <vt:lpstr>Pushing collision detection into the Asteroid</vt:lpstr>
      <vt:lpstr>Destroying asteroids</vt:lpstr>
      <vt:lpstr>Super and this</vt:lpstr>
      <vt:lpstr>Summary</vt:lpstr>
    </vt:vector>
  </TitlesOfParts>
  <Company>ACS @ SFU Surrey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ACS @ SFU Surrey</dc:creator>
  <cp:lastModifiedBy>Chris Shaw</cp:lastModifiedBy>
  <cp:revision>35</cp:revision>
  <dcterms:created xsi:type="dcterms:W3CDTF">2010-06-22T21:05:41Z</dcterms:created>
  <dcterms:modified xsi:type="dcterms:W3CDTF">2014-06-30T21:14:50Z</dcterms:modified>
</cp:coreProperties>
</file>