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0" r:id="rId4"/>
    <p:sldId id="259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32" autoAdjust="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3F00-963C-47C7-B97E-D61005B8B00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28FE6-B68F-475A-A68B-503C01BF4B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1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28FE6-B68F-475A-A68B-503C01BF4BE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140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C5B2-284F-480F-8A1B-2C708B81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A6500-81B9-4FBC-87BB-A9C64E7FC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D9E37-5395-475A-8FA7-262E16F9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916E8-5D62-4E3A-AB97-9A9057F4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25B11-2859-431B-9332-9D9B8554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90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4593-C7F6-42F3-A508-84110FA7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53433-C3BC-4DEC-9986-226E91D3C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696C-0B1B-4E26-A16F-D87325C7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54D5-761F-4F17-86B2-BB24D9BD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01404-BD6C-4BD6-B141-D79BC533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430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88EB-01F5-47C1-AB16-5B4A7C30E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C5AB2-34E2-4C03-9503-D80DC924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B24B9-C742-46DB-889B-A7930CD2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724CE-6B03-4F59-A57B-6BF576B7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CBCF-75ED-4AB1-A68B-9F6847D6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50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5A14-42BE-4930-BD17-66DE609E8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7E50-6B61-44EB-A27E-BE1AEF578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E32AC-CAC5-4B77-8B30-44077A74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9E9E0-EF0A-47BB-848A-45B42722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F9ECF-D1EC-4447-9C07-7271ADCC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43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CE8F-7D6B-45F3-B314-5C8A6912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4683E-9770-4A4F-8435-29C84000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BDF63-1B40-4F47-B518-87A228A5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BD49-6F59-4E7F-8C43-520CE67D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8B12A-98FE-4D2D-8835-F0D1F59C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74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528A-91E3-4967-8692-C31AEEDB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5331-AB38-4C81-948D-51B7E1FBB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BE1EA-2049-44B6-9CF9-709D04D0E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C61D8-2232-4E58-8EBE-52CB9CDF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FBA02-C4F6-41B9-8900-D54EE46E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1D305-AB10-4589-8507-170821CC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01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D1E7-A6D7-4647-A5CB-AADDB1FC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987EA-0763-410A-A2C3-BBDB339D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43423-7DD8-4FED-A137-94FD07578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7A3DD-EDF7-4C82-A352-539CE700C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2A73B-ADD9-4565-913C-08F5B3371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90FDA-8726-456E-BC55-79839489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49E57-4A8C-426E-BBAD-3B20BCE9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2E618D-AF2C-4AA8-A7B0-237E817D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46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F25E-7704-4DBF-BB62-BE65CEA5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86BE3-D20F-4821-ADE6-BB7EE747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AC670-E9F7-45FE-86F9-8C9276A0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8779E-53CC-405D-9C38-655069B3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68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9FD39-159B-4E77-9E0C-ACFAC2C4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69462-7105-4E86-94FE-D7CB779E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2CC7A-1072-43DB-B3A2-BC71F66D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80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01B7-961E-40E3-9CF0-DFD286B8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48BB-4B72-4B59-8C24-0AECBCB8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96311-6B35-4315-9C4C-1DBBE0FD0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B6BFF-8E91-4F04-9839-0B3A00E4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017FD-CD03-4A70-B416-1C390971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DFD06-0DC3-454B-AC63-CF32C4E2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5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21C7-2718-4608-8221-14B38AB8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BFAB2-9D8F-4B10-BD86-AF7C11945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DF25D-A1DF-480F-B454-2EF434C8F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A6139-3D89-4C1D-B7D4-F03DAC3D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75AD7-6696-4B9A-88D9-4E3A7FA7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55FA5-377B-4CBD-A46B-22C440D1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48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A2562-70DE-42CC-B67B-97DD0B44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8C80C-F694-48BF-94D7-A3748731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ECFE2-22AC-4905-A0AE-520CBA04D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1725-BDD4-4893-996E-1C6043F39DD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7A86-C449-4C6E-8523-7DAF61D89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1B84C-0603-4781-A391-B13F4EF00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CBB7-93E3-4295-A2CE-0CBB3EA10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6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2123-E3C9-469F-8303-129558A61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AI and Chess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651F4-CC5C-4A7F-B747-3F19CE2DE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CMPT 310</a:t>
            </a:r>
          </a:p>
        </p:txBody>
      </p:sp>
    </p:spTree>
    <p:extLst>
      <p:ext uri="{BB962C8B-B14F-4D97-AF65-F5344CB8AC3E}">
        <p14:creationId xmlns:p14="http://schemas.microsoft.com/office/powerpoint/2010/main" val="23510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A6F9-3569-4C1D-B06B-E7455626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Deep Thought (1989)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197B3-8E06-4BD4-8BD3-C1FB58B89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9" r="2508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05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087F2-794E-437A-B4FD-613F89335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CA" sz="2000" dirty="0"/>
              <a:t>Feng-</a:t>
            </a:r>
            <a:r>
              <a:rPr lang="en-CA" sz="2000" dirty="0" err="1"/>
              <a:t>hsiung</a:t>
            </a:r>
            <a:r>
              <a:rPr lang="en-CA" sz="2000" dirty="0"/>
              <a:t> Hsu developed a special purpose chess chip that was used to create the chess playing machine Deep Thought</a:t>
            </a:r>
          </a:p>
          <a:p>
            <a:r>
              <a:rPr lang="en-CA" sz="2000" dirty="0"/>
              <a:t>First computer to beat chess master David Levy</a:t>
            </a:r>
          </a:p>
          <a:p>
            <a:r>
              <a:rPr lang="en-CA" sz="2000" dirty="0"/>
              <a:t>First machine to beat a grandmaster in a tournament</a:t>
            </a:r>
          </a:p>
          <a:p>
            <a:r>
              <a:rPr lang="en-CA" sz="2000" dirty="0"/>
              <a:t>Lost a 2-game match to then chess world champion Garry Kasparov</a:t>
            </a:r>
          </a:p>
          <a:p>
            <a:r>
              <a:rPr lang="en-CA" sz="2000" dirty="0"/>
              <a:t>Deep Thought could search about 500 million positions per second</a:t>
            </a:r>
          </a:p>
          <a:p>
            <a:pPr lvl="1"/>
            <a:r>
              <a:rPr lang="en-CA" sz="1600" dirty="0"/>
              <a:t>Enough to look ahead 10-11 moves completely</a:t>
            </a:r>
          </a:p>
          <a:p>
            <a:pPr lvl="1"/>
            <a:r>
              <a:rPr lang="en-CA" sz="1600" dirty="0"/>
              <a:t>Although it also used so-called “extension searches” where it could sometimes look ahead many more moves</a:t>
            </a:r>
          </a:p>
          <a:p>
            <a:pPr lvl="2"/>
            <a:r>
              <a:rPr lang="en-CA" sz="1200" dirty="0"/>
              <a:t>E.g. once found checkmate in 35 moves</a:t>
            </a:r>
          </a:p>
        </p:txBody>
      </p:sp>
    </p:spTree>
    <p:extLst>
      <p:ext uri="{BB962C8B-B14F-4D97-AF65-F5344CB8AC3E}">
        <p14:creationId xmlns:p14="http://schemas.microsoft.com/office/powerpoint/2010/main" val="194431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422A-013C-4A98-8998-5B347FCE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Deep Blue (1997)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02413-CBCB-4DF2-914F-2EC27CA03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" b="21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B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6B76-29E4-421A-8B37-D421BCE2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n-CA" sz="2000" dirty="0"/>
              <a:t>The Deep Thought team moved to IBM, and renamed their project Deep Blue</a:t>
            </a:r>
          </a:p>
          <a:p>
            <a:pPr lvl="1"/>
            <a:r>
              <a:rPr lang="en-CA" sz="1600" dirty="0"/>
              <a:t>IBM’s nickname is Big Blue</a:t>
            </a:r>
          </a:p>
          <a:p>
            <a:r>
              <a:rPr lang="en-CA" sz="2000" dirty="0"/>
              <a:t>1996: world chess champion Garry Kasparov played a 6-game match against Deep Blue</a:t>
            </a:r>
          </a:p>
          <a:p>
            <a:pPr lvl="1"/>
            <a:r>
              <a:rPr lang="en-CA" sz="1600" dirty="0"/>
              <a:t>Deep Blue won the 2</a:t>
            </a:r>
            <a:r>
              <a:rPr lang="en-CA" sz="1600" baseline="30000" dirty="0"/>
              <a:t>nd</a:t>
            </a:r>
            <a:r>
              <a:rPr lang="en-CA" sz="1600" dirty="0"/>
              <a:t> game --- the first time a reigning human chess champion has ever lost a game to a computer in a match </a:t>
            </a:r>
          </a:p>
          <a:p>
            <a:pPr lvl="1"/>
            <a:r>
              <a:rPr lang="en-CA" sz="1600" dirty="0"/>
              <a:t>Kasparov won the match overall, 4-2</a:t>
            </a:r>
          </a:p>
          <a:p>
            <a:r>
              <a:rPr lang="en-CA" sz="2000" dirty="0"/>
              <a:t>1997: Kasparov and Deep Blue played a 6-game rematch</a:t>
            </a:r>
          </a:p>
          <a:p>
            <a:pPr lvl="1"/>
            <a:r>
              <a:rPr lang="en-CA" sz="1600" dirty="0"/>
              <a:t>This time Deep Blue won the match 3.5 – 2.5</a:t>
            </a:r>
          </a:p>
          <a:p>
            <a:pPr lvl="1"/>
            <a:r>
              <a:rPr lang="en-CA" sz="1600" dirty="0"/>
              <a:t>This was a major media event, and generally seen as marking the turning point when computers became better at chess than the best humans</a:t>
            </a:r>
          </a:p>
          <a:p>
            <a:pPr lvl="1"/>
            <a:r>
              <a:rPr lang="en-CA" sz="1600" dirty="0"/>
              <a:t>Nowadays, a chess program running on your laptop could easily defeat Deep Blue (or the human world champion)</a:t>
            </a:r>
          </a:p>
        </p:txBody>
      </p:sp>
    </p:spTree>
    <p:extLst>
      <p:ext uri="{BB962C8B-B14F-4D97-AF65-F5344CB8AC3E}">
        <p14:creationId xmlns:p14="http://schemas.microsoft.com/office/powerpoint/2010/main" val="163824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B579-203A-46F5-8364-30F09236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 err="1"/>
              <a:t>AlphaZero</a:t>
            </a:r>
            <a:r>
              <a:rPr lang="en-CA" dirty="0"/>
              <a:t> (2017)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2A0B7-6F37-45FF-8432-507E9F432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86" r="2569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87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1EDE-3C9E-4B36-9F00-FC7311DD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n-CA" sz="2000" dirty="0" err="1"/>
              <a:t>AlphaZero</a:t>
            </a:r>
            <a:r>
              <a:rPr lang="en-CA" sz="2000" dirty="0"/>
              <a:t> is generally considered to be the next major breakthrough in computer chess</a:t>
            </a:r>
          </a:p>
          <a:p>
            <a:r>
              <a:rPr lang="en-CA" sz="2000" dirty="0"/>
              <a:t>Previous elite-class programs used highly tuned and carefully crafted versions of alpha-beta search</a:t>
            </a:r>
          </a:p>
          <a:p>
            <a:r>
              <a:rPr lang="en-CA" sz="2000" dirty="0"/>
              <a:t>But </a:t>
            </a:r>
            <a:r>
              <a:rPr lang="en-CA" sz="2000" dirty="0" err="1"/>
              <a:t>AlphaZero</a:t>
            </a:r>
            <a:r>
              <a:rPr lang="en-CA" sz="2000" dirty="0"/>
              <a:t> is different</a:t>
            </a:r>
          </a:p>
          <a:p>
            <a:pPr lvl="1"/>
            <a:r>
              <a:rPr lang="en-CA" sz="1600" dirty="0"/>
              <a:t>It used reinforcement learning to play chess games against itself</a:t>
            </a:r>
          </a:p>
          <a:p>
            <a:pPr lvl="1"/>
            <a:r>
              <a:rPr lang="en-CA" sz="1600" dirty="0"/>
              <a:t>It was given just the rules of chess, and no other knowledge</a:t>
            </a:r>
          </a:p>
          <a:p>
            <a:pPr lvl="1"/>
            <a:r>
              <a:rPr lang="en-CA" sz="1600" dirty="0"/>
              <a:t>In </a:t>
            </a:r>
            <a:r>
              <a:rPr lang="en-CA" sz="1600" b="1" dirty="0"/>
              <a:t>a few hours </a:t>
            </a:r>
            <a:r>
              <a:rPr lang="en-CA" sz="1600" dirty="0"/>
              <a:t>of self-play (admittedly on high-performance hardware!), </a:t>
            </a:r>
            <a:r>
              <a:rPr lang="en-CA" sz="1600" dirty="0" err="1"/>
              <a:t>AlphaZero</a:t>
            </a:r>
            <a:r>
              <a:rPr lang="en-CA" sz="1600" dirty="0"/>
              <a:t> learned to play chess about as well as the best programs of the day</a:t>
            </a:r>
          </a:p>
          <a:p>
            <a:pPr lvl="1"/>
            <a:r>
              <a:rPr lang="en-CA" sz="1600" dirty="0"/>
              <a:t>In 2019, a 1000-game match against the world champion calibre chess program </a:t>
            </a:r>
            <a:r>
              <a:rPr lang="en-CA" sz="1600" dirty="0" err="1"/>
              <a:t>StockFish</a:t>
            </a:r>
            <a:r>
              <a:rPr lang="en-CA" sz="1600" dirty="0"/>
              <a:t>, </a:t>
            </a:r>
            <a:r>
              <a:rPr lang="en-CA" sz="1600" dirty="0" err="1"/>
              <a:t>AlphaZero</a:t>
            </a:r>
            <a:r>
              <a:rPr lang="en-CA" sz="1600" dirty="0"/>
              <a:t> </a:t>
            </a:r>
          </a:p>
          <a:p>
            <a:pPr lvl="2"/>
            <a:r>
              <a:rPr lang="en-CA" sz="1200" dirty="0"/>
              <a:t>Won 155 games</a:t>
            </a:r>
          </a:p>
          <a:p>
            <a:pPr lvl="2"/>
            <a:r>
              <a:rPr lang="en-CA" sz="1200" dirty="0"/>
              <a:t>Lost 6 games</a:t>
            </a:r>
          </a:p>
          <a:p>
            <a:pPr lvl="2"/>
            <a:r>
              <a:rPr lang="en-CA" sz="1200" dirty="0"/>
              <a:t>Drew 839 games</a:t>
            </a:r>
          </a:p>
        </p:txBody>
      </p:sp>
    </p:spTree>
    <p:extLst>
      <p:ext uri="{BB962C8B-B14F-4D97-AF65-F5344CB8AC3E}">
        <p14:creationId xmlns:p14="http://schemas.microsoft.com/office/powerpoint/2010/main" val="23837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8CD2-2D0A-42C6-8314-7A1EEA7F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AlphaZero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C109D-B864-4AE9-B889-BAC13AEA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Radically different approach to chess than previous best programs</a:t>
            </a:r>
          </a:p>
          <a:p>
            <a:pPr lvl="1"/>
            <a:r>
              <a:rPr lang="en-CA" dirty="0"/>
              <a:t>Learned all its chess knowledge through self play</a:t>
            </a:r>
          </a:p>
          <a:p>
            <a:pPr lvl="2"/>
            <a:r>
              <a:rPr lang="en-CA" dirty="0"/>
              <a:t>Stored as a neural network</a:t>
            </a:r>
          </a:p>
          <a:p>
            <a:pPr lvl="1"/>
            <a:r>
              <a:rPr lang="en-CA" dirty="0"/>
              <a:t>Didn’t use alpha-beta search</a:t>
            </a:r>
          </a:p>
          <a:p>
            <a:pPr lvl="1"/>
            <a:r>
              <a:rPr lang="en-US" dirty="0"/>
              <a:t>instead, it uses a different technique called </a:t>
            </a:r>
            <a:r>
              <a:rPr lang="en-US" b="1" dirty="0"/>
              <a:t>Monte-Carlo Tree search </a:t>
            </a:r>
            <a:r>
              <a:rPr lang="en-US" dirty="0"/>
              <a:t>(MCTS)</a:t>
            </a:r>
          </a:p>
          <a:p>
            <a:pPr lvl="2"/>
            <a:r>
              <a:rPr lang="en-US" dirty="0"/>
              <a:t>the basic idea of MCTS is to pick random successor states, and keep going until the game is played out</a:t>
            </a:r>
          </a:p>
          <a:p>
            <a:pPr lvl="2"/>
            <a:r>
              <a:rPr lang="en-US" dirty="0"/>
              <a:t>this is repeated thousands (or more) times</a:t>
            </a:r>
          </a:p>
          <a:p>
            <a:pPr lvl="2"/>
            <a:r>
              <a:rPr lang="en-US" dirty="0"/>
              <a:t>the move that is actually selected is the one that leads to the most wins</a:t>
            </a:r>
          </a:p>
          <a:p>
            <a:pPr lvl="2"/>
            <a:r>
              <a:rPr lang="en-US" dirty="0" err="1"/>
              <a:t>AlphaZero</a:t>
            </a:r>
            <a:r>
              <a:rPr lang="en-US" dirty="0"/>
              <a:t> uses a modified version of this: it uses its learned knowledge to decide what move to make when simulating the games</a:t>
            </a:r>
          </a:p>
          <a:p>
            <a:pPr lvl="1"/>
            <a:r>
              <a:rPr lang="en-US" dirty="0" err="1"/>
              <a:t>StockFish</a:t>
            </a:r>
            <a:r>
              <a:rPr lang="en-US" dirty="0"/>
              <a:t>: searches about 60 million positions per second</a:t>
            </a:r>
          </a:p>
          <a:p>
            <a:pPr lvl="1"/>
            <a:r>
              <a:rPr lang="en-US" dirty="0" err="1"/>
              <a:t>AlphaZero</a:t>
            </a:r>
            <a:r>
              <a:rPr lang="en-US" dirty="0"/>
              <a:t>: searches about 60,000 positions per second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977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8CD2-2D0A-42C6-8314-7A1EEA7F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AlphaZero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C109D-B864-4AE9-B889-BAC13AEA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Another remarkable fact about </a:t>
            </a:r>
            <a:r>
              <a:rPr lang="en-CA" dirty="0" err="1"/>
              <a:t>AlphaZero</a:t>
            </a:r>
            <a:r>
              <a:rPr lang="en-CA" dirty="0"/>
              <a:t> is that it is </a:t>
            </a:r>
            <a:r>
              <a:rPr lang="en-CA" b="1" dirty="0"/>
              <a:t>not</a:t>
            </a:r>
            <a:r>
              <a:rPr lang="en-CA" dirty="0"/>
              <a:t> specific to chess</a:t>
            </a:r>
          </a:p>
          <a:p>
            <a:pPr lvl="1"/>
            <a:r>
              <a:rPr lang="en-CA" dirty="0"/>
              <a:t>The </a:t>
            </a:r>
            <a:r>
              <a:rPr lang="en-CA" dirty="0" err="1"/>
              <a:t>AlphaZero</a:t>
            </a:r>
            <a:r>
              <a:rPr lang="en-CA" dirty="0"/>
              <a:t> algorithm was also used to create (probably) the best Go and Shogi programs</a:t>
            </a:r>
          </a:p>
          <a:p>
            <a:pPr lvl="1"/>
            <a:r>
              <a:rPr lang="en-CA" dirty="0"/>
              <a:t>Alpha-beta search programs don’t play Go well because the branching factor of Go is so much bigger than chess</a:t>
            </a:r>
          </a:p>
          <a:p>
            <a:r>
              <a:rPr lang="en-US" dirty="0"/>
              <a:t>This dramatic success of </a:t>
            </a:r>
            <a:r>
              <a:rPr lang="en-US" dirty="0" err="1"/>
              <a:t>AlphaZero</a:t>
            </a:r>
            <a:r>
              <a:rPr lang="en-US" dirty="0"/>
              <a:t> has sparked the imagination of many people: </a:t>
            </a:r>
            <a:r>
              <a:rPr lang="en-US" b="1" dirty="0"/>
              <a:t>if a computer can learn more about chess in ten hours than humans have learned in centuries, how long before computers start to similarly out-perform humans in other disciplines?</a:t>
            </a:r>
          </a:p>
          <a:p>
            <a:pPr lvl="1"/>
            <a:r>
              <a:rPr lang="en-US" dirty="0"/>
              <a:t>It is important to keep in mind that the </a:t>
            </a:r>
            <a:r>
              <a:rPr lang="en-US" dirty="0" err="1"/>
              <a:t>AlphaZero</a:t>
            </a:r>
            <a:r>
              <a:rPr lang="en-US" dirty="0"/>
              <a:t> approach does not work well with all games, and there are still many hard problems that remain unsolved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74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0872-FBC5-4F1E-A783-9FB5B5C8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6CF12-6C0D-4E71-9CF8-FD6809939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" r="7471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BF9F-F933-4129-8B33-7C1D208C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n-CA" sz="3000" dirty="0"/>
              <a:t>In Western culture, chess is a special game that has been played for 100s of years</a:t>
            </a:r>
          </a:p>
          <a:p>
            <a:r>
              <a:rPr lang="en-CA" sz="3000" dirty="0"/>
              <a:t>To be good at chess is to be intelligent and sophisticated</a:t>
            </a:r>
          </a:p>
          <a:p>
            <a:r>
              <a:rPr lang="en-CA" sz="3000" dirty="0"/>
              <a:t>Great chess players are considered geniuses</a:t>
            </a:r>
          </a:p>
          <a:p>
            <a:r>
              <a:rPr lang="en-CA" sz="3000" dirty="0"/>
              <a:t>So, surely, if a “machine” could play chess well, then it too would have to be intelligent …</a:t>
            </a:r>
          </a:p>
          <a:p>
            <a:endParaRPr lang="en-C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4C6B4-F807-4DB5-835A-7F8E13BDF15E}"/>
              </a:ext>
            </a:extLst>
          </p:cNvPr>
          <p:cNvSpPr txBox="1"/>
          <p:nvPr/>
        </p:nvSpPr>
        <p:spPr>
          <a:xfrm>
            <a:off x="1628161" y="6096000"/>
            <a:ext cx="137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Paul </a:t>
            </a:r>
            <a:r>
              <a:rPr lang="en-CA" dirty="0" err="1"/>
              <a:t>Morphy</a:t>
            </a:r>
            <a:br>
              <a:rPr lang="en-CA" dirty="0"/>
            </a:br>
            <a:r>
              <a:rPr lang="en-CA" dirty="0"/>
              <a:t>1837- 1884</a:t>
            </a:r>
          </a:p>
        </p:txBody>
      </p:sp>
    </p:spTree>
    <p:extLst>
      <p:ext uri="{BB962C8B-B14F-4D97-AF65-F5344CB8AC3E}">
        <p14:creationId xmlns:p14="http://schemas.microsoft.com/office/powerpoint/2010/main" val="66050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EAD8-266C-4FDE-9C71-20AF7B79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The Turk (1770 – 1854)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CD55C-57EF-407F-9BE6-C6D27A60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1" r="1072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B3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2808-272C-40EC-B348-5039DA7CC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From about 1770 to 1854 (when it was destroyed in a fire), you could play chess against The Turk</a:t>
            </a:r>
          </a:p>
          <a:p>
            <a:r>
              <a:rPr lang="en-CA" sz="2000" dirty="0"/>
              <a:t>It appeared to be an automaton, i.e. a machine that played chess on its own</a:t>
            </a:r>
          </a:p>
          <a:p>
            <a:r>
              <a:rPr lang="en-CA" sz="2000" dirty="0"/>
              <a:t>And it could play pretty well</a:t>
            </a:r>
          </a:p>
          <a:p>
            <a:r>
              <a:rPr lang="en-CA" sz="2000" dirty="0"/>
              <a:t>But it was a hoax!</a:t>
            </a:r>
          </a:p>
          <a:p>
            <a:r>
              <a:rPr lang="en-CA" sz="2000" dirty="0"/>
              <a:t>A small human chess player hid inside the compartment on the right and made all the moves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0673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866B-72B4-4238-B38A-B659A290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Claude Shannon (1949/50)</a:t>
            </a:r>
          </a:p>
        </p:txBody>
      </p:sp>
      <p:pic>
        <p:nvPicPr>
          <p:cNvPr id="2050" name="Picture 2" descr="ClaudeShannon MFO3807.jpg">
            <a:extLst>
              <a:ext uri="{FF2B5EF4-FFF2-40B4-BE49-F238E27FC236}">
                <a16:creationId xmlns:a16="http://schemas.microsoft.com/office/drawing/2014/main" id="{8FE7178E-0EEE-4B35-950E-3071EF263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2C1E-B53C-4769-9303-1ADCCD58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Best known as “the father of information theory”</a:t>
            </a:r>
          </a:p>
          <a:p>
            <a:r>
              <a:rPr lang="en-CA" sz="2000" dirty="0"/>
              <a:t>Wrote a famous paper called “</a:t>
            </a:r>
            <a:r>
              <a:rPr lang="en-US" sz="2000" dirty="0"/>
              <a:t>Programming a Computer for playing Chess” in 1949</a:t>
            </a:r>
          </a:p>
          <a:p>
            <a:r>
              <a:rPr lang="en-US" sz="2000" dirty="0"/>
              <a:t>Proposed the basic idea of “position evaluation” and </a:t>
            </a:r>
            <a:r>
              <a:rPr lang="en-US" sz="2000" b="1" dirty="0"/>
              <a:t>min max search</a:t>
            </a:r>
            <a:r>
              <a:rPr lang="en-US" sz="2000" dirty="0"/>
              <a:t> for looking ahead to find the best moves</a:t>
            </a:r>
          </a:p>
          <a:p>
            <a:pPr lvl="1"/>
            <a:r>
              <a:rPr lang="en-US" sz="1600" dirty="0"/>
              <a:t>Later this was refined to </a:t>
            </a:r>
            <a:r>
              <a:rPr lang="en-US" sz="1600" b="1" dirty="0"/>
              <a:t>alpha-beta search</a:t>
            </a:r>
            <a:r>
              <a:rPr lang="en-US" sz="1600" dirty="0"/>
              <a:t>, which does essentially the same thing but more efficiently</a:t>
            </a:r>
          </a:p>
          <a:p>
            <a:r>
              <a:rPr lang="en-US" sz="2000" dirty="0"/>
              <a:t>In 1950 he published another paper where he estimated that total number of different possible chess positions 10</a:t>
            </a:r>
            <a:r>
              <a:rPr lang="en-US" sz="2000" baseline="30000" dirty="0"/>
              <a:t>120</a:t>
            </a:r>
            <a:endParaRPr lang="en-US" sz="2000" dirty="0"/>
          </a:p>
          <a:p>
            <a:pPr lvl="1"/>
            <a:r>
              <a:rPr lang="en-CA" sz="1600" dirty="0"/>
              <a:t>There are “only” about 10</a:t>
            </a:r>
            <a:r>
              <a:rPr lang="en-CA" sz="1600" baseline="30000" dirty="0"/>
              <a:t>80</a:t>
            </a:r>
            <a:r>
              <a:rPr lang="en-CA" sz="1600" dirty="0"/>
              <a:t> atoms in the universe</a:t>
            </a:r>
          </a:p>
          <a:p>
            <a:pPr lvl="1"/>
            <a:r>
              <a:rPr lang="en-CA" sz="1600" dirty="0"/>
              <a:t>Such a huge number means that pure “brute force” probably can’t be used to play chess well</a:t>
            </a:r>
          </a:p>
        </p:txBody>
      </p:sp>
    </p:spTree>
    <p:extLst>
      <p:ext uri="{BB962C8B-B14F-4D97-AF65-F5344CB8AC3E}">
        <p14:creationId xmlns:p14="http://schemas.microsoft.com/office/powerpoint/2010/main" val="58103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D8DB-66E1-4F98-AA00-4DC47318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CA" dirty="0"/>
              <a:t>Alan Turing: </a:t>
            </a:r>
            <a:r>
              <a:rPr lang="en-CA" dirty="0" err="1"/>
              <a:t>Turochamp</a:t>
            </a:r>
            <a:r>
              <a:rPr lang="en-CA" dirty="0"/>
              <a:t> (1948)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1C456-9C8D-4C2B-AF15-636BC34E2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FBE02-6D58-40A7-8E89-75B50C17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Alan Turing is best known for the creation of </a:t>
            </a:r>
            <a:r>
              <a:rPr lang="en-CA" sz="2000" b="1" dirty="0"/>
              <a:t>Turing machines</a:t>
            </a:r>
            <a:r>
              <a:rPr lang="en-CA" sz="2000" dirty="0"/>
              <a:t> (to help prove that some problems cannot be solved by any computer)</a:t>
            </a:r>
          </a:p>
          <a:p>
            <a:r>
              <a:rPr lang="en-CA" sz="2000" dirty="0"/>
              <a:t>He was also greatly interested in AI, and created the </a:t>
            </a:r>
            <a:r>
              <a:rPr lang="en-CA" sz="2000" b="1" dirty="0"/>
              <a:t>Turing Test</a:t>
            </a:r>
          </a:p>
          <a:p>
            <a:r>
              <a:rPr lang="en-CA" sz="2000" dirty="0" err="1"/>
              <a:t>Turochamp</a:t>
            </a:r>
            <a:r>
              <a:rPr lang="en-CA" sz="2000" dirty="0"/>
              <a:t> was a complete chess-playing program written by Turing and David </a:t>
            </a:r>
            <a:r>
              <a:rPr lang="en-CA" sz="2000" dirty="0" err="1"/>
              <a:t>Champernowne</a:t>
            </a:r>
            <a:r>
              <a:rPr lang="en-CA" sz="2000" dirty="0"/>
              <a:t> </a:t>
            </a:r>
          </a:p>
          <a:p>
            <a:r>
              <a:rPr lang="en-CA" sz="2000" dirty="0"/>
              <a:t>They didn’t actually get it running on a computer</a:t>
            </a:r>
          </a:p>
          <a:p>
            <a:r>
              <a:rPr lang="en-CA" sz="2000" dirty="0"/>
              <a:t>But it could be run by tracing it by hand, and it could play chess (although not very well)</a:t>
            </a:r>
          </a:p>
        </p:txBody>
      </p:sp>
    </p:spTree>
    <p:extLst>
      <p:ext uri="{BB962C8B-B14F-4D97-AF65-F5344CB8AC3E}">
        <p14:creationId xmlns:p14="http://schemas.microsoft.com/office/powerpoint/2010/main" val="217113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6B2A-0B75-436F-A376-C5291B71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CA" dirty="0"/>
              <a:t>The Kotok-McCarthy Chess Program (1962)</a:t>
            </a:r>
          </a:p>
        </p:txBody>
      </p:sp>
      <p:pic>
        <p:nvPicPr>
          <p:cNvPr id="3074" name="Picture 2" descr="Image result for john mccarthy">
            <a:extLst>
              <a:ext uri="{FF2B5EF4-FFF2-40B4-BE49-F238E27FC236}">
                <a16:creationId xmlns:a16="http://schemas.microsoft.com/office/drawing/2014/main" id="{649973CC-BE1E-4598-B504-AFB4A390B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4" r="1448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CE61-0059-4D0D-935E-89AE8510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John McCarthy is famous for creating the LISP programming language, and many other contributions to AI</a:t>
            </a:r>
          </a:p>
          <a:p>
            <a:pPr lvl="1"/>
            <a:r>
              <a:rPr lang="en-CA" sz="1600" dirty="0"/>
              <a:t>He also coined the term “Artificial Intelligence”</a:t>
            </a:r>
          </a:p>
          <a:p>
            <a:r>
              <a:rPr lang="en-CA" sz="2000" dirty="0"/>
              <a:t>Alan Kotok was an undergrad student who worked with McCarthy to create a chess playing programming</a:t>
            </a:r>
          </a:p>
          <a:p>
            <a:r>
              <a:rPr lang="en-CA" sz="2000" dirty="0"/>
              <a:t>Generally considered to be the strongest chess playing program of the time</a:t>
            </a:r>
          </a:p>
          <a:p>
            <a:r>
              <a:rPr lang="en-CA" sz="2000" dirty="0"/>
              <a:t>Took 5 to 25 minutes to make a move</a:t>
            </a:r>
          </a:p>
          <a:p>
            <a:r>
              <a:rPr lang="en-CA" sz="2000" dirty="0"/>
              <a:t>Played full chess, but not great</a:t>
            </a:r>
          </a:p>
          <a:p>
            <a:pPr lvl="1"/>
            <a:r>
              <a:rPr lang="en-CA" sz="1600" dirty="0"/>
              <a:t>Estimated to play about as well as an amateur who had played 100 games</a:t>
            </a:r>
          </a:p>
        </p:txBody>
      </p:sp>
    </p:spTree>
    <p:extLst>
      <p:ext uri="{BB962C8B-B14F-4D97-AF65-F5344CB8AC3E}">
        <p14:creationId xmlns:p14="http://schemas.microsoft.com/office/powerpoint/2010/main" val="414576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26F1-2C95-4682-A35C-7D43AD60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 err="1"/>
              <a:t>MacHack</a:t>
            </a:r>
            <a:r>
              <a:rPr lang="en-CA" dirty="0"/>
              <a:t> (1967)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06DA3-3D31-4FCA-9C51-B987E68E3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2" r="1414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A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B2340-449F-4817-A2F5-FD35D099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Developed by famed “hacker” Richard Greenblatt</a:t>
            </a:r>
          </a:p>
          <a:p>
            <a:r>
              <a:rPr lang="en-CA" sz="2000" dirty="0"/>
              <a:t>An influential program with a number of new ideas</a:t>
            </a:r>
          </a:p>
          <a:p>
            <a:r>
              <a:rPr lang="en-CA" sz="2000" dirty="0"/>
              <a:t>First program to defeat a human in a tournament</a:t>
            </a:r>
          </a:p>
          <a:p>
            <a:r>
              <a:rPr lang="en-CA" sz="2000" dirty="0"/>
              <a:t>Greenblatt himself was a pretty good amateur player, and hand-coded many chess heuristics into his program</a:t>
            </a:r>
          </a:p>
          <a:p>
            <a:r>
              <a:rPr lang="en-CA" sz="2000" dirty="0" err="1"/>
              <a:t>MacHack</a:t>
            </a:r>
            <a:r>
              <a:rPr lang="en-CA" sz="2000" dirty="0"/>
              <a:t> is also famous for being involved in a famous game of chess against philosopher Hubert Dreyfuss in </a:t>
            </a:r>
          </a:p>
          <a:p>
            <a:pPr lvl="1"/>
            <a:r>
              <a:rPr lang="en-CA" sz="1600" dirty="0"/>
              <a:t>Dreyfuss argued that the claims of AI where vastly overblown</a:t>
            </a:r>
          </a:p>
          <a:p>
            <a:pPr lvl="1"/>
            <a:r>
              <a:rPr lang="en-CA" sz="1600" dirty="0"/>
              <a:t>The poor quality of chess programs was something he often pointed out</a:t>
            </a:r>
          </a:p>
          <a:p>
            <a:pPr lvl="1"/>
            <a:r>
              <a:rPr lang="en-CA" sz="1600" dirty="0"/>
              <a:t>So he played a game against </a:t>
            </a:r>
            <a:r>
              <a:rPr lang="en-CA" sz="1600" dirty="0" err="1"/>
              <a:t>MacHack</a:t>
            </a:r>
            <a:r>
              <a:rPr lang="en-CA" sz="1600" dirty="0"/>
              <a:t> --- and lost</a:t>
            </a:r>
          </a:p>
        </p:txBody>
      </p:sp>
    </p:spTree>
    <p:extLst>
      <p:ext uri="{BB962C8B-B14F-4D97-AF65-F5344CB8AC3E}">
        <p14:creationId xmlns:p14="http://schemas.microsoft.com/office/powerpoint/2010/main" val="307209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4397-C143-417E-804E-9B426CCC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Computer Chess Grows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8C93-DB81-4B76-B5B8-CAFC294DA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By the 1970s, there were enough computer chess programs that tournaments started to be held</a:t>
            </a:r>
          </a:p>
          <a:p>
            <a:r>
              <a:rPr lang="en-CA" dirty="0"/>
              <a:t>1970: the first North American Computer Chess Tournament was held</a:t>
            </a:r>
          </a:p>
          <a:p>
            <a:pPr lvl="1"/>
            <a:r>
              <a:rPr lang="en-CA" dirty="0"/>
              <a:t>6 participants</a:t>
            </a:r>
          </a:p>
          <a:p>
            <a:pPr lvl="1"/>
            <a:r>
              <a:rPr lang="en-CA" dirty="0"/>
              <a:t>Won by a program called </a:t>
            </a:r>
            <a:r>
              <a:rPr lang="en-CA" b="1" dirty="0"/>
              <a:t>Chess 3.0</a:t>
            </a:r>
          </a:p>
          <a:p>
            <a:pPr lvl="2"/>
            <a:r>
              <a:rPr lang="en-CA" dirty="0"/>
              <a:t>Successors of Chess 3.0 dominated this tournament in the its first decade (only lost the championship twice in the 1970s!)</a:t>
            </a:r>
          </a:p>
          <a:p>
            <a:r>
              <a:rPr lang="en-CA" dirty="0"/>
              <a:t>1974: the first world computer chess championships</a:t>
            </a:r>
          </a:p>
          <a:p>
            <a:pPr lvl="1"/>
            <a:r>
              <a:rPr lang="en-CA" dirty="0"/>
              <a:t>Won by the Russian program </a:t>
            </a:r>
            <a:r>
              <a:rPr lang="en-CA" b="1" dirty="0" err="1"/>
              <a:t>Kaisa</a:t>
            </a:r>
            <a:endParaRPr lang="en-CA" b="1" dirty="0"/>
          </a:p>
          <a:p>
            <a:r>
              <a:rPr lang="en-CA" dirty="0"/>
              <a:t>1977: first consumer chess programs that ordinary people could buy</a:t>
            </a:r>
          </a:p>
        </p:txBody>
      </p:sp>
    </p:spTree>
    <p:extLst>
      <p:ext uri="{BB962C8B-B14F-4D97-AF65-F5344CB8AC3E}">
        <p14:creationId xmlns:p14="http://schemas.microsoft.com/office/powerpoint/2010/main" val="26855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F5E3-28F0-48BB-BEA1-82FC9F74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CA" dirty="0"/>
              <a:t>The Levy-McCarthy Bet (1969)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24FCD-E9E6-4694-9A09-6F58D242F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87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2D35-99BE-4CF0-862F-71AAB9FB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In 1969, chess master David Levy made a bet of $1000 with John McCarthy that Levy could defeat any chess playing program in the next 10 years</a:t>
            </a:r>
          </a:p>
          <a:p>
            <a:r>
              <a:rPr lang="en-CA" sz="2000" dirty="0"/>
              <a:t>Levy won the bet --- in 1979 he defeated the best chess programs of the day</a:t>
            </a:r>
          </a:p>
          <a:p>
            <a:r>
              <a:rPr lang="en-CA" sz="2000" dirty="0"/>
              <a:t>Levy extended his bet and offered $1000 to the first chess program that could beat him</a:t>
            </a:r>
          </a:p>
          <a:p>
            <a:r>
              <a:rPr lang="en-CA" sz="2000" dirty="0"/>
              <a:t>He finally lost that bet to … 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9046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1287</Words>
  <Application>Microsoft Office PowerPoint</Application>
  <PresentationFormat>Widescreen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AI and Chess</vt:lpstr>
      <vt:lpstr>Introduction</vt:lpstr>
      <vt:lpstr>The Turk (1770 – 1854)</vt:lpstr>
      <vt:lpstr>Claude Shannon (1949/50)</vt:lpstr>
      <vt:lpstr>Alan Turing: Turochamp (1948)</vt:lpstr>
      <vt:lpstr>The Kotok-McCarthy Chess Program (1962)</vt:lpstr>
      <vt:lpstr>MacHack (1967)</vt:lpstr>
      <vt:lpstr>Computer Chess Grows</vt:lpstr>
      <vt:lpstr>The Levy-McCarthy Bet (1969)</vt:lpstr>
      <vt:lpstr>Deep Thought (1989)</vt:lpstr>
      <vt:lpstr>Deep Blue (1997)</vt:lpstr>
      <vt:lpstr>AlphaZero (2017)</vt:lpstr>
      <vt:lpstr>AlphaZero</vt:lpstr>
      <vt:lpstr>AlphaZero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and Chess</dc:title>
  <dc:creator>Toby Donaldson</dc:creator>
  <cp:lastModifiedBy>Toby Donaldson</cp:lastModifiedBy>
  <cp:revision>6</cp:revision>
  <dcterms:created xsi:type="dcterms:W3CDTF">2019-06-03T06:31:59Z</dcterms:created>
  <dcterms:modified xsi:type="dcterms:W3CDTF">2019-06-03T06:49:29Z</dcterms:modified>
</cp:coreProperties>
</file>