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21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9E684-E132-45A6-9187-26EC6927A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362DA3-7E31-4535-9DC0-C8912BC9E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44E77-4080-43CB-A2A1-D3AD83A26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1ED1C-57E7-497D-B3E3-780016988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EC84-C57E-4EF3-982C-3AA8587F0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569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2720F-8BA9-45DE-941B-49AA05018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47E4A-E588-4EFE-8D2F-F5F3B6963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615D4-4B25-4C2A-8A91-B14181A3B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49CA5-E517-4B5D-A359-651C89249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A62B3-2A1F-4E86-A4D3-1966138B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5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4680E2-DAB4-4C37-9568-F21D1EBBD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C7C0E-EB34-41B9-AFE4-41D2DDE81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C6582-3EF5-42E5-AEB3-2BD97A37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21EAA-16B9-47AF-B003-AF937356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3B9BE-17B7-42AF-AD96-34014131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081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3DAF-FDA0-4E56-8182-08973F6C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3AC29-B819-4D4F-B877-52A2D0759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C919B-9C7B-4567-B438-64E63A2BA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F6974-6273-4EA4-8EB4-FE8B6517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5A031-C986-4760-8D51-8761F5D9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66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D599-37CD-441E-936E-48B55600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EB8EC-36B0-4323-9E4B-7FC27ED92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2D967-AB57-4E4D-9824-13127592E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34E47-438A-44EF-963A-34E3CA95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A48B2-7F8F-43AB-86F9-FC88E5D7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822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C349-86E9-4AD1-9B4C-10E4C535B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100BF-A1AB-4FE6-AAA8-700F41135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408B7-8EBD-4385-97D3-D29025516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1C63E-8362-4BE8-8D45-E8B1058B3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58ADD-82D4-40C8-99B4-A0C473A4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CA8B7-309D-4BB5-AD81-07BDB3E2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660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1CFBE-3660-41E0-B94F-0253F063D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7A777-FF68-4DC9-A5F0-B1E0CD5E0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62930-E3C3-4F8B-A187-4C85830F0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E01FAE-4959-411F-BC69-9A695C42C2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872900-2EAC-4577-95BD-B03C33A2D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B2F037-1F41-4E56-9E0A-F1EFE342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56764B-03B8-4DC8-B592-B5314CA2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80852-879B-4E85-A78B-5A7EFB8A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821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83E0E-B69B-4F3A-B7CB-224A1CE07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810C11-ACD7-49F3-B259-444CC1CF7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C4AEF-461C-4AB4-AE40-C2E8E680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28D509-2DDC-416D-BDA4-42B3BF473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721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C00C7-09FC-4096-8655-1DD9F6CEF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D4153-46CA-499A-9BC4-5CBFD05B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D81B8-AA23-4513-AB38-F00A6CFD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11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5A5D-874A-4945-B71B-F23D1DE8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2E783-DA27-4E6C-8D89-FBCD02CA2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40FBC-98B6-4490-990B-D798EA9C0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E2760-55DA-44EA-9829-78FDB1EAC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57267-29EC-400B-8FCE-91D0D8B6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7A74B-B387-4CEA-82ED-7068E8288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63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9838-E238-43CD-88F5-B6919561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979703-A849-4BC8-9D7A-FC1291683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392ED5-2614-4808-973B-1C3D2FAD3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5D80C-514D-49E5-BFE9-07580B96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91BED-1EFB-4840-A896-8AD624795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B03F9-FB42-4431-BFF9-97CA3E31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10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B546D-7C76-442A-B94B-C132D15B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46184-BCA0-4C79-A7F4-6C9B471C0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3F1B-2E29-4560-8507-1CC92F1DB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242A2-8AFF-4780-BE1C-8552A92B9E4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20945-FD6E-4033-A6A8-568EFB599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A7583-14DF-42A0-B9D8-9DB5E7AC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D925A-B221-499F-B87B-7936749DE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04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635206-7B79-4AD6-84D8-6A096D613EF2}"/>
              </a:ext>
            </a:extLst>
          </p:cNvPr>
          <p:cNvSpPr txBox="1"/>
          <p:nvPr/>
        </p:nvSpPr>
        <p:spPr>
          <a:xfrm>
            <a:off x="779795" y="287099"/>
            <a:ext cx="76402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5400" dirty="0"/>
              <a:t>(a v b v c)(¬a v ¬b)(¬a v ¬c)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48127ED7-3487-44E5-B88D-B09EC2551E0F}"/>
              </a:ext>
            </a:extLst>
          </p:cNvPr>
          <p:cNvGrpSpPr/>
          <p:nvPr/>
        </p:nvGrpSpPr>
        <p:grpSpPr>
          <a:xfrm>
            <a:off x="1437519" y="1313010"/>
            <a:ext cx="6324785" cy="4561511"/>
            <a:chOff x="3077906" y="1161935"/>
            <a:chExt cx="6324785" cy="456151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04B3BA3-0BF4-4CE4-831F-E17DF3F8D250}"/>
                </a:ext>
              </a:extLst>
            </p:cNvPr>
            <p:cNvSpPr/>
            <p:nvPr/>
          </p:nvSpPr>
          <p:spPr>
            <a:xfrm>
              <a:off x="5709882" y="116193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B2A73C7-D25F-4D58-9448-A68016EFFA2D}"/>
                </a:ext>
              </a:extLst>
            </p:cNvPr>
            <p:cNvSpPr/>
            <p:nvPr/>
          </p:nvSpPr>
          <p:spPr>
            <a:xfrm>
              <a:off x="4254714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A15DEBB-0407-406F-BE40-CBCE15B5DFB4}"/>
                </a:ext>
              </a:extLst>
            </p:cNvPr>
            <p:cNvSpPr/>
            <p:nvPr/>
          </p:nvSpPr>
          <p:spPr>
            <a:xfrm>
              <a:off x="3489905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A665519-08A2-47BA-8A76-939A80EDBF84}"/>
                </a:ext>
              </a:extLst>
            </p:cNvPr>
            <p:cNvSpPr/>
            <p:nvPr/>
          </p:nvSpPr>
          <p:spPr>
            <a:xfrm>
              <a:off x="3141323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011A06-E995-48B2-A956-E03EF7C4F3F0}"/>
                </a:ext>
              </a:extLst>
            </p:cNvPr>
            <p:cNvSpPr/>
            <p:nvPr/>
          </p:nvSpPr>
          <p:spPr>
            <a:xfrm>
              <a:off x="3765300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0498B04-9A8B-441C-BE0F-68C115D94C97}"/>
                </a:ext>
              </a:extLst>
            </p:cNvPr>
            <p:cNvSpPr/>
            <p:nvPr/>
          </p:nvSpPr>
          <p:spPr>
            <a:xfrm>
              <a:off x="4880546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8D590AC-C3E2-40A5-8C1D-2FF18B4F4BE3}"/>
                </a:ext>
              </a:extLst>
            </p:cNvPr>
            <p:cNvSpPr/>
            <p:nvPr/>
          </p:nvSpPr>
          <p:spPr>
            <a:xfrm>
              <a:off x="4531964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0B9FCFC-B4E1-4922-992B-CAF4867C0A5F}"/>
                </a:ext>
              </a:extLst>
            </p:cNvPr>
            <p:cNvSpPr/>
            <p:nvPr/>
          </p:nvSpPr>
          <p:spPr>
            <a:xfrm>
              <a:off x="5155941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35EA5272-7B66-4881-B2FD-7AA0A9F54ECD}"/>
                </a:ext>
              </a:extLst>
            </p:cNvPr>
            <p:cNvSpPr/>
            <p:nvPr/>
          </p:nvSpPr>
          <p:spPr>
            <a:xfrm>
              <a:off x="7373799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857289E-C751-4A63-8842-716A5A7AB299}"/>
                </a:ext>
              </a:extLst>
            </p:cNvPr>
            <p:cNvSpPr/>
            <p:nvPr/>
          </p:nvSpPr>
          <p:spPr>
            <a:xfrm>
              <a:off x="6608990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F6E9176-731D-4569-A455-A42CD377EAFE}"/>
                </a:ext>
              </a:extLst>
            </p:cNvPr>
            <p:cNvSpPr/>
            <p:nvPr/>
          </p:nvSpPr>
          <p:spPr>
            <a:xfrm>
              <a:off x="6260408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9D7F4AC-775E-4FB2-99DA-F7196E9E9FF7}"/>
                </a:ext>
              </a:extLst>
            </p:cNvPr>
            <p:cNvSpPr/>
            <p:nvPr/>
          </p:nvSpPr>
          <p:spPr>
            <a:xfrm>
              <a:off x="6884385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A6EC7EB-3E15-45BD-8D2F-4335CD70D945}"/>
                </a:ext>
              </a:extLst>
            </p:cNvPr>
            <p:cNvSpPr/>
            <p:nvPr/>
          </p:nvSpPr>
          <p:spPr>
            <a:xfrm>
              <a:off x="7999631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82952A3-5E0B-4ACB-80CB-86748F5E05A0}"/>
                </a:ext>
              </a:extLst>
            </p:cNvPr>
            <p:cNvSpPr/>
            <p:nvPr/>
          </p:nvSpPr>
          <p:spPr>
            <a:xfrm>
              <a:off x="7651049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24BFC57-3509-4C36-8AEB-794BE2B42E6B}"/>
                </a:ext>
              </a:extLst>
            </p:cNvPr>
            <p:cNvSpPr/>
            <p:nvPr/>
          </p:nvSpPr>
          <p:spPr>
            <a:xfrm>
              <a:off x="8275026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CFAF2EB-B4DD-48EB-B077-D76F99A2AD05}"/>
                </a:ext>
              </a:extLst>
            </p:cNvPr>
            <p:cNvCxnSpPr>
              <a:stCxn id="5" idx="3"/>
              <a:endCxn id="6" idx="7"/>
            </p:cNvCxnSpPr>
            <p:nvPr/>
          </p:nvCxnSpPr>
          <p:spPr>
            <a:xfrm flipH="1">
              <a:off x="4727532" y="1623441"/>
              <a:ext cx="1063473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A01B035-ECD9-4B4D-AA02-53472B05C9B6}"/>
                </a:ext>
              </a:extLst>
            </p:cNvPr>
            <p:cNvCxnSpPr>
              <a:stCxn id="5" idx="5"/>
              <a:endCxn id="39" idx="1"/>
            </p:cNvCxnSpPr>
            <p:nvPr/>
          </p:nvCxnSpPr>
          <p:spPr>
            <a:xfrm>
              <a:off x="6182700" y="1623441"/>
              <a:ext cx="1272222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C168C3D-3BE5-427C-9C3B-B0A0A4FA1686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3766876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E8BE64C-C369-4A59-890C-5D5CACCA5ED1}"/>
                </a:ext>
              </a:extLst>
            </p:cNvPr>
            <p:cNvCxnSpPr>
              <a:stCxn id="6" idx="5"/>
              <a:endCxn id="36" idx="0"/>
            </p:cNvCxnSpPr>
            <p:nvPr/>
          </p:nvCxnSpPr>
          <p:spPr>
            <a:xfrm>
              <a:off x="4727532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C9B48D9-4CAA-48AC-BA93-C311C9019BCC}"/>
                </a:ext>
              </a:extLst>
            </p:cNvPr>
            <p:cNvCxnSpPr>
              <a:cxnSpLocks/>
              <a:stCxn id="8" idx="4"/>
              <a:endCxn id="12" idx="0"/>
            </p:cNvCxnSpPr>
            <p:nvPr/>
          </p:nvCxnSpPr>
          <p:spPr>
            <a:xfrm flipH="1">
              <a:off x="3418294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93E8FD4-C1C8-482A-AE24-ED979CB684F5}"/>
                </a:ext>
              </a:extLst>
            </p:cNvPr>
            <p:cNvCxnSpPr>
              <a:cxnSpLocks/>
              <a:stCxn id="8" idx="4"/>
              <a:endCxn id="13" idx="0"/>
            </p:cNvCxnSpPr>
            <p:nvPr/>
          </p:nvCxnSpPr>
          <p:spPr>
            <a:xfrm>
              <a:off x="3766876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5D55058-80D0-48AA-A528-2CA23812EE67}"/>
                </a:ext>
              </a:extLst>
            </p:cNvPr>
            <p:cNvCxnSpPr>
              <a:cxnSpLocks/>
              <a:stCxn id="36" idx="4"/>
              <a:endCxn id="37" idx="0"/>
            </p:cNvCxnSpPr>
            <p:nvPr/>
          </p:nvCxnSpPr>
          <p:spPr>
            <a:xfrm flipH="1">
              <a:off x="4808935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CBA37EE5-178A-4E13-A56C-B91CBB34BF32}"/>
                </a:ext>
              </a:extLst>
            </p:cNvPr>
            <p:cNvCxnSpPr>
              <a:cxnSpLocks/>
              <a:stCxn id="36" idx="4"/>
              <a:endCxn id="38" idx="0"/>
            </p:cNvCxnSpPr>
            <p:nvPr/>
          </p:nvCxnSpPr>
          <p:spPr>
            <a:xfrm>
              <a:off x="5157517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73EE928-9DD1-4CFC-8FCA-E5C69D0BC9E9}"/>
                </a:ext>
              </a:extLst>
            </p:cNvPr>
            <p:cNvCxnSpPr>
              <a:stCxn id="39" idx="3"/>
              <a:endCxn id="40" idx="0"/>
            </p:cNvCxnSpPr>
            <p:nvPr/>
          </p:nvCxnSpPr>
          <p:spPr>
            <a:xfrm flipH="1">
              <a:off x="6885961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1643B5C-F6C7-4AA2-83F0-556E7F79610D}"/>
                </a:ext>
              </a:extLst>
            </p:cNvPr>
            <p:cNvCxnSpPr>
              <a:stCxn id="39" idx="5"/>
              <a:endCxn id="43" idx="0"/>
            </p:cNvCxnSpPr>
            <p:nvPr/>
          </p:nvCxnSpPr>
          <p:spPr>
            <a:xfrm>
              <a:off x="7846617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42058F-B997-4436-AB71-41D63361CD22}"/>
                </a:ext>
              </a:extLst>
            </p:cNvPr>
            <p:cNvCxnSpPr>
              <a:stCxn id="40" idx="4"/>
              <a:endCxn id="41" idx="0"/>
            </p:cNvCxnSpPr>
            <p:nvPr/>
          </p:nvCxnSpPr>
          <p:spPr>
            <a:xfrm flipH="1">
              <a:off x="6537379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0941ED52-03C8-4883-8653-2C3F3689FDEE}"/>
                </a:ext>
              </a:extLst>
            </p:cNvPr>
            <p:cNvCxnSpPr>
              <a:stCxn id="40" idx="4"/>
              <a:endCxn id="42" idx="0"/>
            </p:cNvCxnSpPr>
            <p:nvPr/>
          </p:nvCxnSpPr>
          <p:spPr>
            <a:xfrm>
              <a:off x="6885961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8CE266C8-9656-49E3-BE4E-B2528A0AEFDC}"/>
                </a:ext>
              </a:extLst>
            </p:cNvPr>
            <p:cNvCxnSpPr>
              <a:stCxn id="43" idx="4"/>
              <a:endCxn id="44" idx="0"/>
            </p:cNvCxnSpPr>
            <p:nvPr/>
          </p:nvCxnSpPr>
          <p:spPr>
            <a:xfrm flipH="1">
              <a:off x="7928020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8A311B8-6B7C-4D33-B4FC-8B17429A74BD}"/>
                </a:ext>
              </a:extLst>
            </p:cNvPr>
            <p:cNvCxnSpPr>
              <a:stCxn id="43" idx="4"/>
              <a:endCxn id="45" idx="0"/>
            </p:cNvCxnSpPr>
            <p:nvPr/>
          </p:nvCxnSpPr>
          <p:spPr>
            <a:xfrm>
              <a:off x="8276602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886D48A-A98E-48A4-B9D4-548784C05C07}"/>
                </a:ext>
              </a:extLst>
            </p:cNvPr>
            <p:cNvSpPr txBox="1"/>
            <p:nvPr/>
          </p:nvSpPr>
          <p:spPr>
            <a:xfrm>
              <a:off x="4836760" y="1520860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a=T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8580588-E62D-468E-B26A-5ED3F7B06348}"/>
                </a:ext>
              </a:extLst>
            </p:cNvPr>
            <p:cNvSpPr txBox="1"/>
            <p:nvPr/>
          </p:nvSpPr>
          <p:spPr>
            <a:xfrm>
              <a:off x="6524451" y="1503592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a=F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28EA321D-FAE4-4E67-8216-BE50693EE931}"/>
                </a:ext>
              </a:extLst>
            </p:cNvPr>
            <p:cNvSpPr txBox="1"/>
            <p:nvPr/>
          </p:nvSpPr>
          <p:spPr>
            <a:xfrm>
              <a:off x="3625208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FDF1BC9-F4DF-48B0-85BF-2D7326A02B3E}"/>
                </a:ext>
              </a:extLst>
            </p:cNvPr>
            <p:cNvSpPr txBox="1"/>
            <p:nvPr/>
          </p:nvSpPr>
          <p:spPr>
            <a:xfrm>
              <a:off x="6741889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6E66B9-669B-4766-86F5-19A96B4E23B4}"/>
                </a:ext>
              </a:extLst>
            </p:cNvPr>
            <p:cNvSpPr txBox="1"/>
            <p:nvPr/>
          </p:nvSpPr>
          <p:spPr>
            <a:xfrm>
              <a:off x="4785865" y="2663914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EF37B2B-858E-47AB-822E-B44CB2B2AEA0}"/>
                </a:ext>
              </a:extLst>
            </p:cNvPr>
            <p:cNvSpPr txBox="1"/>
            <p:nvPr/>
          </p:nvSpPr>
          <p:spPr>
            <a:xfrm>
              <a:off x="7880867" y="2607901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32D43FE-6999-4C3E-921D-1FD2E2C0C76C}"/>
                </a:ext>
              </a:extLst>
            </p:cNvPr>
            <p:cNvSpPr txBox="1"/>
            <p:nvPr/>
          </p:nvSpPr>
          <p:spPr>
            <a:xfrm>
              <a:off x="4508603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C89B43B-53BB-4C0E-84C4-59C95B926D64}"/>
                </a:ext>
              </a:extLst>
            </p:cNvPr>
            <p:cNvSpPr txBox="1"/>
            <p:nvPr/>
          </p:nvSpPr>
          <p:spPr>
            <a:xfrm>
              <a:off x="3803808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42A0FC6-AEB1-4040-9225-2F355DC657F0}"/>
                </a:ext>
              </a:extLst>
            </p:cNvPr>
            <p:cNvSpPr txBox="1"/>
            <p:nvPr/>
          </p:nvSpPr>
          <p:spPr>
            <a:xfrm>
              <a:off x="3094596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BFDB151-2312-4829-8A99-E9BF5F24E632}"/>
                </a:ext>
              </a:extLst>
            </p:cNvPr>
            <p:cNvSpPr txBox="1"/>
            <p:nvPr/>
          </p:nvSpPr>
          <p:spPr>
            <a:xfrm>
              <a:off x="5204190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F66A4E65-BEBF-4479-B532-671A44A741F9}"/>
                </a:ext>
              </a:extLst>
            </p:cNvPr>
            <p:cNvSpPr txBox="1"/>
            <p:nvPr/>
          </p:nvSpPr>
          <p:spPr>
            <a:xfrm>
              <a:off x="6229754" y="3774703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840E834-CF5C-4264-B446-8BFA13732BB4}"/>
                </a:ext>
              </a:extLst>
            </p:cNvPr>
            <p:cNvSpPr txBox="1"/>
            <p:nvPr/>
          </p:nvSpPr>
          <p:spPr>
            <a:xfrm>
              <a:off x="6925341" y="3774702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DFB94FC-D7EC-4C39-B742-47F774BA2B7B}"/>
                </a:ext>
              </a:extLst>
            </p:cNvPr>
            <p:cNvSpPr txBox="1"/>
            <p:nvPr/>
          </p:nvSpPr>
          <p:spPr>
            <a:xfrm>
              <a:off x="7629124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BDD74E8-C52A-479D-B635-873013EB02AF}"/>
                </a:ext>
              </a:extLst>
            </p:cNvPr>
            <p:cNvSpPr txBox="1"/>
            <p:nvPr/>
          </p:nvSpPr>
          <p:spPr>
            <a:xfrm>
              <a:off x="8324711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E2C576-387A-4FD2-AAB9-B547C453B36B}"/>
                </a:ext>
              </a:extLst>
            </p:cNvPr>
            <p:cNvSpPr txBox="1"/>
            <p:nvPr/>
          </p:nvSpPr>
          <p:spPr>
            <a:xfrm>
              <a:off x="3077906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TTT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6EF9A83-DE1F-4E22-83CE-779052AAD6E1}"/>
                </a:ext>
              </a:extLst>
            </p:cNvPr>
            <p:cNvSpPr txBox="1"/>
            <p:nvPr/>
          </p:nvSpPr>
          <p:spPr>
            <a:xfrm>
              <a:off x="3695994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TTF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7F9CD07-355C-4C8F-ADE0-134A2CD90744}"/>
                </a:ext>
              </a:extLst>
            </p:cNvPr>
            <p:cNvSpPr txBox="1"/>
            <p:nvPr/>
          </p:nvSpPr>
          <p:spPr>
            <a:xfrm>
              <a:off x="4494573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TFT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04E5E11-06DC-4A72-A112-B87417D3D7C2}"/>
                </a:ext>
              </a:extLst>
            </p:cNvPr>
            <p:cNvSpPr txBox="1"/>
            <p:nvPr/>
          </p:nvSpPr>
          <p:spPr>
            <a:xfrm>
              <a:off x="5155116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TFF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C2619EB-6A30-4F48-80F1-A81AE5942A2B}"/>
                </a:ext>
              </a:extLst>
            </p:cNvPr>
            <p:cNvSpPr txBox="1"/>
            <p:nvPr/>
          </p:nvSpPr>
          <p:spPr>
            <a:xfrm>
              <a:off x="6214789" y="4972063"/>
              <a:ext cx="631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FTT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631B20E-9AAE-4CEB-9FDA-F25A9DFE84E3}"/>
                </a:ext>
              </a:extLst>
            </p:cNvPr>
            <p:cNvSpPr txBox="1"/>
            <p:nvPr/>
          </p:nvSpPr>
          <p:spPr>
            <a:xfrm>
              <a:off x="6863822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FTF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6500A37-98E1-47F7-AF61-EBB807A3960C}"/>
                </a:ext>
              </a:extLst>
            </p:cNvPr>
            <p:cNvSpPr txBox="1"/>
            <p:nvPr/>
          </p:nvSpPr>
          <p:spPr>
            <a:xfrm>
              <a:off x="7650769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FFT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39EF459-0E18-4590-AC15-F2A5F0ED2A7C}"/>
                </a:ext>
              </a:extLst>
            </p:cNvPr>
            <p:cNvSpPr txBox="1"/>
            <p:nvPr/>
          </p:nvSpPr>
          <p:spPr>
            <a:xfrm>
              <a:off x="8294695" y="4972063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FFF	</a:t>
              </a:r>
            </a:p>
          </p:txBody>
        </p:sp>
        <p:sp>
          <p:nvSpPr>
            <p:cNvPr id="102" name="Smiley Face 101">
              <a:extLst>
                <a:ext uri="{FF2B5EF4-FFF2-40B4-BE49-F238E27FC236}">
                  <a16:creationId xmlns:a16="http://schemas.microsoft.com/office/drawing/2014/main" id="{8DC73BF5-E931-42DB-9E1F-4AFC32289866}"/>
                </a:ext>
              </a:extLst>
            </p:cNvPr>
            <p:cNvSpPr/>
            <p:nvPr/>
          </p:nvSpPr>
          <p:spPr>
            <a:xfrm>
              <a:off x="5284667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3" name="Smiley Face 102">
              <a:extLst>
                <a:ext uri="{FF2B5EF4-FFF2-40B4-BE49-F238E27FC236}">
                  <a16:creationId xmlns:a16="http://schemas.microsoft.com/office/drawing/2014/main" id="{238271E2-4F2B-4CFF-9E61-9443D8B6FB21}"/>
                </a:ext>
              </a:extLst>
            </p:cNvPr>
            <p:cNvSpPr/>
            <p:nvPr/>
          </p:nvSpPr>
          <p:spPr>
            <a:xfrm>
              <a:off x="634296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Smiley Face 103">
              <a:extLst>
                <a:ext uri="{FF2B5EF4-FFF2-40B4-BE49-F238E27FC236}">
                  <a16:creationId xmlns:a16="http://schemas.microsoft.com/office/drawing/2014/main" id="{40EA19BC-9679-4192-BBFE-A90E59D6249B}"/>
                </a:ext>
              </a:extLst>
            </p:cNvPr>
            <p:cNvSpPr/>
            <p:nvPr/>
          </p:nvSpPr>
          <p:spPr>
            <a:xfrm>
              <a:off x="700575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5" name="Smiley Face 104">
              <a:extLst>
                <a:ext uri="{FF2B5EF4-FFF2-40B4-BE49-F238E27FC236}">
                  <a16:creationId xmlns:a16="http://schemas.microsoft.com/office/drawing/2014/main" id="{E8815396-7C5C-44AC-8DBD-4B93ED7CDF66}"/>
                </a:ext>
              </a:extLst>
            </p:cNvPr>
            <p:cNvSpPr/>
            <p:nvPr/>
          </p:nvSpPr>
          <p:spPr>
            <a:xfrm>
              <a:off x="7767398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84B776FB-51E7-44EC-A875-AC7050026889}"/>
              </a:ext>
            </a:extLst>
          </p:cNvPr>
          <p:cNvSpPr txBox="1"/>
          <p:nvPr/>
        </p:nvSpPr>
        <p:spPr>
          <a:xfrm>
            <a:off x="8420028" y="281801"/>
            <a:ext cx="3685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This propositional logic sentence has: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3 variables: a, b,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3 clauses</a:t>
            </a:r>
          </a:p>
        </p:txBody>
      </p:sp>
      <p:sp>
        <p:nvSpPr>
          <p:cNvPr id="108" name="Left Brace 107">
            <a:extLst>
              <a:ext uri="{FF2B5EF4-FFF2-40B4-BE49-F238E27FC236}">
                <a16:creationId xmlns:a16="http://schemas.microsoft.com/office/drawing/2014/main" id="{AF03882B-F595-4BAF-8CC4-A30FB75AD68B}"/>
              </a:ext>
            </a:extLst>
          </p:cNvPr>
          <p:cNvSpPr/>
          <p:nvPr/>
        </p:nvSpPr>
        <p:spPr>
          <a:xfrm rot="16200000">
            <a:off x="4919130" y="4708304"/>
            <a:ext cx="275395" cy="28101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4B0E32F-8153-46E3-9C50-78A77081D800}"/>
              </a:ext>
            </a:extLst>
          </p:cNvPr>
          <p:cNvSpPr txBox="1"/>
          <p:nvPr/>
        </p:nvSpPr>
        <p:spPr>
          <a:xfrm>
            <a:off x="2635961" y="6315862"/>
            <a:ext cx="5310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 sentence is </a:t>
            </a:r>
            <a:r>
              <a:rPr lang="en-CA" b="1" dirty="0"/>
              <a:t>satisfiable</a:t>
            </a:r>
            <a:r>
              <a:rPr lang="en-CA" dirty="0"/>
              <a:t> if it has 1 or more true models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1FB6186-A90C-4629-8127-3F027C1E4EC3}"/>
              </a:ext>
            </a:extLst>
          </p:cNvPr>
          <p:cNvSpPr txBox="1"/>
          <p:nvPr/>
        </p:nvSpPr>
        <p:spPr>
          <a:xfrm>
            <a:off x="8420028" y="1933353"/>
            <a:ext cx="33080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 </a:t>
            </a:r>
            <a:r>
              <a:rPr lang="en-CA" b="1" dirty="0"/>
              <a:t>model</a:t>
            </a:r>
            <a:r>
              <a:rPr lang="en-CA" dirty="0"/>
              <a:t> is an assignment of</a:t>
            </a:r>
          </a:p>
          <a:p>
            <a:r>
              <a:rPr lang="en-CA" dirty="0"/>
              <a:t>values to variables (i.e. a row of a</a:t>
            </a:r>
            <a:br>
              <a:rPr lang="en-CA" dirty="0"/>
            </a:br>
            <a:r>
              <a:rPr lang="en-CA" dirty="0"/>
              <a:t>truth table).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463B59B-0BBD-4472-8377-499ABA1DAE86}"/>
              </a:ext>
            </a:extLst>
          </p:cNvPr>
          <p:cNvSpPr txBox="1"/>
          <p:nvPr/>
        </p:nvSpPr>
        <p:spPr>
          <a:xfrm>
            <a:off x="8420028" y="3214156"/>
            <a:ext cx="34087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The </a:t>
            </a:r>
            <a:r>
              <a:rPr lang="en-CA" b="1" dirty="0"/>
              <a:t>DPLL algorithm </a:t>
            </a:r>
            <a:r>
              <a:rPr lang="en-CA" dirty="0"/>
              <a:t>is a depth-first</a:t>
            </a:r>
            <a:br>
              <a:rPr lang="en-CA" dirty="0"/>
            </a:br>
            <a:r>
              <a:rPr lang="en-CA" dirty="0"/>
              <a:t>backtracking algorithm with some</a:t>
            </a:r>
            <a:br>
              <a:rPr lang="en-CA" dirty="0"/>
            </a:br>
            <a:r>
              <a:rPr lang="en-CA" dirty="0"/>
              <a:t>SAT-specific additions: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Early termination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Pure symbol heuristic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Unit clause heuristic</a:t>
            </a:r>
          </a:p>
        </p:txBody>
      </p:sp>
    </p:spTree>
    <p:extLst>
      <p:ext uri="{BB962C8B-B14F-4D97-AF65-F5344CB8AC3E}">
        <p14:creationId xmlns:p14="http://schemas.microsoft.com/office/powerpoint/2010/main" val="106801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635206-7B79-4AD6-84D8-6A096D613EF2}"/>
              </a:ext>
            </a:extLst>
          </p:cNvPr>
          <p:cNvSpPr txBox="1"/>
          <p:nvPr/>
        </p:nvSpPr>
        <p:spPr>
          <a:xfrm>
            <a:off x="779795" y="287099"/>
            <a:ext cx="76402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5400" dirty="0"/>
              <a:t>(a v b v c)(¬a v ¬b)(¬a v ¬c)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48127ED7-3487-44E5-B88D-B09EC2551E0F}"/>
              </a:ext>
            </a:extLst>
          </p:cNvPr>
          <p:cNvGrpSpPr/>
          <p:nvPr/>
        </p:nvGrpSpPr>
        <p:grpSpPr>
          <a:xfrm>
            <a:off x="1437519" y="1313010"/>
            <a:ext cx="6324785" cy="4561511"/>
            <a:chOff x="3077906" y="1161935"/>
            <a:chExt cx="6324785" cy="456151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04B3BA3-0BF4-4CE4-831F-E17DF3F8D250}"/>
                </a:ext>
              </a:extLst>
            </p:cNvPr>
            <p:cNvSpPr/>
            <p:nvPr/>
          </p:nvSpPr>
          <p:spPr>
            <a:xfrm>
              <a:off x="5709882" y="116193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B2A73C7-D25F-4D58-9448-A68016EFFA2D}"/>
                </a:ext>
              </a:extLst>
            </p:cNvPr>
            <p:cNvSpPr/>
            <p:nvPr/>
          </p:nvSpPr>
          <p:spPr>
            <a:xfrm>
              <a:off x="4254714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A15DEBB-0407-406F-BE40-CBCE15B5DFB4}"/>
                </a:ext>
              </a:extLst>
            </p:cNvPr>
            <p:cNvSpPr/>
            <p:nvPr/>
          </p:nvSpPr>
          <p:spPr>
            <a:xfrm>
              <a:off x="3489905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A665519-08A2-47BA-8A76-939A80EDBF84}"/>
                </a:ext>
              </a:extLst>
            </p:cNvPr>
            <p:cNvSpPr/>
            <p:nvPr/>
          </p:nvSpPr>
          <p:spPr>
            <a:xfrm>
              <a:off x="3141323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011A06-E995-48B2-A956-E03EF7C4F3F0}"/>
                </a:ext>
              </a:extLst>
            </p:cNvPr>
            <p:cNvSpPr/>
            <p:nvPr/>
          </p:nvSpPr>
          <p:spPr>
            <a:xfrm>
              <a:off x="3765300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0498B04-9A8B-441C-BE0F-68C115D94C97}"/>
                </a:ext>
              </a:extLst>
            </p:cNvPr>
            <p:cNvSpPr/>
            <p:nvPr/>
          </p:nvSpPr>
          <p:spPr>
            <a:xfrm>
              <a:off x="4880546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8D590AC-C3E2-40A5-8C1D-2FF18B4F4BE3}"/>
                </a:ext>
              </a:extLst>
            </p:cNvPr>
            <p:cNvSpPr/>
            <p:nvPr/>
          </p:nvSpPr>
          <p:spPr>
            <a:xfrm>
              <a:off x="4531964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0B9FCFC-B4E1-4922-992B-CAF4867C0A5F}"/>
                </a:ext>
              </a:extLst>
            </p:cNvPr>
            <p:cNvSpPr/>
            <p:nvPr/>
          </p:nvSpPr>
          <p:spPr>
            <a:xfrm>
              <a:off x="5155941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35EA5272-7B66-4881-B2FD-7AA0A9F54ECD}"/>
                </a:ext>
              </a:extLst>
            </p:cNvPr>
            <p:cNvSpPr/>
            <p:nvPr/>
          </p:nvSpPr>
          <p:spPr>
            <a:xfrm>
              <a:off x="7373799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857289E-C751-4A63-8842-716A5A7AB299}"/>
                </a:ext>
              </a:extLst>
            </p:cNvPr>
            <p:cNvSpPr/>
            <p:nvPr/>
          </p:nvSpPr>
          <p:spPr>
            <a:xfrm>
              <a:off x="6608990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F6E9176-731D-4569-A455-A42CD377EAFE}"/>
                </a:ext>
              </a:extLst>
            </p:cNvPr>
            <p:cNvSpPr/>
            <p:nvPr/>
          </p:nvSpPr>
          <p:spPr>
            <a:xfrm>
              <a:off x="6260408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9D7F4AC-775E-4FB2-99DA-F7196E9E9FF7}"/>
                </a:ext>
              </a:extLst>
            </p:cNvPr>
            <p:cNvSpPr/>
            <p:nvPr/>
          </p:nvSpPr>
          <p:spPr>
            <a:xfrm>
              <a:off x="6884385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A6EC7EB-3E15-45BD-8D2F-4335CD70D945}"/>
                </a:ext>
              </a:extLst>
            </p:cNvPr>
            <p:cNvSpPr/>
            <p:nvPr/>
          </p:nvSpPr>
          <p:spPr>
            <a:xfrm>
              <a:off x="7999631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82952A3-5E0B-4ACB-80CB-86748F5E05A0}"/>
                </a:ext>
              </a:extLst>
            </p:cNvPr>
            <p:cNvSpPr/>
            <p:nvPr/>
          </p:nvSpPr>
          <p:spPr>
            <a:xfrm>
              <a:off x="7651049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24BFC57-3509-4C36-8AEB-794BE2B42E6B}"/>
                </a:ext>
              </a:extLst>
            </p:cNvPr>
            <p:cNvSpPr/>
            <p:nvPr/>
          </p:nvSpPr>
          <p:spPr>
            <a:xfrm>
              <a:off x="8275026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CFAF2EB-B4DD-48EB-B077-D76F99A2AD05}"/>
                </a:ext>
              </a:extLst>
            </p:cNvPr>
            <p:cNvCxnSpPr>
              <a:stCxn id="5" idx="3"/>
              <a:endCxn id="6" idx="7"/>
            </p:cNvCxnSpPr>
            <p:nvPr/>
          </p:nvCxnSpPr>
          <p:spPr>
            <a:xfrm flipH="1">
              <a:off x="4727532" y="1623441"/>
              <a:ext cx="1063473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A01B035-ECD9-4B4D-AA02-53472B05C9B6}"/>
                </a:ext>
              </a:extLst>
            </p:cNvPr>
            <p:cNvCxnSpPr>
              <a:stCxn id="5" idx="5"/>
              <a:endCxn id="39" idx="1"/>
            </p:cNvCxnSpPr>
            <p:nvPr/>
          </p:nvCxnSpPr>
          <p:spPr>
            <a:xfrm>
              <a:off x="6182700" y="1623441"/>
              <a:ext cx="1272222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C168C3D-3BE5-427C-9C3B-B0A0A4FA1686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3766876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E8BE64C-C369-4A59-890C-5D5CACCA5ED1}"/>
                </a:ext>
              </a:extLst>
            </p:cNvPr>
            <p:cNvCxnSpPr>
              <a:stCxn id="6" idx="5"/>
              <a:endCxn id="36" idx="0"/>
            </p:cNvCxnSpPr>
            <p:nvPr/>
          </p:nvCxnSpPr>
          <p:spPr>
            <a:xfrm>
              <a:off x="4727532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C9B48D9-4CAA-48AC-BA93-C311C9019BCC}"/>
                </a:ext>
              </a:extLst>
            </p:cNvPr>
            <p:cNvCxnSpPr>
              <a:cxnSpLocks/>
              <a:stCxn id="8" idx="4"/>
              <a:endCxn id="12" idx="0"/>
            </p:cNvCxnSpPr>
            <p:nvPr/>
          </p:nvCxnSpPr>
          <p:spPr>
            <a:xfrm flipH="1">
              <a:off x="3418294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93E8FD4-C1C8-482A-AE24-ED979CB684F5}"/>
                </a:ext>
              </a:extLst>
            </p:cNvPr>
            <p:cNvCxnSpPr>
              <a:cxnSpLocks/>
              <a:stCxn id="8" idx="4"/>
              <a:endCxn id="13" idx="0"/>
            </p:cNvCxnSpPr>
            <p:nvPr/>
          </p:nvCxnSpPr>
          <p:spPr>
            <a:xfrm>
              <a:off x="3766876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5D55058-80D0-48AA-A528-2CA23812EE67}"/>
                </a:ext>
              </a:extLst>
            </p:cNvPr>
            <p:cNvCxnSpPr>
              <a:cxnSpLocks/>
              <a:stCxn id="36" idx="4"/>
              <a:endCxn id="37" idx="0"/>
            </p:cNvCxnSpPr>
            <p:nvPr/>
          </p:nvCxnSpPr>
          <p:spPr>
            <a:xfrm flipH="1">
              <a:off x="4808935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CBA37EE5-178A-4E13-A56C-B91CBB34BF32}"/>
                </a:ext>
              </a:extLst>
            </p:cNvPr>
            <p:cNvCxnSpPr>
              <a:cxnSpLocks/>
              <a:stCxn id="36" idx="4"/>
              <a:endCxn id="38" idx="0"/>
            </p:cNvCxnSpPr>
            <p:nvPr/>
          </p:nvCxnSpPr>
          <p:spPr>
            <a:xfrm>
              <a:off x="5157517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73EE928-9DD1-4CFC-8FCA-E5C69D0BC9E9}"/>
                </a:ext>
              </a:extLst>
            </p:cNvPr>
            <p:cNvCxnSpPr>
              <a:stCxn id="39" idx="3"/>
              <a:endCxn id="40" idx="0"/>
            </p:cNvCxnSpPr>
            <p:nvPr/>
          </p:nvCxnSpPr>
          <p:spPr>
            <a:xfrm flipH="1">
              <a:off x="6885961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1643B5C-F6C7-4AA2-83F0-556E7F79610D}"/>
                </a:ext>
              </a:extLst>
            </p:cNvPr>
            <p:cNvCxnSpPr>
              <a:stCxn id="39" idx="5"/>
              <a:endCxn id="43" idx="0"/>
            </p:cNvCxnSpPr>
            <p:nvPr/>
          </p:nvCxnSpPr>
          <p:spPr>
            <a:xfrm>
              <a:off x="7846617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42058F-B997-4436-AB71-41D63361CD22}"/>
                </a:ext>
              </a:extLst>
            </p:cNvPr>
            <p:cNvCxnSpPr>
              <a:stCxn id="40" idx="4"/>
              <a:endCxn id="41" idx="0"/>
            </p:cNvCxnSpPr>
            <p:nvPr/>
          </p:nvCxnSpPr>
          <p:spPr>
            <a:xfrm flipH="1">
              <a:off x="6537379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0941ED52-03C8-4883-8653-2C3F3689FDEE}"/>
                </a:ext>
              </a:extLst>
            </p:cNvPr>
            <p:cNvCxnSpPr>
              <a:stCxn id="40" idx="4"/>
              <a:endCxn id="42" idx="0"/>
            </p:cNvCxnSpPr>
            <p:nvPr/>
          </p:nvCxnSpPr>
          <p:spPr>
            <a:xfrm>
              <a:off x="6885961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8CE266C8-9656-49E3-BE4E-B2528A0AEFDC}"/>
                </a:ext>
              </a:extLst>
            </p:cNvPr>
            <p:cNvCxnSpPr>
              <a:stCxn id="43" idx="4"/>
              <a:endCxn id="44" idx="0"/>
            </p:cNvCxnSpPr>
            <p:nvPr/>
          </p:nvCxnSpPr>
          <p:spPr>
            <a:xfrm flipH="1">
              <a:off x="7928020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8A311B8-6B7C-4D33-B4FC-8B17429A74BD}"/>
                </a:ext>
              </a:extLst>
            </p:cNvPr>
            <p:cNvCxnSpPr>
              <a:stCxn id="43" idx="4"/>
              <a:endCxn id="45" idx="0"/>
            </p:cNvCxnSpPr>
            <p:nvPr/>
          </p:nvCxnSpPr>
          <p:spPr>
            <a:xfrm>
              <a:off x="8276602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886D48A-A98E-48A4-B9D4-548784C05C07}"/>
                </a:ext>
              </a:extLst>
            </p:cNvPr>
            <p:cNvSpPr txBox="1"/>
            <p:nvPr/>
          </p:nvSpPr>
          <p:spPr>
            <a:xfrm>
              <a:off x="4836760" y="1520860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a=T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8580588-E62D-468E-B26A-5ED3F7B06348}"/>
                </a:ext>
              </a:extLst>
            </p:cNvPr>
            <p:cNvSpPr txBox="1"/>
            <p:nvPr/>
          </p:nvSpPr>
          <p:spPr>
            <a:xfrm>
              <a:off x="6524451" y="1503592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a=F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28EA321D-FAE4-4E67-8216-BE50693EE931}"/>
                </a:ext>
              </a:extLst>
            </p:cNvPr>
            <p:cNvSpPr txBox="1"/>
            <p:nvPr/>
          </p:nvSpPr>
          <p:spPr>
            <a:xfrm>
              <a:off x="3625208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FDF1BC9-F4DF-48B0-85BF-2D7326A02B3E}"/>
                </a:ext>
              </a:extLst>
            </p:cNvPr>
            <p:cNvSpPr txBox="1"/>
            <p:nvPr/>
          </p:nvSpPr>
          <p:spPr>
            <a:xfrm>
              <a:off x="6741889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6E66B9-669B-4766-86F5-19A96B4E23B4}"/>
                </a:ext>
              </a:extLst>
            </p:cNvPr>
            <p:cNvSpPr txBox="1"/>
            <p:nvPr/>
          </p:nvSpPr>
          <p:spPr>
            <a:xfrm>
              <a:off x="4785865" y="2663914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EF37B2B-858E-47AB-822E-B44CB2B2AEA0}"/>
                </a:ext>
              </a:extLst>
            </p:cNvPr>
            <p:cNvSpPr txBox="1"/>
            <p:nvPr/>
          </p:nvSpPr>
          <p:spPr>
            <a:xfrm>
              <a:off x="7880867" y="2607901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32D43FE-6999-4C3E-921D-1FD2E2C0C76C}"/>
                </a:ext>
              </a:extLst>
            </p:cNvPr>
            <p:cNvSpPr txBox="1"/>
            <p:nvPr/>
          </p:nvSpPr>
          <p:spPr>
            <a:xfrm>
              <a:off x="4508603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C89B43B-53BB-4C0E-84C4-59C95B926D64}"/>
                </a:ext>
              </a:extLst>
            </p:cNvPr>
            <p:cNvSpPr txBox="1"/>
            <p:nvPr/>
          </p:nvSpPr>
          <p:spPr>
            <a:xfrm>
              <a:off x="3803808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42A0FC6-AEB1-4040-9225-2F355DC657F0}"/>
                </a:ext>
              </a:extLst>
            </p:cNvPr>
            <p:cNvSpPr txBox="1"/>
            <p:nvPr/>
          </p:nvSpPr>
          <p:spPr>
            <a:xfrm>
              <a:off x="3094596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BFDB151-2312-4829-8A99-E9BF5F24E632}"/>
                </a:ext>
              </a:extLst>
            </p:cNvPr>
            <p:cNvSpPr txBox="1"/>
            <p:nvPr/>
          </p:nvSpPr>
          <p:spPr>
            <a:xfrm>
              <a:off x="5204190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F66A4E65-BEBF-4479-B532-671A44A741F9}"/>
                </a:ext>
              </a:extLst>
            </p:cNvPr>
            <p:cNvSpPr txBox="1"/>
            <p:nvPr/>
          </p:nvSpPr>
          <p:spPr>
            <a:xfrm>
              <a:off x="6229754" y="3774703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840E834-CF5C-4264-B446-8BFA13732BB4}"/>
                </a:ext>
              </a:extLst>
            </p:cNvPr>
            <p:cNvSpPr txBox="1"/>
            <p:nvPr/>
          </p:nvSpPr>
          <p:spPr>
            <a:xfrm>
              <a:off x="6925341" y="3774702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DFB94FC-D7EC-4C39-B742-47F774BA2B7B}"/>
                </a:ext>
              </a:extLst>
            </p:cNvPr>
            <p:cNvSpPr txBox="1"/>
            <p:nvPr/>
          </p:nvSpPr>
          <p:spPr>
            <a:xfrm>
              <a:off x="7629124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BDD74E8-C52A-479D-B635-873013EB02AF}"/>
                </a:ext>
              </a:extLst>
            </p:cNvPr>
            <p:cNvSpPr txBox="1"/>
            <p:nvPr/>
          </p:nvSpPr>
          <p:spPr>
            <a:xfrm>
              <a:off x="8324711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E2C576-387A-4FD2-AAB9-B547C453B36B}"/>
                </a:ext>
              </a:extLst>
            </p:cNvPr>
            <p:cNvSpPr txBox="1"/>
            <p:nvPr/>
          </p:nvSpPr>
          <p:spPr>
            <a:xfrm>
              <a:off x="3077906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TTT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6EF9A83-DE1F-4E22-83CE-779052AAD6E1}"/>
                </a:ext>
              </a:extLst>
            </p:cNvPr>
            <p:cNvSpPr txBox="1"/>
            <p:nvPr/>
          </p:nvSpPr>
          <p:spPr>
            <a:xfrm>
              <a:off x="3695994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TTF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7F9CD07-355C-4C8F-ADE0-134A2CD90744}"/>
                </a:ext>
              </a:extLst>
            </p:cNvPr>
            <p:cNvSpPr txBox="1"/>
            <p:nvPr/>
          </p:nvSpPr>
          <p:spPr>
            <a:xfrm>
              <a:off x="4494573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TFT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04E5E11-06DC-4A72-A112-B87417D3D7C2}"/>
                </a:ext>
              </a:extLst>
            </p:cNvPr>
            <p:cNvSpPr txBox="1"/>
            <p:nvPr/>
          </p:nvSpPr>
          <p:spPr>
            <a:xfrm>
              <a:off x="5155116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TFF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C2619EB-6A30-4F48-80F1-A81AE5942A2B}"/>
                </a:ext>
              </a:extLst>
            </p:cNvPr>
            <p:cNvSpPr txBox="1"/>
            <p:nvPr/>
          </p:nvSpPr>
          <p:spPr>
            <a:xfrm>
              <a:off x="6214789" y="4972063"/>
              <a:ext cx="631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FTT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631B20E-9AAE-4CEB-9FDA-F25A9DFE84E3}"/>
                </a:ext>
              </a:extLst>
            </p:cNvPr>
            <p:cNvSpPr txBox="1"/>
            <p:nvPr/>
          </p:nvSpPr>
          <p:spPr>
            <a:xfrm>
              <a:off x="6863822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FTF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6500A37-98E1-47F7-AF61-EBB807A3960C}"/>
                </a:ext>
              </a:extLst>
            </p:cNvPr>
            <p:cNvSpPr txBox="1"/>
            <p:nvPr/>
          </p:nvSpPr>
          <p:spPr>
            <a:xfrm>
              <a:off x="7650769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FFT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39EF459-0E18-4590-AC15-F2A5F0ED2A7C}"/>
                </a:ext>
              </a:extLst>
            </p:cNvPr>
            <p:cNvSpPr txBox="1"/>
            <p:nvPr/>
          </p:nvSpPr>
          <p:spPr>
            <a:xfrm>
              <a:off x="8294695" y="4972063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FFF	</a:t>
              </a:r>
            </a:p>
          </p:txBody>
        </p:sp>
        <p:sp>
          <p:nvSpPr>
            <p:cNvPr id="102" name="Smiley Face 101">
              <a:extLst>
                <a:ext uri="{FF2B5EF4-FFF2-40B4-BE49-F238E27FC236}">
                  <a16:creationId xmlns:a16="http://schemas.microsoft.com/office/drawing/2014/main" id="{8DC73BF5-E931-42DB-9E1F-4AFC32289866}"/>
                </a:ext>
              </a:extLst>
            </p:cNvPr>
            <p:cNvSpPr/>
            <p:nvPr/>
          </p:nvSpPr>
          <p:spPr>
            <a:xfrm>
              <a:off x="5284667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3" name="Smiley Face 102">
              <a:extLst>
                <a:ext uri="{FF2B5EF4-FFF2-40B4-BE49-F238E27FC236}">
                  <a16:creationId xmlns:a16="http://schemas.microsoft.com/office/drawing/2014/main" id="{238271E2-4F2B-4CFF-9E61-9443D8B6FB21}"/>
                </a:ext>
              </a:extLst>
            </p:cNvPr>
            <p:cNvSpPr/>
            <p:nvPr/>
          </p:nvSpPr>
          <p:spPr>
            <a:xfrm>
              <a:off x="634296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Smiley Face 103">
              <a:extLst>
                <a:ext uri="{FF2B5EF4-FFF2-40B4-BE49-F238E27FC236}">
                  <a16:creationId xmlns:a16="http://schemas.microsoft.com/office/drawing/2014/main" id="{40EA19BC-9679-4192-BBFE-A90E59D6249B}"/>
                </a:ext>
              </a:extLst>
            </p:cNvPr>
            <p:cNvSpPr/>
            <p:nvPr/>
          </p:nvSpPr>
          <p:spPr>
            <a:xfrm>
              <a:off x="700575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5" name="Smiley Face 104">
              <a:extLst>
                <a:ext uri="{FF2B5EF4-FFF2-40B4-BE49-F238E27FC236}">
                  <a16:creationId xmlns:a16="http://schemas.microsoft.com/office/drawing/2014/main" id="{E8815396-7C5C-44AC-8DBD-4B93ED7CDF66}"/>
                </a:ext>
              </a:extLst>
            </p:cNvPr>
            <p:cNvSpPr/>
            <p:nvPr/>
          </p:nvSpPr>
          <p:spPr>
            <a:xfrm>
              <a:off x="7767398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A5367A-B7BE-4FAE-B964-062DAF58F956}"/>
              </a:ext>
            </a:extLst>
          </p:cNvPr>
          <p:cNvSpPr txBox="1"/>
          <p:nvPr/>
        </p:nvSpPr>
        <p:spPr>
          <a:xfrm>
            <a:off x="7838811" y="1654667"/>
            <a:ext cx="444333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You can imagine doing, say, a depth-first</a:t>
            </a:r>
          </a:p>
          <a:p>
            <a:r>
              <a:rPr lang="en-CA" dirty="0"/>
              <a:t>search of this tree to find a model: start</a:t>
            </a:r>
            <a:br>
              <a:rPr lang="en-CA" dirty="0"/>
            </a:br>
            <a:r>
              <a:rPr lang="en-CA" dirty="0"/>
              <a:t>at the root and go downwards.</a:t>
            </a:r>
          </a:p>
          <a:p>
            <a:endParaRPr lang="en-CA" dirty="0"/>
          </a:p>
          <a:p>
            <a:r>
              <a:rPr lang="en-CA" dirty="0"/>
              <a:t>In the example on the left, any root-to-leaf</a:t>
            </a:r>
          </a:p>
          <a:p>
            <a:r>
              <a:rPr lang="en-CA" dirty="0"/>
              <a:t>path corresponds to a model (i.e. a complete </a:t>
            </a:r>
            <a:br>
              <a:rPr lang="en-CA" dirty="0"/>
            </a:br>
            <a:r>
              <a:rPr lang="en-CA" dirty="0"/>
              <a:t>assignment of values).</a:t>
            </a:r>
          </a:p>
          <a:p>
            <a:endParaRPr lang="en-CA" dirty="0"/>
          </a:p>
          <a:p>
            <a:r>
              <a:rPr lang="en-CA" dirty="0"/>
              <a:t>In this example, variables are assigned in</a:t>
            </a:r>
          </a:p>
          <a:p>
            <a:r>
              <a:rPr lang="en-CA" dirty="0"/>
              <a:t>alphabetical order a, b, c for simplicity.</a:t>
            </a:r>
          </a:p>
          <a:p>
            <a:endParaRPr lang="en-CA" dirty="0"/>
          </a:p>
          <a:p>
            <a:r>
              <a:rPr lang="en-CA" dirty="0"/>
              <a:t>But you don’t have to use that order: you</a:t>
            </a:r>
          </a:p>
          <a:p>
            <a:r>
              <a:rPr lang="en-CA" dirty="0"/>
              <a:t>can choose to assign any unassigned</a:t>
            </a:r>
            <a:br>
              <a:rPr lang="en-CA" dirty="0"/>
            </a:br>
            <a:r>
              <a:rPr lang="en-CA" dirty="0"/>
              <a:t>variable. Often, </a:t>
            </a:r>
            <a:r>
              <a:rPr lang="en-CA" b="1" dirty="0"/>
              <a:t>heuristics can help make</a:t>
            </a:r>
            <a:br>
              <a:rPr lang="en-CA" b="1" dirty="0"/>
            </a:br>
            <a:r>
              <a:rPr lang="en-CA" b="1" dirty="0"/>
              <a:t>good choices</a:t>
            </a:r>
            <a:r>
              <a:rPr lang="en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973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635206-7B79-4AD6-84D8-6A096D613EF2}"/>
              </a:ext>
            </a:extLst>
          </p:cNvPr>
          <p:cNvSpPr txBox="1"/>
          <p:nvPr/>
        </p:nvSpPr>
        <p:spPr>
          <a:xfrm>
            <a:off x="779795" y="287099"/>
            <a:ext cx="76402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5400" dirty="0"/>
              <a:t>(a v b v c)(¬a v ¬b)(¬a v ¬c)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48127ED7-3487-44E5-B88D-B09EC2551E0F}"/>
              </a:ext>
            </a:extLst>
          </p:cNvPr>
          <p:cNvGrpSpPr/>
          <p:nvPr/>
        </p:nvGrpSpPr>
        <p:grpSpPr>
          <a:xfrm>
            <a:off x="1437519" y="1313010"/>
            <a:ext cx="6324785" cy="4561511"/>
            <a:chOff x="3077906" y="1161935"/>
            <a:chExt cx="6324785" cy="456151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04B3BA3-0BF4-4CE4-831F-E17DF3F8D250}"/>
                </a:ext>
              </a:extLst>
            </p:cNvPr>
            <p:cNvSpPr/>
            <p:nvPr/>
          </p:nvSpPr>
          <p:spPr>
            <a:xfrm>
              <a:off x="5709882" y="116193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B2A73C7-D25F-4D58-9448-A68016EFFA2D}"/>
                </a:ext>
              </a:extLst>
            </p:cNvPr>
            <p:cNvSpPr/>
            <p:nvPr/>
          </p:nvSpPr>
          <p:spPr>
            <a:xfrm>
              <a:off x="4254714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A15DEBB-0407-406F-BE40-CBCE15B5DFB4}"/>
                </a:ext>
              </a:extLst>
            </p:cNvPr>
            <p:cNvSpPr/>
            <p:nvPr/>
          </p:nvSpPr>
          <p:spPr>
            <a:xfrm>
              <a:off x="3489905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A665519-08A2-47BA-8A76-939A80EDBF84}"/>
                </a:ext>
              </a:extLst>
            </p:cNvPr>
            <p:cNvSpPr/>
            <p:nvPr/>
          </p:nvSpPr>
          <p:spPr>
            <a:xfrm>
              <a:off x="3141323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011A06-E995-48B2-A956-E03EF7C4F3F0}"/>
                </a:ext>
              </a:extLst>
            </p:cNvPr>
            <p:cNvSpPr/>
            <p:nvPr/>
          </p:nvSpPr>
          <p:spPr>
            <a:xfrm>
              <a:off x="3765300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0498B04-9A8B-441C-BE0F-68C115D94C97}"/>
                </a:ext>
              </a:extLst>
            </p:cNvPr>
            <p:cNvSpPr/>
            <p:nvPr/>
          </p:nvSpPr>
          <p:spPr>
            <a:xfrm>
              <a:off x="4880546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8D590AC-C3E2-40A5-8C1D-2FF18B4F4BE3}"/>
                </a:ext>
              </a:extLst>
            </p:cNvPr>
            <p:cNvSpPr/>
            <p:nvPr/>
          </p:nvSpPr>
          <p:spPr>
            <a:xfrm>
              <a:off x="4531964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0B9FCFC-B4E1-4922-992B-CAF4867C0A5F}"/>
                </a:ext>
              </a:extLst>
            </p:cNvPr>
            <p:cNvSpPr/>
            <p:nvPr/>
          </p:nvSpPr>
          <p:spPr>
            <a:xfrm>
              <a:off x="5155941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35EA5272-7B66-4881-B2FD-7AA0A9F54ECD}"/>
                </a:ext>
              </a:extLst>
            </p:cNvPr>
            <p:cNvSpPr/>
            <p:nvPr/>
          </p:nvSpPr>
          <p:spPr>
            <a:xfrm>
              <a:off x="7373799" y="234589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857289E-C751-4A63-8842-716A5A7AB299}"/>
                </a:ext>
              </a:extLst>
            </p:cNvPr>
            <p:cNvSpPr/>
            <p:nvPr/>
          </p:nvSpPr>
          <p:spPr>
            <a:xfrm>
              <a:off x="6608990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F6E9176-731D-4569-A455-A42CD377EAFE}"/>
                </a:ext>
              </a:extLst>
            </p:cNvPr>
            <p:cNvSpPr/>
            <p:nvPr/>
          </p:nvSpPr>
          <p:spPr>
            <a:xfrm>
              <a:off x="6260408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9D7F4AC-775E-4FB2-99DA-F7196E9E9FF7}"/>
                </a:ext>
              </a:extLst>
            </p:cNvPr>
            <p:cNvSpPr/>
            <p:nvPr/>
          </p:nvSpPr>
          <p:spPr>
            <a:xfrm>
              <a:off x="6884385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A6EC7EB-3E15-45BD-8D2F-4335CD70D945}"/>
                </a:ext>
              </a:extLst>
            </p:cNvPr>
            <p:cNvSpPr/>
            <p:nvPr/>
          </p:nvSpPr>
          <p:spPr>
            <a:xfrm>
              <a:off x="7999631" y="3347303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82952A3-5E0B-4ACB-80CB-86748F5E05A0}"/>
                </a:ext>
              </a:extLst>
            </p:cNvPr>
            <p:cNvSpPr/>
            <p:nvPr/>
          </p:nvSpPr>
          <p:spPr>
            <a:xfrm>
              <a:off x="7651049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24BFC57-3509-4C36-8AEB-794BE2B42E6B}"/>
                </a:ext>
              </a:extLst>
            </p:cNvPr>
            <p:cNvSpPr/>
            <p:nvPr/>
          </p:nvSpPr>
          <p:spPr>
            <a:xfrm>
              <a:off x="8275026" y="4443465"/>
              <a:ext cx="553941" cy="5406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CFAF2EB-B4DD-48EB-B077-D76F99A2AD05}"/>
                </a:ext>
              </a:extLst>
            </p:cNvPr>
            <p:cNvCxnSpPr>
              <a:stCxn id="5" idx="3"/>
              <a:endCxn id="6" idx="7"/>
            </p:cNvCxnSpPr>
            <p:nvPr/>
          </p:nvCxnSpPr>
          <p:spPr>
            <a:xfrm flipH="1">
              <a:off x="4727532" y="1623441"/>
              <a:ext cx="1063473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A01B035-ECD9-4B4D-AA02-53472B05C9B6}"/>
                </a:ext>
              </a:extLst>
            </p:cNvPr>
            <p:cNvCxnSpPr>
              <a:stCxn id="5" idx="5"/>
              <a:endCxn id="39" idx="1"/>
            </p:cNvCxnSpPr>
            <p:nvPr/>
          </p:nvCxnSpPr>
          <p:spPr>
            <a:xfrm>
              <a:off x="6182700" y="1623441"/>
              <a:ext cx="1272222" cy="8016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C168C3D-3BE5-427C-9C3B-B0A0A4FA1686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3766876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E8BE64C-C369-4A59-890C-5D5CACCA5ED1}"/>
                </a:ext>
              </a:extLst>
            </p:cNvPr>
            <p:cNvCxnSpPr>
              <a:stCxn id="6" idx="5"/>
              <a:endCxn id="36" idx="0"/>
            </p:cNvCxnSpPr>
            <p:nvPr/>
          </p:nvCxnSpPr>
          <p:spPr>
            <a:xfrm>
              <a:off x="4727532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C9B48D9-4CAA-48AC-BA93-C311C9019BCC}"/>
                </a:ext>
              </a:extLst>
            </p:cNvPr>
            <p:cNvCxnSpPr>
              <a:cxnSpLocks/>
              <a:stCxn id="8" idx="4"/>
              <a:endCxn id="12" idx="0"/>
            </p:cNvCxnSpPr>
            <p:nvPr/>
          </p:nvCxnSpPr>
          <p:spPr>
            <a:xfrm flipH="1">
              <a:off x="3418294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93E8FD4-C1C8-482A-AE24-ED979CB684F5}"/>
                </a:ext>
              </a:extLst>
            </p:cNvPr>
            <p:cNvCxnSpPr>
              <a:cxnSpLocks/>
              <a:stCxn id="8" idx="4"/>
              <a:endCxn id="13" idx="0"/>
            </p:cNvCxnSpPr>
            <p:nvPr/>
          </p:nvCxnSpPr>
          <p:spPr>
            <a:xfrm>
              <a:off x="3766876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5D55058-80D0-48AA-A528-2CA23812EE67}"/>
                </a:ext>
              </a:extLst>
            </p:cNvPr>
            <p:cNvCxnSpPr>
              <a:cxnSpLocks/>
              <a:stCxn id="36" idx="4"/>
              <a:endCxn id="37" idx="0"/>
            </p:cNvCxnSpPr>
            <p:nvPr/>
          </p:nvCxnSpPr>
          <p:spPr>
            <a:xfrm flipH="1">
              <a:off x="4808935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CBA37EE5-178A-4E13-A56C-B91CBB34BF32}"/>
                </a:ext>
              </a:extLst>
            </p:cNvPr>
            <p:cNvCxnSpPr>
              <a:cxnSpLocks/>
              <a:stCxn id="36" idx="4"/>
              <a:endCxn id="38" idx="0"/>
            </p:cNvCxnSpPr>
            <p:nvPr/>
          </p:nvCxnSpPr>
          <p:spPr>
            <a:xfrm>
              <a:off x="5157517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73EE928-9DD1-4CFC-8FCA-E5C69D0BC9E9}"/>
                </a:ext>
              </a:extLst>
            </p:cNvPr>
            <p:cNvCxnSpPr>
              <a:stCxn id="39" idx="3"/>
              <a:endCxn id="40" idx="0"/>
            </p:cNvCxnSpPr>
            <p:nvPr/>
          </p:nvCxnSpPr>
          <p:spPr>
            <a:xfrm flipH="1">
              <a:off x="6885961" y="2807399"/>
              <a:ext cx="568961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1643B5C-F6C7-4AA2-83F0-556E7F79610D}"/>
                </a:ext>
              </a:extLst>
            </p:cNvPr>
            <p:cNvCxnSpPr>
              <a:stCxn id="39" idx="5"/>
              <a:endCxn id="43" idx="0"/>
            </p:cNvCxnSpPr>
            <p:nvPr/>
          </p:nvCxnSpPr>
          <p:spPr>
            <a:xfrm>
              <a:off x="7846617" y="2807399"/>
              <a:ext cx="429985" cy="539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842058F-B997-4436-AB71-41D63361CD22}"/>
                </a:ext>
              </a:extLst>
            </p:cNvPr>
            <p:cNvCxnSpPr>
              <a:stCxn id="40" idx="4"/>
              <a:endCxn id="41" idx="0"/>
            </p:cNvCxnSpPr>
            <p:nvPr/>
          </p:nvCxnSpPr>
          <p:spPr>
            <a:xfrm flipH="1">
              <a:off x="6537379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0941ED52-03C8-4883-8653-2C3F3689FDEE}"/>
                </a:ext>
              </a:extLst>
            </p:cNvPr>
            <p:cNvCxnSpPr>
              <a:stCxn id="40" idx="4"/>
              <a:endCxn id="42" idx="0"/>
            </p:cNvCxnSpPr>
            <p:nvPr/>
          </p:nvCxnSpPr>
          <p:spPr>
            <a:xfrm>
              <a:off x="6885961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8CE266C8-9656-49E3-BE4E-B2528A0AEFDC}"/>
                </a:ext>
              </a:extLst>
            </p:cNvPr>
            <p:cNvCxnSpPr>
              <a:stCxn id="43" idx="4"/>
              <a:endCxn id="44" idx="0"/>
            </p:cNvCxnSpPr>
            <p:nvPr/>
          </p:nvCxnSpPr>
          <p:spPr>
            <a:xfrm flipH="1">
              <a:off x="7928020" y="3887991"/>
              <a:ext cx="348582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8A311B8-6B7C-4D33-B4FC-8B17429A74BD}"/>
                </a:ext>
              </a:extLst>
            </p:cNvPr>
            <p:cNvCxnSpPr>
              <a:stCxn id="43" idx="4"/>
              <a:endCxn id="45" idx="0"/>
            </p:cNvCxnSpPr>
            <p:nvPr/>
          </p:nvCxnSpPr>
          <p:spPr>
            <a:xfrm>
              <a:off x="8276602" y="3887991"/>
              <a:ext cx="275395" cy="555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886D48A-A98E-48A4-B9D4-548784C05C07}"/>
                </a:ext>
              </a:extLst>
            </p:cNvPr>
            <p:cNvSpPr txBox="1"/>
            <p:nvPr/>
          </p:nvSpPr>
          <p:spPr>
            <a:xfrm>
              <a:off x="4836760" y="1520860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a=T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8580588-E62D-468E-B26A-5ED3F7B06348}"/>
                </a:ext>
              </a:extLst>
            </p:cNvPr>
            <p:cNvSpPr txBox="1"/>
            <p:nvPr/>
          </p:nvSpPr>
          <p:spPr>
            <a:xfrm>
              <a:off x="6524451" y="1503592"/>
              <a:ext cx="6367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a=F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28EA321D-FAE4-4E67-8216-BE50693EE931}"/>
                </a:ext>
              </a:extLst>
            </p:cNvPr>
            <p:cNvSpPr txBox="1"/>
            <p:nvPr/>
          </p:nvSpPr>
          <p:spPr>
            <a:xfrm>
              <a:off x="3625208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FDF1BC9-F4DF-48B0-85BF-2D7326A02B3E}"/>
                </a:ext>
              </a:extLst>
            </p:cNvPr>
            <p:cNvSpPr txBox="1"/>
            <p:nvPr/>
          </p:nvSpPr>
          <p:spPr>
            <a:xfrm>
              <a:off x="6741889" y="2654885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b=T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6E66B9-669B-4766-86F5-19A96B4E23B4}"/>
                </a:ext>
              </a:extLst>
            </p:cNvPr>
            <p:cNvSpPr txBox="1"/>
            <p:nvPr/>
          </p:nvSpPr>
          <p:spPr>
            <a:xfrm>
              <a:off x="4785865" y="2663914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EF37B2B-858E-47AB-822E-B44CB2B2AEA0}"/>
                </a:ext>
              </a:extLst>
            </p:cNvPr>
            <p:cNvSpPr txBox="1"/>
            <p:nvPr/>
          </p:nvSpPr>
          <p:spPr>
            <a:xfrm>
              <a:off x="7880867" y="2607901"/>
              <a:ext cx="651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b=F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32D43FE-6999-4C3E-921D-1FD2E2C0C76C}"/>
                </a:ext>
              </a:extLst>
            </p:cNvPr>
            <p:cNvSpPr txBox="1"/>
            <p:nvPr/>
          </p:nvSpPr>
          <p:spPr>
            <a:xfrm>
              <a:off x="4508603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C89B43B-53BB-4C0E-84C4-59C95B926D64}"/>
                </a:ext>
              </a:extLst>
            </p:cNvPr>
            <p:cNvSpPr txBox="1"/>
            <p:nvPr/>
          </p:nvSpPr>
          <p:spPr>
            <a:xfrm>
              <a:off x="3803808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42A0FC6-AEB1-4040-9225-2F355DC657F0}"/>
                </a:ext>
              </a:extLst>
            </p:cNvPr>
            <p:cNvSpPr txBox="1"/>
            <p:nvPr/>
          </p:nvSpPr>
          <p:spPr>
            <a:xfrm>
              <a:off x="3094596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BFDB151-2312-4829-8A99-E9BF5F24E632}"/>
                </a:ext>
              </a:extLst>
            </p:cNvPr>
            <p:cNvSpPr txBox="1"/>
            <p:nvPr/>
          </p:nvSpPr>
          <p:spPr>
            <a:xfrm>
              <a:off x="5204190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F66A4E65-BEBF-4479-B532-671A44A741F9}"/>
                </a:ext>
              </a:extLst>
            </p:cNvPr>
            <p:cNvSpPr txBox="1"/>
            <p:nvPr/>
          </p:nvSpPr>
          <p:spPr>
            <a:xfrm>
              <a:off x="6229754" y="3774703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840E834-CF5C-4264-B446-8BFA13732BB4}"/>
                </a:ext>
              </a:extLst>
            </p:cNvPr>
            <p:cNvSpPr txBox="1"/>
            <p:nvPr/>
          </p:nvSpPr>
          <p:spPr>
            <a:xfrm>
              <a:off x="6925341" y="3774702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DFB94FC-D7EC-4C39-B742-47F774BA2B7B}"/>
                </a:ext>
              </a:extLst>
            </p:cNvPr>
            <p:cNvSpPr txBox="1"/>
            <p:nvPr/>
          </p:nvSpPr>
          <p:spPr>
            <a:xfrm>
              <a:off x="7629124" y="3808461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c=T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BDD74E8-C52A-479D-B635-873013EB02AF}"/>
                </a:ext>
              </a:extLst>
            </p:cNvPr>
            <p:cNvSpPr txBox="1"/>
            <p:nvPr/>
          </p:nvSpPr>
          <p:spPr>
            <a:xfrm>
              <a:off x="8324711" y="3808460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c=F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0E2C576-387A-4FD2-AAB9-B547C453B36B}"/>
                </a:ext>
              </a:extLst>
            </p:cNvPr>
            <p:cNvSpPr txBox="1"/>
            <p:nvPr/>
          </p:nvSpPr>
          <p:spPr>
            <a:xfrm>
              <a:off x="3077906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TTT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6EF9A83-DE1F-4E22-83CE-779052AAD6E1}"/>
                </a:ext>
              </a:extLst>
            </p:cNvPr>
            <p:cNvSpPr txBox="1"/>
            <p:nvPr/>
          </p:nvSpPr>
          <p:spPr>
            <a:xfrm>
              <a:off x="3695994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TTF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7F9CD07-355C-4C8F-ADE0-134A2CD90744}"/>
                </a:ext>
              </a:extLst>
            </p:cNvPr>
            <p:cNvSpPr txBox="1"/>
            <p:nvPr/>
          </p:nvSpPr>
          <p:spPr>
            <a:xfrm>
              <a:off x="4494573" y="4972063"/>
              <a:ext cx="645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TFT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04E5E11-06DC-4A72-A112-B87417D3D7C2}"/>
                </a:ext>
              </a:extLst>
            </p:cNvPr>
            <p:cNvSpPr txBox="1"/>
            <p:nvPr/>
          </p:nvSpPr>
          <p:spPr>
            <a:xfrm>
              <a:off x="5155116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TFF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C2619EB-6A30-4F48-80F1-A81AE5942A2B}"/>
                </a:ext>
              </a:extLst>
            </p:cNvPr>
            <p:cNvSpPr txBox="1"/>
            <p:nvPr/>
          </p:nvSpPr>
          <p:spPr>
            <a:xfrm>
              <a:off x="6214789" y="4972063"/>
              <a:ext cx="631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FTT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631B20E-9AAE-4CEB-9FDA-F25A9DFE84E3}"/>
                </a:ext>
              </a:extLst>
            </p:cNvPr>
            <p:cNvSpPr txBox="1"/>
            <p:nvPr/>
          </p:nvSpPr>
          <p:spPr>
            <a:xfrm>
              <a:off x="6863822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FTF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6500A37-98E1-47F7-AF61-EBB807A3960C}"/>
                </a:ext>
              </a:extLst>
            </p:cNvPr>
            <p:cNvSpPr txBox="1"/>
            <p:nvPr/>
          </p:nvSpPr>
          <p:spPr>
            <a:xfrm>
              <a:off x="7650769" y="4972063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FFT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39EF459-0E18-4590-AC15-F2A5F0ED2A7C}"/>
                </a:ext>
              </a:extLst>
            </p:cNvPr>
            <p:cNvSpPr txBox="1"/>
            <p:nvPr/>
          </p:nvSpPr>
          <p:spPr>
            <a:xfrm>
              <a:off x="8294695" y="4972063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dirty="0"/>
                <a:t>FFF	</a:t>
              </a:r>
            </a:p>
          </p:txBody>
        </p:sp>
        <p:sp>
          <p:nvSpPr>
            <p:cNvPr id="102" name="Smiley Face 101">
              <a:extLst>
                <a:ext uri="{FF2B5EF4-FFF2-40B4-BE49-F238E27FC236}">
                  <a16:creationId xmlns:a16="http://schemas.microsoft.com/office/drawing/2014/main" id="{8DC73BF5-E931-42DB-9E1F-4AFC32289866}"/>
                </a:ext>
              </a:extLst>
            </p:cNvPr>
            <p:cNvSpPr/>
            <p:nvPr/>
          </p:nvSpPr>
          <p:spPr>
            <a:xfrm>
              <a:off x="5284667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3" name="Smiley Face 102">
              <a:extLst>
                <a:ext uri="{FF2B5EF4-FFF2-40B4-BE49-F238E27FC236}">
                  <a16:creationId xmlns:a16="http://schemas.microsoft.com/office/drawing/2014/main" id="{238271E2-4F2B-4CFF-9E61-9443D8B6FB21}"/>
                </a:ext>
              </a:extLst>
            </p:cNvPr>
            <p:cNvSpPr/>
            <p:nvPr/>
          </p:nvSpPr>
          <p:spPr>
            <a:xfrm>
              <a:off x="634296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Smiley Face 103">
              <a:extLst>
                <a:ext uri="{FF2B5EF4-FFF2-40B4-BE49-F238E27FC236}">
                  <a16:creationId xmlns:a16="http://schemas.microsoft.com/office/drawing/2014/main" id="{40EA19BC-9679-4192-BBFE-A90E59D6249B}"/>
                </a:ext>
              </a:extLst>
            </p:cNvPr>
            <p:cNvSpPr/>
            <p:nvPr/>
          </p:nvSpPr>
          <p:spPr>
            <a:xfrm>
              <a:off x="7005751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5" name="Smiley Face 104">
              <a:extLst>
                <a:ext uri="{FF2B5EF4-FFF2-40B4-BE49-F238E27FC236}">
                  <a16:creationId xmlns:a16="http://schemas.microsoft.com/office/drawing/2014/main" id="{E8815396-7C5C-44AC-8DBD-4B93ED7CDF66}"/>
                </a:ext>
              </a:extLst>
            </p:cNvPr>
            <p:cNvSpPr/>
            <p:nvPr/>
          </p:nvSpPr>
          <p:spPr>
            <a:xfrm>
              <a:off x="7767398" y="5396372"/>
              <a:ext cx="358373" cy="327074"/>
            </a:xfrm>
            <a:prstGeom prst="smileyFac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A5367A-B7BE-4FAE-B964-062DAF58F956}"/>
              </a:ext>
            </a:extLst>
          </p:cNvPr>
          <p:cNvSpPr txBox="1"/>
          <p:nvPr/>
        </p:nvSpPr>
        <p:spPr>
          <a:xfrm>
            <a:off x="7838811" y="1654667"/>
            <a:ext cx="394569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Note that for the SAT problem, you only</a:t>
            </a:r>
            <a:br>
              <a:rPr lang="en-CA" dirty="0"/>
            </a:br>
            <a:r>
              <a:rPr lang="en-CA" dirty="0"/>
              <a:t>need to find one satisfying assignment,</a:t>
            </a:r>
            <a:br>
              <a:rPr lang="en-CA" dirty="0"/>
            </a:br>
            <a:r>
              <a:rPr lang="en-CA" dirty="0"/>
              <a:t>or prove that no such assignment exists.</a:t>
            </a:r>
            <a:br>
              <a:rPr lang="en-CA" dirty="0"/>
            </a:br>
            <a:br>
              <a:rPr lang="en-CA" dirty="0"/>
            </a:br>
            <a:r>
              <a:rPr lang="en-CA" dirty="0"/>
              <a:t>So SAT solvers (like </a:t>
            </a:r>
            <a:r>
              <a:rPr lang="en-CA" dirty="0" err="1"/>
              <a:t>minisat</a:t>
            </a:r>
            <a:r>
              <a:rPr lang="en-CA" dirty="0"/>
              <a:t>) often stop</a:t>
            </a:r>
            <a:br>
              <a:rPr lang="en-CA" dirty="0"/>
            </a:br>
            <a:r>
              <a:rPr lang="en-CA" dirty="0"/>
              <a:t>as soon as they find a model.</a:t>
            </a:r>
          </a:p>
          <a:p>
            <a:endParaRPr lang="en-CA" dirty="0"/>
          </a:p>
          <a:p>
            <a:r>
              <a:rPr lang="en-CA" dirty="0"/>
              <a:t>Generally, showing that a sentence is</a:t>
            </a:r>
          </a:p>
          <a:p>
            <a:r>
              <a:rPr lang="en-CA" dirty="0"/>
              <a:t>UNSAT is harder that showing it is SAT.</a:t>
            </a:r>
          </a:p>
        </p:txBody>
      </p:sp>
    </p:spTree>
    <p:extLst>
      <p:ext uri="{BB962C8B-B14F-4D97-AF65-F5344CB8AC3E}">
        <p14:creationId xmlns:p14="http://schemas.microsoft.com/office/powerpoint/2010/main" val="2108795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281</Words>
  <Application>Microsoft Office PowerPoint</Application>
  <PresentationFormat>Widescreen</PresentationFormat>
  <Paragraphs>94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Toby Donaldson</dc:creator>
  <cp:lastModifiedBy>Toby John Donaldson</cp:lastModifiedBy>
  <cp:revision>10</cp:revision>
  <dcterms:created xsi:type="dcterms:W3CDTF">2019-06-15T21:23:08Z</dcterms:created>
  <dcterms:modified xsi:type="dcterms:W3CDTF">2019-06-17T19:01:44Z</dcterms:modified>
</cp:coreProperties>
</file>