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42" y="30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9E667-37B5-4A48-9922-A4A92C5807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EE54B8-E2C4-458B-9676-EDF2D248B3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36699-0AE4-453D-BC42-6E1D61BBA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3DA8-D3FA-4639-8DEA-0AA1CDCD37E8}" type="datetimeFigureOut">
              <a:rPr lang="en-CA" smtClean="0"/>
              <a:t>2019-09-04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206CD-AA04-48DB-90BE-6296D7A7F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1F0E8-1026-44F6-857F-46218DCC3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B714D-AA78-409A-B1FF-DCA0F9A728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9843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6A566-B403-4209-8BBF-E5158F814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8D8BD6-A2C9-4964-9D48-5C9F20B84E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10F37-38B6-4EEC-AC2E-6B7C47759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3DA8-D3FA-4639-8DEA-0AA1CDCD37E8}" type="datetimeFigureOut">
              <a:rPr lang="en-CA" smtClean="0"/>
              <a:t>2019-09-04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4D173-2390-4913-949E-3128B96DE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4B45F-E32B-4E4C-8765-E01437295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B714D-AA78-409A-B1FF-DCA0F9A728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0050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30D065-7B00-4A00-9B25-27D0630679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59B436-97D3-4629-A0C9-DA6F32B432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A1BA4-7B17-47FC-8901-015937FDD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3DA8-D3FA-4639-8DEA-0AA1CDCD37E8}" type="datetimeFigureOut">
              <a:rPr lang="en-CA" smtClean="0"/>
              <a:t>2019-09-04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3E89A-595A-4162-BBF3-BD051370E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6757C-9D34-4740-A775-F78460794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B714D-AA78-409A-B1FF-DCA0F9A728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40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673C6-17E1-4623-8E8B-6CFD8E920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8F7CC-606B-4236-BC09-658358F8D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B1997F-C133-47A8-990A-6D121DB23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3DA8-D3FA-4639-8DEA-0AA1CDCD37E8}" type="datetimeFigureOut">
              <a:rPr lang="en-CA" smtClean="0"/>
              <a:t>2019-09-04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2E873-04C3-4AFD-AADA-FC7525C1D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FFF890-2727-460C-99DF-FF4813D9B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B714D-AA78-409A-B1FF-DCA0F9A728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0507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CDB92-CA3C-4E04-B8D1-429FAB1A2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0EC3E3-EB2A-45C8-961B-6EB05FA0D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7860BF-C6C2-4E73-B8FE-9E0DBBBC8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3DA8-D3FA-4639-8DEA-0AA1CDCD37E8}" type="datetimeFigureOut">
              <a:rPr lang="en-CA" smtClean="0"/>
              <a:t>2019-09-04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A5544F-6A59-45B0-BDC0-2546AE027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FD511-C5B0-47C8-8F73-A73590401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B714D-AA78-409A-B1FF-DCA0F9A728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0081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CF71B-E75F-489B-99CE-3757A6D15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900B8-7ED6-458E-86FF-0A1F1B2144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EFA8C4-E764-4295-B77B-58400A6A8E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A98117-0F27-42AB-980D-A3B174331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3DA8-D3FA-4639-8DEA-0AA1CDCD37E8}" type="datetimeFigureOut">
              <a:rPr lang="en-CA" smtClean="0"/>
              <a:t>2019-09-04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814B41-71A2-4589-8F3C-3C1C79F65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8BD38D-44E9-4AB0-85F7-EE30D1BDC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B714D-AA78-409A-B1FF-DCA0F9A728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2479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CE23B-EB2F-4D21-8F18-C78D73A09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B992F9-4E7B-40B1-8D84-A77F7B2D4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119FE9-47FF-4CA7-B8D8-3B89953684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DE8076-0B5A-42AB-9D08-CE6A11AEF0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4FFBBD-335B-4404-B3B8-A7F090B7B5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933C3D-2CAE-4226-84B7-DB69F2FC9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3DA8-D3FA-4639-8DEA-0AA1CDCD37E8}" type="datetimeFigureOut">
              <a:rPr lang="en-CA" smtClean="0"/>
              <a:t>2019-09-04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DB61A1-663D-4A83-8586-4C7ED1778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6CF1E6-E04D-4C39-91F8-32054D250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B714D-AA78-409A-B1FF-DCA0F9A728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76269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DAFF0-452E-4881-9DA7-9582EACE4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CE646A-0E54-4605-B0C8-4F99A086C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3DA8-D3FA-4639-8DEA-0AA1CDCD37E8}" type="datetimeFigureOut">
              <a:rPr lang="en-CA" smtClean="0"/>
              <a:t>2019-09-04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8EF41D-6466-43DB-9912-069A9F063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A343BA-AE8F-49A8-99FA-4954467D3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B714D-AA78-409A-B1FF-DCA0F9A728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5863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C09305-9BB0-416E-9FD4-DF522861F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3DA8-D3FA-4639-8DEA-0AA1CDCD37E8}" type="datetimeFigureOut">
              <a:rPr lang="en-CA" smtClean="0"/>
              <a:t>2019-09-04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653AA4-CD8E-4EC8-BAE6-C132B9F40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620EC4-47AD-4B03-9ADD-E0AB788D0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B714D-AA78-409A-B1FF-DCA0F9A728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7625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E8501-8869-43AE-837D-3BDFBD02B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F0700-F736-430A-ADBA-399805383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E35FEA-52AB-43FD-A1B8-91B2599264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975370-F28F-4129-8D8A-3D918AAEB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3DA8-D3FA-4639-8DEA-0AA1CDCD37E8}" type="datetimeFigureOut">
              <a:rPr lang="en-CA" smtClean="0"/>
              <a:t>2019-09-04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828162-8865-4C11-B857-8A71D3013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414EB6-25CA-4650-AFFC-959544348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B714D-AA78-409A-B1FF-DCA0F9A728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0126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68DE0-34C9-4E9D-8918-45096C014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08075B-C65D-4606-882D-0B7DC36C0A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AA40C5-70BB-42BC-A435-F62BDF7C67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2891B3-80F9-4A71-BB0F-4F8439DC3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3DA8-D3FA-4639-8DEA-0AA1CDCD37E8}" type="datetimeFigureOut">
              <a:rPr lang="en-CA" smtClean="0"/>
              <a:t>2019-09-04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B26D01-5007-4EF3-BDEA-809487D2A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A1F0B2-5142-4AC8-AC21-27323A57C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B714D-AA78-409A-B1FF-DCA0F9A728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3781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980278-9799-4480-B0E4-54FD193F3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0CA3E6-0CF1-4B1B-BFA2-9992E40AB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8F49E6-9581-4712-9156-ACB45CCCB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53DA8-D3FA-4639-8DEA-0AA1CDCD37E8}" type="datetimeFigureOut">
              <a:rPr lang="en-CA" smtClean="0"/>
              <a:t>2019-09-04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1B7D1-9488-4A3F-A679-60295D8E7D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87912-42ED-4BC3-B8DB-C55DE821D7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B714D-AA78-409A-B1FF-DCA0F9A728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2544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9DA66-20DE-4948-8C78-F0230D6932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Some Basic Programming Language Features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966622-8D2F-4958-81FB-0664FC66D6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CMPT 383</a:t>
            </a:r>
          </a:p>
        </p:txBody>
      </p:sp>
    </p:spTree>
    <p:extLst>
      <p:ext uri="{BB962C8B-B14F-4D97-AF65-F5344CB8AC3E}">
        <p14:creationId xmlns:p14="http://schemas.microsoft.com/office/powerpoint/2010/main" val="1106661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15715-A1BC-49AB-9420-1EAB7587F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78991-163E-420B-AD82-AA4A7C63D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979695" cy="4351338"/>
          </a:xfrm>
        </p:spPr>
        <p:txBody>
          <a:bodyPr/>
          <a:lstStyle/>
          <a:p>
            <a:r>
              <a:rPr lang="en-CA" dirty="0"/>
              <a:t>What the language “looks like” when you read the source code</a:t>
            </a:r>
          </a:p>
          <a:p>
            <a:r>
              <a:rPr lang="en-CA" dirty="0"/>
              <a:t>These all do essentially the same thing, but their syntax differs</a:t>
            </a:r>
          </a:p>
          <a:p>
            <a:r>
              <a:rPr lang="en-CA" dirty="0"/>
              <a:t>In practice, syntax is typically precisely specified using </a:t>
            </a:r>
            <a:r>
              <a:rPr lang="en-CA" b="1" dirty="0"/>
              <a:t>grammars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F7A627-F9F5-4C9D-83C6-F91A392F0A5E}"/>
              </a:ext>
            </a:extLst>
          </p:cNvPr>
          <p:cNvSpPr txBox="1"/>
          <p:nvPr/>
        </p:nvSpPr>
        <p:spPr>
          <a:xfrm>
            <a:off x="7533948" y="998191"/>
            <a:ext cx="30239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for </a:t>
            </a:r>
            <a:r>
              <a:rPr lang="en-CA" sz="2400" dirty="0" err="1"/>
              <a:t>i</a:t>
            </a:r>
            <a:r>
              <a:rPr lang="en-CA" sz="2400" dirty="0"/>
              <a:t> in range(seq):</a:t>
            </a:r>
            <a:br>
              <a:rPr lang="en-CA" sz="2400" dirty="0"/>
            </a:br>
            <a:r>
              <a:rPr lang="en-CA" sz="2400" dirty="0"/>
              <a:t>   </a:t>
            </a:r>
            <a:r>
              <a:rPr lang="en-CA" sz="2400" dirty="0" err="1"/>
              <a:t>val</a:t>
            </a:r>
            <a:r>
              <a:rPr lang="en-CA" sz="2400" dirty="0"/>
              <a:t>[</a:t>
            </a:r>
            <a:r>
              <a:rPr lang="en-CA" sz="2400" dirty="0" err="1"/>
              <a:t>i</a:t>
            </a:r>
            <a:r>
              <a:rPr lang="en-CA" sz="2400" dirty="0"/>
              <a:t>] += 1</a:t>
            </a:r>
            <a:br>
              <a:rPr lang="en-CA" dirty="0"/>
            </a:br>
            <a:r>
              <a:rPr lang="en-CA" dirty="0"/>
              <a:t>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7082F2-4C38-43B2-8461-609BCC8ECB47}"/>
              </a:ext>
            </a:extLst>
          </p:cNvPr>
          <p:cNvSpPr txBox="1"/>
          <p:nvPr/>
        </p:nvSpPr>
        <p:spPr>
          <a:xfrm>
            <a:off x="7480642" y="3133544"/>
            <a:ext cx="41978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for(int </a:t>
            </a:r>
            <a:r>
              <a:rPr lang="en-CA" sz="2400" dirty="0" err="1"/>
              <a:t>i</a:t>
            </a:r>
            <a:r>
              <a:rPr lang="en-CA" sz="2400" dirty="0"/>
              <a:t> = 0; </a:t>
            </a:r>
            <a:r>
              <a:rPr lang="en-CA" sz="2400" dirty="0" err="1"/>
              <a:t>i</a:t>
            </a:r>
            <a:r>
              <a:rPr lang="en-CA" sz="2400" dirty="0"/>
              <a:t> &lt; </a:t>
            </a:r>
            <a:r>
              <a:rPr lang="en-CA" sz="2400" dirty="0" err="1"/>
              <a:t>seq.size</a:t>
            </a:r>
            <a:r>
              <a:rPr lang="en-CA" sz="2400" dirty="0"/>
              <a:t>(); </a:t>
            </a:r>
            <a:r>
              <a:rPr lang="en-CA" sz="2400" dirty="0" err="1"/>
              <a:t>i</a:t>
            </a:r>
            <a:r>
              <a:rPr lang="en-CA" sz="2400" dirty="0"/>
              <a:t>++) {</a:t>
            </a:r>
            <a:br>
              <a:rPr lang="en-CA" sz="2400" dirty="0"/>
            </a:br>
            <a:r>
              <a:rPr lang="en-CA" sz="2400" dirty="0"/>
              <a:t>   </a:t>
            </a:r>
            <a:r>
              <a:rPr lang="en-CA" sz="2400" dirty="0" err="1"/>
              <a:t>val</a:t>
            </a:r>
            <a:r>
              <a:rPr lang="en-CA" sz="2400" dirty="0"/>
              <a:t>[</a:t>
            </a:r>
            <a:r>
              <a:rPr lang="en-CA" sz="2400" dirty="0" err="1"/>
              <a:t>i</a:t>
            </a:r>
            <a:r>
              <a:rPr lang="en-CA" sz="2400" dirty="0"/>
              <a:t>]++;</a:t>
            </a:r>
          </a:p>
          <a:p>
            <a:r>
              <a:rPr lang="en-CA" sz="2400" dirty="0"/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7F85D2-5065-4D81-98AD-D1CFD163DE9B}"/>
              </a:ext>
            </a:extLst>
          </p:cNvPr>
          <p:cNvSpPr txBox="1"/>
          <p:nvPr/>
        </p:nvSpPr>
        <p:spPr>
          <a:xfrm>
            <a:off x="7423489" y="5315065"/>
            <a:ext cx="40114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(map (lambda (n) (+ n 1)) seq)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34BEA6-7B2D-4550-BA18-D01DBE28C34A}"/>
              </a:ext>
            </a:extLst>
          </p:cNvPr>
          <p:cNvSpPr txBox="1"/>
          <p:nvPr/>
        </p:nvSpPr>
        <p:spPr>
          <a:xfrm>
            <a:off x="7973097" y="721192"/>
            <a:ext cx="1038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/>
              <a:t>Python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087D58-E1AB-4E92-9966-DFE59A73F60D}"/>
              </a:ext>
            </a:extLst>
          </p:cNvPr>
          <p:cNvSpPr txBox="1"/>
          <p:nvPr/>
        </p:nvSpPr>
        <p:spPr>
          <a:xfrm>
            <a:off x="8513343" y="2856545"/>
            <a:ext cx="683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/>
              <a:t>C++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4509CE-C1CA-4681-B2A2-E3BCD4797A86}"/>
              </a:ext>
            </a:extLst>
          </p:cNvPr>
          <p:cNvSpPr txBox="1"/>
          <p:nvPr/>
        </p:nvSpPr>
        <p:spPr>
          <a:xfrm>
            <a:off x="8416092" y="5038066"/>
            <a:ext cx="1038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/>
              <a:t>Racket</a:t>
            </a:r>
          </a:p>
        </p:txBody>
      </p:sp>
    </p:spTree>
    <p:extLst>
      <p:ext uri="{BB962C8B-B14F-4D97-AF65-F5344CB8AC3E}">
        <p14:creationId xmlns:p14="http://schemas.microsoft.com/office/powerpoint/2010/main" val="3070836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15715-A1BC-49AB-9420-1EAB7587F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78991-163E-420B-AD82-AA4A7C63D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832684" cy="4351338"/>
          </a:xfrm>
        </p:spPr>
        <p:txBody>
          <a:bodyPr>
            <a:normAutofit/>
          </a:bodyPr>
          <a:lstStyle/>
          <a:p>
            <a:r>
              <a:rPr lang="en-CA" dirty="0"/>
              <a:t>What the language “means”</a:t>
            </a:r>
          </a:p>
          <a:p>
            <a:r>
              <a:rPr lang="en-CA" dirty="0"/>
              <a:t>Logic and mathematics can be used to give expressions clear meaning</a:t>
            </a:r>
          </a:p>
          <a:p>
            <a:r>
              <a:rPr lang="en-CA" dirty="0"/>
              <a:t>However, this is quite hard to do as compared to using grammars for syntax, and so in practice we usually use carefully written English to specify semantics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7082F2-4C38-43B2-8461-609BCC8ECB47}"/>
              </a:ext>
            </a:extLst>
          </p:cNvPr>
          <p:cNvSpPr txBox="1"/>
          <p:nvPr/>
        </p:nvSpPr>
        <p:spPr>
          <a:xfrm>
            <a:off x="6871042" y="1384955"/>
            <a:ext cx="38450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for(int </a:t>
            </a:r>
            <a:r>
              <a:rPr lang="en-CA" sz="2400" dirty="0" err="1"/>
              <a:t>i</a:t>
            </a:r>
            <a:r>
              <a:rPr lang="en-CA" sz="2400" dirty="0"/>
              <a:t> = 0; </a:t>
            </a:r>
            <a:r>
              <a:rPr lang="en-CA" sz="2400" dirty="0" err="1"/>
              <a:t>i</a:t>
            </a:r>
            <a:r>
              <a:rPr lang="en-CA" sz="2400" dirty="0"/>
              <a:t> &lt; </a:t>
            </a:r>
            <a:r>
              <a:rPr lang="en-CA" sz="2400" dirty="0" err="1"/>
              <a:t>seq.size</a:t>
            </a:r>
            <a:r>
              <a:rPr lang="en-CA" sz="2400" dirty="0"/>
              <a:t>(); </a:t>
            </a:r>
            <a:r>
              <a:rPr lang="en-CA" sz="2400" dirty="0" err="1"/>
              <a:t>i</a:t>
            </a:r>
            <a:r>
              <a:rPr lang="en-CA" sz="2400" dirty="0"/>
              <a:t>++) {</a:t>
            </a:r>
            <a:br>
              <a:rPr lang="en-CA" sz="2400" dirty="0"/>
            </a:br>
            <a:r>
              <a:rPr lang="en-CA" sz="2400" dirty="0"/>
              <a:t>   </a:t>
            </a:r>
            <a:r>
              <a:rPr lang="en-CA" sz="2400" dirty="0" err="1"/>
              <a:t>val</a:t>
            </a:r>
            <a:r>
              <a:rPr lang="en-CA" sz="2400" dirty="0"/>
              <a:t>[</a:t>
            </a:r>
            <a:r>
              <a:rPr lang="en-CA" sz="2400" dirty="0" err="1"/>
              <a:t>i</a:t>
            </a:r>
            <a:r>
              <a:rPr lang="en-CA" sz="2400" dirty="0"/>
              <a:t>]++;</a:t>
            </a:r>
          </a:p>
          <a:p>
            <a:r>
              <a:rPr lang="en-CA" sz="2400" dirty="0"/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7F85D2-5065-4D81-98AD-D1CFD163DE9B}"/>
              </a:ext>
            </a:extLst>
          </p:cNvPr>
          <p:cNvSpPr txBox="1"/>
          <p:nvPr/>
        </p:nvSpPr>
        <p:spPr>
          <a:xfrm>
            <a:off x="6871042" y="4061534"/>
            <a:ext cx="3902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(map (lambda (n) (+ n 1)) seq)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087D58-E1AB-4E92-9966-DFE59A73F60D}"/>
              </a:ext>
            </a:extLst>
          </p:cNvPr>
          <p:cNvSpPr txBox="1"/>
          <p:nvPr/>
        </p:nvSpPr>
        <p:spPr>
          <a:xfrm>
            <a:off x="8012031" y="867336"/>
            <a:ext cx="683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/>
              <a:t>C++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4509CE-C1CA-4681-B2A2-E3BCD4797A86}"/>
              </a:ext>
            </a:extLst>
          </p:cNvPr>
          <p:cNvSpPr txBox="1"/>
          <p:nvPr/>
        </p:nvSpPr>
        <p:spPr>
          <a:xfrm>
            <a:off x="7863645" y="3736954"/>
            <a:ext cx="1038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/>
              <a:t>Racket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C78CEA-0A99-4E1D-B6E5-4BA7A9E35358}"/>
              </a:ext>
            </a:extLst>
          </p:cNvPr>
          <p:cNvSpPr txBox="1"/>
          <p:nvPr/>
        </p:nvSpPr>
        <p:spPr>
          <a:xfrm>
            <a:off x="8793584" y="357104"/>
            <a:ext cx="1708484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/>
              <a:t>Modifies </a:t>
            </a:r>
            <a:r>
              <a:rPr lang="en-CA" b="1" dirty="0"/>
              <a:t>seq</a:t>
            </a:r>
            <a:r>
              <a:rPr lang="en-CA" dirty="0"/>
              <a:t> in-place (i.e. no copy is made).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CC010B-199B-4B20-BD31-9D7C1FE10FEB}"/>
              </a:ext>
            </a:extLst>
          </p:cNvPr>
          <p:cNvSpPr txBox="1"/>
          <p:nvPr/>
        </p:nvSpPr>
        <p:spPr>
          <a:xfrm>
            <a:off x="8970875" y="3328114"/>
            <a:ext cx="1414161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/>
              <a:t>Makes a copy of </a:t>
            </a:r>
            <a:r>
              <a:rPr lang="en-CA" b="1" dirty="0"/>
              <a:t>seq</a:t>
            </a:r>
            <a:r>
              <a:rPr lang="en-C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1093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40A4-7591-4C20-B78B-AF84531D0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Interpretation vs. Compiling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796D5-3E6D-42CA-A2BD-9A48BF35E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886200" cy="4351338"/>
          </a:xfrm>
        </p:spPr>
        <p:txBody>
          <a:bodyPr/>
          <a:lstStyle/>
          <a:p>
            <a:r>
              <a:rPr lang="en-CA" dirty="0"/>
              <a:t>An </a:t>
            </a:r>
            <a:r>
              <a:rPr lang="en-CA" b="1" dirty="0"/>
              <a:t>interpreted language </a:t>
            </a:r>
            <a:r>
              <a:rPr lang="en-CA" dirty="0"/>
              <a:t>process each source code statement one at a time, executing it immediately after its translated</a:t>
            </a:r>
          </a:p>
          <a:p>
            <a:r>
              <a:rPr lang="en-CA" dirty="0"/>
              <a:t>Interpreters intermix running the program, and converting it into machine language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3F5E5A1-E4ED-473A-AB61-03EF79CE7F95}"/>
              </a:ext>
            </a:extLst>
          </p:cNvPr>
          <p:cNvSpPr txBox="1">
            <a:spLocks/>
          </p:cNvSpPr>
          <p:nvPr/>
        </p:nvSpPr>
        <p:spPr>
          <a:xfrm>
            <a:off x="7062537" y="1798387"/>
            <a:ext cx="38862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A </a:t>
            </a:r>
            <a:r>
              <a:rPr lang="en-CA" b="1" dirty="0"/>
              <a:t>compiled language </a:t>
            </a:r>
            <a:r>
              <a:rPr lang="en-CA" dirty="0"/>
              <a:t>processes converts the entire program into machine language</a:t>
            </a:r>
          </a:p>
          <a:p>
            <a:r>
              <a:rPr lang="en-CA" dirty="0"/>
              <a:t>Then, after the compilation is successful, you run the resulting machine language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701F76-8C8C-414F-89B7-2BFD47970126}"/>
              </a:ext>
            </a:extLst>
          </p:cNvPr>
          <p:cNvSpPr txBox="1"/>
          <p:nvPr/>
        </p:nvSpPr>
        <p:spPr>
          <a:xfrm>
            <a:off x="4178959" y="5480726"/>
            <a:ext cx="3834082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/>
              <a:t>Many languages are a hybrid of compiled and interpreted. For example, Python compiles to bytecode and then interprets that bytecode.</a:t>
            </a:r>
          </a:p>
        </p:txBody>
      </p:sp>
    </p:spTree>
    <p:extLst>
      <p:ext uri="{BB962C8B-B14F-4D97-AF65-F5344CB8AC3E}">
        <p14:creationId xmlns:p14="http://schemas.microsoft.com/office/powerpoint/2010/main" val="3585155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2FA2B-5BEF-4A9A-805C-4A36B068B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Interpretation vs. Compiling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AFDA7-C594-4BE8-90F3-82349275CAA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CA" b="1" dirty="0"/>
              <a:t>Interpreters</a:t>
            </a:r>
          </a:p>
          <a:p>
            <a:r>
              <a:rPr lang="en-CA" b="1" dirty="0"/>
              <a:t>Pro</a:t>
            </a:r>
            <a:r>
              <a:rPr lang="en-CA" dirty="0"/>
              <a:t>: easy to test small bits of code</a:t>
            </a:r>
          </a:p>
          <a:p>
            <a:r>
              <a:rPr lang="en-CA" b="1" dirty="0"/>
              <a:t>Pro</a:t>
            </a:r>
            <a:r>
              <a:rPr lang="en-CA" dirty="0"/>
              <a:t>: can have access to the source code at run time</a:t>
            </a:r>
          </a:p>
          <a:p>
            <a:r>
              <a:rPr lang="en-CA" b="1" dirty="0"/>
              <a:t>Pro</a:t>
            </a:r>
            <a:r>
              <a:rPr lang="en-CA" dirty="0"/>
              <a:t>: compared to a compiler, often easier to implement</a:t>
            </a:r>
          </a:p>
          <a:p>
            <a:r>
              <a:rPr lang="en-CA" b="1" dirty="0"/>
              <a:t>Con</a:t>
            </a:r>
            <a:r>
              <a:rPr lang="en-CA" dirty="0"/>
              <a:t>: usually slower than a compiler since conversion to machine language happens at run time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ED6F28-AD6A-4E5A-A1A9-55DEDC26202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CA" b="1" dirty="0"/>
              <a:t>Compilers</a:t>
            </a:r>
          </a:p>
          <a:p>
            <a:r>
              <a:rPr lang="en-CA" b="1" dirty="0"/>
              <a:t>Pro</a:t>
            </a:r>
            <a:r>
              <a:rPr lang="en-CA" dirty="0"/>
              <a:t>: usually faster than an interpreter since conversion to machine language done before running</a:t>
            </a:r>
          </a:p>
          <a:p>
            <a:r>
              <a:rPr lang="en-CA" b="1" dirty="0"/>
              <a:t>Pro</a:t>
            </a:r>
            <a:r>
              <a:rPr lang="en-CA" dirty="0"/>
              <a:t>: can catch some errors before running the program</a:t>
            </a:r>
          </a:p>
          <a:p>
            <a:r>
              <a:rPr lang="en-CA" b="1" dirty="0"/>
              <a:t>Con</a:t>
            </a:r>
            <a:r>
              <a:rPr lang="en-CA" dirty="0"/>
              <a:t>: more work to run small pieces of code</a:t>
            </a:r>
          </a:p>
          <a:p>
            <a:r>
              <a:rPr lang="en-CA" b="1" dirty="0"/>
              <a:t>Con</a:t>
            </a:r>
            <a:r>
              <a:rPr lang="en-CA" dirty="0"/>
              <a:t>: the compiling phase can be get complex (and slow)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92710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ADAF7-C698-4BA8-B640-AE2128ACA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Static vs. Dynamic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D60C8-DABD-432B-B4DD-80ACF068E0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CA" b="1" dirty="0"/>
              <a:t>Static</a:t>
            </a:r>
            <a:r>
              <a:rPr lang="en-CA" dirty="0"/>
              <a:t> generally refers to things done to a program before it runs</a:t>
            </a:r>
          </a:p>
          <a:p>
            <a:r>
              <a:rPr lang="en-CA" dirty="0"/>
              <a:t>E.g. anything a compiler does to a program is considered static</a:t>
            </a:r>
          </a:p>
          <a:p>
            <a:r>
              <a:rPr lang="en-CA" dirty="0"/>
              <a:t>A defined function and the types of its parameters can be determined at compile-time</a:t>
            </a:r>
          </a:p>
          <a:p>
            <a:r>
              <a:rPr lang="en-CA" dirty="0"/>
              <a:t>In most modern languages, the scope of a variable can be determined statically (i.e. at compile-time)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EB6481-ABAF-46E6-84A3-38C6AEC9D0E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CA" b="1" dirty="0"/>
              <a:t>Dynamic</a:t>
            </a:r>
            <a:r>
              <a:rPr lang="en-CA" dirty="0"/>
              <a:t> generally refers to things done to a program while it is running</a:t>
            </a:r>
          </a:p>
          <a:p>
            <a:r>
              <a:rPr lang="en-CA" dirty="0"/>
              <a:t>The value of most variables is not known until the program runs, e.g.</a:t>
            </a:r>
            <a:br>
              <a:rPr lang="en-CA" dirty="0"/>
            </a:br>
            <a:r>
              <a:rPr lang="en-CA" dirty="0"/>
              <a:t>    </a:t>
            </a:r>
            <a:r>
              <a:rPr lang="en-CA" b="1" dirty="0"/>
              <a:t>x = input('Age? ‘)</a:t>
            </a:r>
            <a:br>
              <a:rPr lang="en-CA" b="1" dirty="0"/>
            </a:br>
            <a:r>
              <a:rPr lang="en-CA" b="1" dirty="0"/>
              <a:t>    print(x)</a:t>
            </a:r>
          </a:p>
        </p:txBody>
      </p:sp>
    </p:spTree>
    <p:extLst>
      <p:ext uri="{BB962C8B-B14F-4D97-AF65-F5344CB8AC3E}">
        <p14:creationId xmlns:p14="http://schemas.microsoft.com/office/powerpoint/2010/main" val="3728810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1B00F-2531-4FED-AB48-F4BB0C036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Static Typing vs Dynamic Typing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49F99-DFA9-486D-9D2A-D9E9F1E6BD3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CA" b="1" dirty="0"/>
              <a:t>Static typing </a:t>
            </a:r>
            <a:r>
              <a:rPr lang="en-CA" dirty="0"/>
              <a:t>refers to type information in a program that can be determined by the compiler</a:t>
            </a:r>
          </a:p>
          <a:p>
            <a:r>
              <a:rPr lang="en-CA" dirty="0"/>
              <a:t>C++, Haskell, and Go are (mostly) statically typed</a:t>
            </a:r>
          </a:p>
          <a:p>
            <a:r>
              <a:rPr lang="en-CA" dirty="0"/>
              <a:t>Their compilers can catch many kinds of type errors before running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0055F1-A261-410F-A1D5-ECBB2BA81A1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CA" b="1" dirty="0"/>
              <a:t>Dynamic typing </a:t>
            </a:r>
            <a:r>
              <a:rPr lang="en-CA" dirty="0"/>
              <a:t>refers to type information in a program that can be determined at run-time</a:t>
            </a:r>
          </a:p>
          <a:p>
            <a:r>
              <a:rPr lang="en-CA" dirty="0"/>
              <a:t>Python and Racket are dynamically typed</a:t>
            </a:r>
          </a:p>
          <a:p>
            <a:r>
              <a:rPr lang="en-CA" dirty="0"/>
              <a:t>Type errors found at run-time</a:t>
            </a:r>
          </a:p>
        </p:txBody>
      </p:sp>
    </p:spTree>
    <p:extLst>
      <p:ext uri="{BB962C8B-B14F-4D97-AF65-F5344CB8AC3E}">
        <p14:creationId xmlns:p14="http://schemas.microsoft.com/office/powerpoint/2010/main" val="184795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532</Words>
  <Application>Microsoft Office PowerPoint</Application>
  <PresentationFormat>Widescreen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Some Basic Programming Language Features</vt:lpstr>
      <vt:lpstr>Syntax</vt:lpstr>
      <vt:lpstr>Semantics</vt:lpstr>
      <vt:lpstr>Interpretation vs. Compiling</vt:lpstr>
      <vt:lpstr>Interpretation vs. Compiling</vt:lpstr>
      <vt:lpstr>Static vs. Dynamic</vt:lpstr>
      <vt:lpstr>Static Typing vs Dynamic Typing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Basic Programming Language Features</dc:title>
  <dc:creator>Toby Donaldson</dc:creator>
  <cp:lastModifiedBy>Toby Donaldson</cp:lastModifiedBy>
  <cp:revision>11</cp:revision>
  <dcterms:created xsi:type="dcterms:W3CDTF">2019-09-03T23:18:25Z</dcterms:created>
  <dcterms:modified xsi:type="dcterms:W3CDTF">2019-09-04T21:22:41Z</dcterms:modified>
</cp:coreProperties>
</file>