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12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8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8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3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48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69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5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37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2F1D2-3C68-4EE4-BE3E-35A444818D6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94677-8D0F-4E93-A3A7-13CEAD47F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24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Some Important Programming Languages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CMPT 383</a:t>
            </a:r>
          </a:p>
        </p:txBody>
      </p:sp>
    </p:spTree>
    <p:extLst>
      <p:ext uri="{BB962C8B-B14F-4D97-AF65-F5344CB8AC3E}">
        <p14:creationId xmlns:p14="http://schemas.microsoft.com/office/powerpoint/2010/main" val="101354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Fortran (1957)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74710" cy="4351338"/>
          </a:xfrm>
        </p:spPr>
        <p:txBody>
          <a:bodyPr/>
          <a:lstStyle/>
          <a:p>
            <a:r>
              <a:rPr lang="en-US" dirty="0"/>
              <a:t>Fortran = Formula Translator</a:t>
            </a:r>
          </a:p>
          <a:p>
            <a:r>
              <a:rPr lang="en-US" dirty="0"/>
              <a:t>Design by John Backus et al from IBM</a:t>
            </a:r>
          </a:p>
          <a:p>
            <a:r>
              <a:rPr lang="en-US" dirty="0"/>
              <a:t>Designed to be easier to use than machine language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version for the IBM 704</a:t>
            </a:r>
          </a:p>
          <a:p>
            <a:r>
              <a:rPr lang="en-US" dirty="0"/>
              <a:t>Extremely popular with scientists and engineers</a:t>
            </a:r>
          </a:p>
          <a:p>
            <a:r>
              <a:rPr lang="en-US" dirty="0"/>
              <a:t>Still in use today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12910" y="1690688"/>
            <a:ext cx="53747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Image resul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482" y="701132"/>
            <a:ext cx="2343150" cy="280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upload.wikimedia.org/wikipedia/commons/7/7d/IBM_704_mainfram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9369" y="4277225"/>
            <a:ext cx="3381375" cy="221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739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212910" y="1690688"/>
            <a:ext cx="53747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29282" y="284630"/>
            <a:ext cx="6313118" cy="648193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C AREA OF A TRIANGLE WITH A STANDARD SQUARE ROOT FUNCTION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C INPUT - TAPE READER UNIT 5, INTEGER INPUT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C OUTPUT - LINE PRINTER UNIT 6, REAL OUTPUT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C INPUT ERROR DISPLAY ERROR OUTPUT CODE 1 IN JOB CONTROL LISTING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    READ INPUT TAPE 5, 501, IA, IB, IC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501 FORMAT (3I5)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C IA, IB, AND IC MAY NOT BE NEGATIVE OR ZERO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C FURTHERMORE, THE SUM OF TWO SIDES OF A TRIANGLE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C MUST BE GREATER THAN THE THIRD SIDE, SO WE CHECK FOR THAT, TOO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    IF (IA) 777, 777, 701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701 IF (IB) 777, 777, 702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702 IF (IC) 777, 777, 703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703 IF (IA+IB-IC) 777, 777, 704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704 IF (IA+IC-IB) 777, 777, 705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705 IF (IB+IC-IA) 777, 777, 799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777 STOP 1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C USING HERON'S FORMULA WE CALCULATE THE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C AREA OF THE TRIANGLE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799 S = FLOATF (IA + IB + IC) / 2.0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    AREA = SQRTF( S * (S - FLOATF(IA)) * (S - FLOATF(IB)) *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   +     (S - FLOATF(IC)))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    WRITE OUTPUT TAPE 6, 601, IA, IB, IC, AREA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601 FORMAT (4H A= ,I5,5H  B= ,I5,5H  C= ,I5,8H  AREA= ,F10.2,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   +        13H SQUARE UNITS)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    STOP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    END</a:t>
            </a:r>
            <a:endParaRPr kumimoji="0" lang="en-US" altLang="en-US" sz="1200" b="0" u="none" strike="noStrike" cap="none" normalizeH="0" baseline="0" dirty="0">
              <a:ln>
                <a:noFill/>
              </a:ln>
              <a:effectLst/>
              <a:latin typeface="Lucida Console" panose="020B0609040504020204" pitchFamily="49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597833" y="1690688"/>
            <a:ext cx="3624349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PROGRAM    Fibonacci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IMPLICIT   NONE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INTEGER :: FIRST, SECOND, TEMP, IX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FIRST = 0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SECOND = 1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WRITE (*,*) FIRST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WRITE (*,*) SECOND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DO IX = 1, 45, 1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   TEMP = FIRST + SECOND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   FIRST = SECOND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   SECOND = TEMP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   WRITE (*,*) TEMP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   END DO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</a:rPr>
              <a:t>END PROGRAM Fibonacci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Console" panose="020B060904050402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68925" y="1097280"/>
            <a:ext cx="2282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More Modern Fortran</a:t>
            </a:r>
          </a:p>
        </p:txBody>
      </p:sp>
    </p:spTree>
    <p:extLst>
      <p:ext uri="{BB962C8B-B14F-4D97-AF65-F5344CB8AC3E}">
        <p14:creationId xmlns:p14="http://schemas.microsoft.com/office/powerpoint/2010/main" val="1332837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LISP (1958)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49658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LISP = List Processing</a:t>
            </a:r>
          </a:p>
          <a:p>
            <a:r>
              <a:rPr lang="en-US" dirty="0"/>
              <a:t>Designed by John McCarthy and his students</a:t>
            </a:r>
          </a:p>
          <a:p>
            <a:r>
              <a:rPr lang="en-US" dirty="0"/>
              <a:t>Designed for symbolic processing (e.g. calculating symbolic derivatives) and AI</a:t>
            </a:r>
          </a:p>
          <a:p>
            <a:r>
              <a:rPr lang="en-US" dirty="0"/>
              <a:t>Extremely simple core language</a:t>
            </a:r>
          </a:p>
          <a:p>
            <a:r>
              <a:rPr lang="en-US" dirty="0"/>
              <a:t>Pioneered many programming ideas</a:t>
            </a:r>
          </a:p>
          <a:p>
            <a:r>
              <a:rPr lang="en-US" dirty="0"/>
              <a:t>Many dialects over the years</a:t>
            </a:r>
          </a:p>
        </p:txBody>
      </p:sp>
      <p:pic>
        <p:nvPicPr>
          <p:cNvPr id="3074" name="Picture 2" descr="Image result for john mccarth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156" y="660705"/>
            <a:ext cx="4754628" cy="356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839023" y="4573523"/>
            <a:ext cx="4785710" cy="83099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(defun factorial (n)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 (if (= n 0) 1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ucida Console" panose="020B0609040504020204" pitchFamily="49" charset="0"/>
                <a:cs typeface="Courier New" panose="02070309020205020404" pitchFamily="49" charset="0"/>
              </a:rPr>
              <a:t>       (* n (factorial (- n 1)))))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48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COBOL (1959)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701444" cy="4351338"/>
          </a:xfrm>
        </p:spPr>
        <p:txBody>
          <a:bodyPr/>
          <a:lstStyle/>
          <a:p>
            <a:r>
              <a:rPr lang="en-US" dirty="0"/>
              <a:t>COBOL = Common Business-Oriented Language</a:t>
            </a:r>
          </a:p>
          <a:p>
            <a:r>
              <a:rPr lang="en-US" dirty="0"/>
              <a:t>Associated with Rear Admiral Grace Hopper, who designed a predecessor called Flow-</a:t>
            </a:r>
            <a:r>
              <a:rPr lang="en-US" dirty="0" err="1"/>
              <a:t>matic</a:t>
            </a:r>
            <a:endParaRPr lang="en-US" dirty="0"/>
          </a:p>
          <a:p>
            <a:r>
              <a:rPr lang="en-US" dirty="0"/>
              <a:t>Specifically for business</a:t>
            </a:r>
          </a:p>
          <a:p>
            <a:r>
              <a:rPr lang="en-US" dirty="0"/>
              <a:t>Extremely popular</a:t>
            </a:r>
          </a:p>
          <a:p>
            <a:endParaRPr lang="en-US" dirty="0"/>
          </a:p>
        </p:txBody>
      </p:sp>
      <p:pic>
        <p:nvPicPr>
          <p:cNvPr id="7170" name="Picture 2" descr="cap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490" y="1529542"/>
            <a:ext cx="3079994" cy="3610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658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65366" y="489816"/>
            <a:ext cx="708521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1400" dirty="0">
                <a:latin typeface="Lucida Console" panose="020B0609040504020204" pitchFamily="49" charset="0"/>
              </a:rPr>
              <a:t>IDENTIFICATION DIVISION.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PROGRAM-ID. "Fibonacci".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ENVIRONMENT DIVISION.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DATA DIVISION.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WORKING-STORAGE SECTION.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01  ix                    BINARY-C-LONG VALUE 0.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01  first-number          BINARY-C-LONG VALUE 0.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01  second-number         BINARY-C-LONG VALUE 1.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01  temp-number           BINARY-C-LONG VALUE 1.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01  display-number        PIC Z(19)9.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PROCEDURE DIVISION.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* This is the start of the program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START-PROGRAM.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MOVE first-number TO display-number.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DISPLAY display-number.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MOVE second-number TO display-number.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DISPLAY display-number.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PERFORM VARYING ix FROM 1 BY 1 UNTIL ix = 90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ADD first-number TO second-number GIVING temp-number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MOVE second-number TO first-number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MOVE temp-number TO second-number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MOVE temp-number TO display-number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DISPLAY display-number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END-PERFORM.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STOP RUN.</a:t>
            </a:r>
          </a:p>
        </p:txBody>
      </p:sp>
    </p:spTree>
    <p:extLst>
      <p:ext uri="{BB962C8B-B14F-4D97-AF65-F5344CB8AC3E}">
        <p14:creationId xmlns:p14="http://schemas.microsoft.com/office/powerpoint/2010/main" val="876974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Algol Languages (1960s)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47705" cy="4351338"/>
          </a:xfrm>
        </p:spPr>
        <p:txBody>
          <a:bodyPr/>
          <a:lstStyle/>
          <a:p>
            <a:r>
              <a:rPr lang="en-US" dirty="0"/>
              <a:t>Algol = Algorithmic Language</a:t>
            </a:r>
          </a:p>
          <a:p>
            <a:r>
              <a:rPr lang="en-US" dirty="0"/>
              <a:t>Influential set of languages designed by a group of computer scientists (including Backus and McCarthy)</a:t>
            </a:r>
          </a:p>
          <a:p>
            <a:r>
              <a:rPr lang="en-US" dirty="0"/>
              <a:t>Pioneered many now-standard language features (and more)</a:t>
            </a:r>
          </a:p>
          <a:p>
            <a:r>
              <a:rPr lang="en-US" dirty="0"/>
              <a:t>No longer popular in practice, but still very influential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0" y="1825625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procedure </a:t>
            </a:r>
            <a:r>
              <a:rPr lang="en-US" sz="1400" dirty="0" err="1">
                <a:latin typeface="Lucida Console" panose="020B0609040504020204" pitchFamily="49" charset="0"/>
              </a:rPr>
              <a:t>Absmax</a:t>
            </a:r>
            <a:r>
              <a:rPr lang="en-US" sz="1400" dirty="0">
                <a:latin typeface="Lucida Console" panose="020B0609040504020204" pitchFamily="49" charset="0"/>
              </a:rPr>
              <a:t>(a) Size:(n, m) Result:(y) Subscripts:(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, k);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value n, m; array a; integer n, m,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, k; real y;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comment The absolute greatest element of the matrix a, </a:t>
            </a:r>
            <a:br>
              <a:rPr lang="en-US" sz="1400" dirty="0">
                <a:latin typeface="Lucida Console" panose="020B0609040504020204" pitchFamily="49" charset="0"/>
              </a:rPr>
            </a:br>
            <a:r>
              <a:rPr lang="en-US" sz="1400" dirty="0">
                <a:latin typeface="Lucida Console" panose="020B0609040504020204" pitchFamily="49" charset="0"/>
              </a:rPr>
              <a:t>        of size n by m is transferred to y, and the </a:t>
            </a:r>
            <a:br>
              <a:rPr lang="en-US" sz="1400" dirty="0">
                <a:latin typeface="Lucida Console" panose="020B0609040504020204" pitchFamily="49" charset="0"/>
              </a:rPr>
            </a:br>
            <a:r>
              <a:rPr lang="en-US" sz="1400" dirty="0">
                <a:latin typeface="Lucida Console" panose="020B0609040504020204" pitchFamily="49" charset="0"/>
              </a:rPr>
              <a:t>        subscripts of this element to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 and k;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begin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integer p, q;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y := 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 := k := 1;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p := 1 step 1 until n do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for q := 1 step 1 until m do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if abs(a[p, q]) &gt; y then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    begin y := abs(a[p, q]);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       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 := p; k := q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    end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end </a:t>
            </a:r>
            <a:r>
              <a:rPr lang="en-US" sz="1400" dirty="0" err="1">
                <a:latin typeface="Lucida Console" panose="020B0609040504020204" pitchFamily="49" charset="0"/>
              </a:rPr>
              <a:t>Absmax</a:t>
            </a:r>
            <a:endParaRPr lang="en-US" sz="1400" dirty="0">
              <a:latin typeface="Lucida Console" panose="020B060904050402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03660" y="1204159"/>
            <a:ext cx="1817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Algol 60 Example</a:t>
            </a:r>
          </a:p>
        </p:txBody>
      </p:sp>
    </p:spTree>
    <p:extLst>
      <p:ext uri="{BB962C8B-B14F-4D97-AF65-F5344CB8AC3E}">
        <p14:creationId xmlns:p14="http://schemas.microsoft.com/office/powerpoint/2010/main" val="1886425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SmallTalk</a:t>
            </a:r>
            <a:r>
              <a:rPr lang="en-US" dirty="0"/>
              <a:t> (1970s)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548447" cy="4351338"/>
          </a:xfrm>
        </p:spPr>
        <p:txBody>
          <a:bodyPr/>
          <a:lstStyle/>
          <a:p>
            <a:r>
              <a:rPr lang="en-US" dirty="0"/>
              <a:t>Developed by Alan Kay and his group at Xerox Parc</a:t>
            </a:r>
          </a:p>
          <a:p>
            <a:r>
              <a:rPr lang="en-US" dirty="0"/>
              <a:t>Helped popularize OOP, especially in North America</a:t>
            </a:r>
          </a:p>
          <a:p>
            <a:r>
              <a:rPr lang="en-US" dirty="0"/>
              <a:t>Not the first object-oriented programming (OOP) language (that was SIMULA, from the 1960s)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658196" y="4300212"/>
            <a:ext cx="64368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factorial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"Answer the factorial of the receiver."</a:t>
            </a:r>
          </a:p>
          <a:p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  self = 0 </a:t>
            </a:r>
            <a:r>
              <a:rPr lang="en-US" sz="1600" dirty="0" err="1">
                <a:latin typeface="Lucida Console" panose="020B0609040504020204" pitchFamily="49" charset="0"/>
              </a:rPr>
              <a:t>ifTrue</a:t>
            </a:r>
            <a:r>
              <a:rPr lang="en-US" sz="1600" dirty="0">
                <a:latin typeface="Lucida Console" panose="020B0609040504020204" pitchFamily="49" charset="0"/>
              </a:rPr>
              <a:t>: [^ 1].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self &gt; 0 </a:t>
            </a:r>
            <a:r>
              <a:rPr lang="en-US" sz="1600" dirty="0" err="1">
                <a:latin typeface="Lucida Console" panose="020B0609040504020204" pitchFamily="49" charset="0"/>
              </a:rPr>
              <a:t>ifTrue</a:t>
            </a:r>
            <a:r>
              <a:rPr lang="en-US" sz="1600" dirty="0">
                <a:latin typeface="Lucida Console" panose="020B0609040504020204" pitchFamily="49" charset="0"/>
              </a:rPr>
              <a:t>: [^ self * (self - 1) factorial].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self error: 'Not valid for negative integers'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96584" y="3559266"/>
            <a:ext cx="2281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Squeak Code Example</a:t>
            </a:r>
          </a:p>
        </p:txBody>
      </p:sp>
      <p:pic>
        <p:nvPicPr>
          <p:cNvPr id="6146" name="Picture 2" descr="Image resul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675" y="607818"/>
            <a:ext cx="3044825" cy="2537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671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324004" cy="1325563"/>
          </a:xfrm>
        </p:spPr>
        <p:txBody>
          <a:bodyPr/>
          <a:lstStyle/>
          <a:p>
            <a:r>
              <a:rPr lang="en-US" dirty="0"/>
              <a:t>Prolog (1972)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37909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Prolog = Programming Logic</a:t>
            </a:r>
          </a:p>
          <a:p>
            <a:r>
              <a:rPr lang="en-US" dirty="0"/>
              <a:t>Declarative, logic-based, constraint-oriented</a:t>
            </a:r>
          </a:p>
          <a:p>
            <a:r>
              <a:rPr lang="en-US" dirty="0"/>
              <a:t>Developed by Alain </a:t>
            </a:r>
            <a:r>
              <a:rPr lang="en-US" dirty="0" err="1"/>
              <a:t>Colmerauer</a:t>
            </a:r>
            <a:r>
              <a:rPr lang="en-US" dirty="0"/>
              <a:t> (although many others helped develop the underlying ideas)</a:t>
            </a:r>
          </a:p>
          <a:p>
            <a:r>
              <a:rPr lang="en-US" dirty="0"/>
              <a:t>Certain complex problems have beautifully simple Prolog solutions</a:t>
            </a:r>
          </a:p>
          <a:p>
            <a:r>
              <a:rPr lang="en-US" dirty="0"/>
              <a:t>Certain easy problems have ugly and complex Prolog solutions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700058" y="2091069"/>
            <a:ext cx="527026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partition([], _, [], []).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partition([X|Xs], Pivot, Smalls, </a:t>
            </a:r>
            <a:r>
              <a:rPr lang="en-US" sz="1400" dirty="0" err="1">
                <a:latin typeface="Lucida Console" panose="020B0609040504020204" pitchFamily="49" charset="0"/>
              </a:rPr>
              <a:t>Bigs</a:t>
            </a:r>
            <a:r>
              <a:rPr lang="en-US" sz="1400" dirty="0">
                <a:latin typeface="Lucida Console" panose="020B0609040504020204" pitchFamily="49" charset="0"/>
              </a:rPr>
              <a:t>) :-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(   X @&lt; Pivot -&gt;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Smalls = [</a:t>
            </a:r>
            <a:r>
              <a:rPr lang="en-US" sz="1400" dirty="0" err="1">
                <a:latin typeface="Lucida Console" panose="020B0609040504020204" pitchFamily="49" charset="0"/>
              </a:rPr>
              <a:t>X|Rest</a:t>
            </a:r>
            <a:r>
              <a:rPr lang="en-US" sz="1400" dirty="0">
                <a:latin typeface="Lucida Console" panose="020B0609040504020204" pitchFamily="49" charset="0"/>
              </a:rPr>
              <a:t>],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partition(</a:t>
            </a:r>
            <a:r>
              <a:rPr lang="en-US" sz="1400" dirty="0" err="1">
                <a:latin typeface="Lucida Console" panose="020B0609040504020204" pitchFamily="49" charset="0"/>
              </a:rPr>
              <a:t>Xs</a:t>
            </a:r>
            <a:r>
              <a:rPr lang="en-US" sz="1400" dirty="0">
                <a:latin typeface="Lucida Console" panose="020B0609040504020204" pitchFamily="49" charset="0"/>
              </a:rPr>
              <a:t>, Pivot, Rest, </a:t>
            </a:r>
            <a:r>
              <a:rPr lang="en-US" sz="1400" dirty="0" err="1">
                <a:latin typeface="Lucida Console" panose="020B0609040504020204" pitchFamily="49" charset="0"/>
              </a:rPr>
              <a:t>Bigs</a:t>
            </a:r>
            <a:r>
              <a:rPr lang="en-US" sz="1400" dirty="0">
                <a:latin typeface="Lucida Console" panose="020B0609040504020204" pitchFamily="49" charset="0"/>
              </a:rPr>
              <a:t>)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;   </a:t>
            </a:r>
            <a:r>
              <a:rPr lang="en-US" sz="1400" dirty="0" err="1">
                <a:latin typeface="Lucida Console" panose="020B0609040504020204" pitchFamily="49" charset="0"/>
              </a:rPr>
              <a:t>Bigs</a:t>
            </a:r>
            <a:r>
              <a:rPr lang="en-US" sz="1400" dirty="0">
                <a:latin typeface="Lucida Console" panose="020B0609040504020204" pitchFamily="49" charset="0"/>
              </a:rPr>
              <a:t> = [</a:t>
            </a:r>
            <a:r>
              <a:rPr lang="en-US" sz="1400" dirty="0" err="1">
                <a:latin typeface="Lucida Console" panose="020B0609040504020204" pitchFamily="49" charset="0"/>
              </a:rPr>
              <a:t>X|Rest</a:t>
            </a:r>
            <a:r>
              <a:rPr lang="en-US" sz="1400" dirty="0">
                <a:latin typeface="Lucida Console" panose="020B0609040504020204" pitchFamily="49" charset="0"/>
              </a:rPr>
              <a:t>],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partition(</a:t>
            </a:r>
            <a:r>
              <a:rPr lang="en-US" sz="1400" dirty="0" err="1">
                <a:latin typeface="Lucida Console" panose="020B0609040504020204" pitchFamily="49" charset="0"/>
              </a:rPr>
              <a:t>Xs</a:t>
            </a:r>
            <a:r>
              <a:rPr lang="en-US" sz="1400" dirty="0">
                <a:latin typeface="Lucida Console" panose="020B0609040504020204" pitchFamily="49" charset="0"/>
              </a:rPr>
              <a:t>, Pivot, Smalls, Rest)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).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quicksort([])     --&gt; [].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quicksort([X|Xs]) --&gt;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{ partition(</a:t>
            </a:r>
            <a:r>
              <a:rPr lang="en-US" sz="1400" dirty="0" err="1">
                <a:latin typeface="Lucida Console" panose="020B0609040504020204" pitchFamily="49" charset="0"/>
              </a:rPr>
              <a:t>Xs</a:t>
            </a:r>
            <a:r>
              <a:rPr lang="en-US" sz="1400" dirty="0">
                <a:latin typeface="Lucida Console" panose="020B0609040504020204" pitchFamily="49" charset="0"/>
              </a:rPr>
              <a:t>, X, Smaller, Bigger) },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quicksort(Smaller), [X], quicksort(Bigger).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51408" y="1529542"/>
            <a:ext cx="200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Quicksort in Prolog</a:t>
            </a:r>
          </a:p>
        </p:txBody>
      </p:sp>
    </p:spTree>
    <p:extLst>
      <p:ext uri="{BB962C8B-B14F-4D97-AF65-F5344CB8AC3E}">
        <p14:creationId xmlns:p14="http://schemas.microsoft.com/office/powerpoint/2010/main" val="1723505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964</Words>
  <Application>Microsoft Office PowerPoint</Application>
  <PresentationFormat>Widescreen</PresentationFormat>
  <Paragraphs>140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Lucida Console</vt:lpstr>
      <vt:lpstr>Office Theme</vt:lpstr>
      <vt:lpstr>Some Important Programming Languages</vt:lpstr>
      <vt:lpstr>Fortran (1957)</vt:lpstr>
      <vt:lpstr>PowerPoint Presentation</vt:lpstr>
      <vt:lpstr>LISP (1958)</vt:lpstr>
      <vt:lpstr>COBOL (1959) </vt:lpstr>
      <vt:lpstr>PowerPoint Presentation</vt:lpstr>
      <vt:lpstr>Algol Languages (1960s)</vt:lpstr>
      <vt:lpstr>SmallTalk (1970s)</vt:lpstr>
      <vt:lpstr>Prolog (1972)</vt:lpstr>
    </vt:vector>
  </TitlesOfParts>
  <Company>Simon Fraser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Important Programming Languages</dc:title>
  <dc:creator>Toby Donaldson</dc:creator>
  <cp:lastModifiedBy>Toby Donaldson</cp:lastModifiedBy>
  <cp:revision>9</cp:revision>
  <cp:lastPrinted>2018-01-05T17:19:37Z</cp:lastPrinted>
  <dcterms:created xsi:type="dcterms:W3CDTF">2018-01-05T16:36:31Z</dcterms:created>
  <dcterms:modified xsi:type="dcterms:W3CDTF">2019-09-04T01:55:38Z</dcterms:modified>
</cp:coreProperties>
</file>